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95" r:id="rId3"/>
    <p:sldMasterId id="2147483718" r:id="rId4"/>
    <p:sldMasterId id="2147483721" r:id="rId5"/>
  </p:sldMasterIdLst>
  <p:notesMasterIdLst>
    <p:notesMasterId r:id="rId36"/>
  </p:notesMasterIdLst>
  <p:sldIdLst>
    <p:sldId id="301" r:id="rId6"/>
    <p:sldId id="474" r:id="rId7"/>
    <p:sldId id="258" r:id="rId8"/>
    <p:sldId id="262" r:id="rId9"/>
    <p:sldId id="475" r:id="rId10"/>
    <p:sldId id="389" r:id="rId11"/>
    <p:sldId id="320" r:id="rId12"/>
    <p:sldId id="479" r:id="rId13"/>
    <p:sldId id="481" r:id="rId14"/>
    <p:sldId id="480" r:id="rId15"/>
    <p:sldId id="309" r:id="rId16"/>
    <p:sldId id="308" r:id="rId17"/>
    <p:sldId id="295" r:id="rId18"/>
    <p:sldId id="477" r:id="rId19"/>
    <p:sldId id="269" r:id="rId20"/>
    <p:sldId id="271" r:id="rId21"/>
    <p:sldId id="478" r:id="rId22"/>
    <p:sldId id="275" r:id="rId23"/>
    <p:sldId id="290" r:id="rId24"/>
    <p:sldId id="286" r:id="rId25"/>
    <p:sldId id="287" r:id="rId26"/>
    <p:sldId id="388" r:id="rId27"/>
    <p:sldId id="284" r:id="rId28"/>
    <p:sldId id="294" r:id="rId29"/>
    <p:sldId id="282" r:id="rId30"/>
    <p:sldId id="326" r:id="rId31"/>
    <p:sldId id="482" r:id="rId32"/>
    <p:sldId id="483" r:id="rId33"/>
    <p:sldId id="484" r:id="rId34"/>
    <p:sldId id="28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2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C4B96A-E0C9-4CDC-A78B-D046BECF53D0}" v="65" dt="2022-07-28T15:29:29.9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51" autoAdjust="0"/>
  </p:normalViewPr>
  <p:slideViewPr>
    <p:cSldViewPr snapToGrid="0">
      <p:cViewPr varScale="1">
        <p:scale>
          <a:sx n="77" d="100"/>
          <a:sy n="77" d="100"/>
        </p:scale>
        <p:origin x="232" y="4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ie Menzel" userId="d44a9d25-b415-4fde-b9ac-b5e2253aee82" providerId="ADAL" clId="{A1C4B96A-E0C9-4CDC-A78B-D046BECF53D0}"/>
    <pc:docChg chg="undo custSel addSld delSld modSld sldOrd modShowInfo">
      <pc:chgData name="Laurie Menzel" userId="d44a9d25-b415-4fde-b9ac-b5e2253aee82" providerId="ADAL" clId="{A1C4B96A-E0C9-4CDC-A78B-D046BECF53D0}" dt="2022-07-28T20:29:40.865" v="1082" actId="20577"/>
      <pc:docMkLst>
        <pc:docMk/>
      </pc:docMkLst>
      <pc:sldChg chg="modSp del mod">
        <pc:chgData name="Laurie Menzel" userId="d44a9d25-b415-4fde-b9ac-b5e2253aee82" providerId="ADAL" clId="{A1C4B96A-E0C9-4CDC-A78B-D046BECF53D0}" dt="2022-07-19T20:25:40.027" v="44" actId="2696"/>
        <pc:sldMkLst>
          <pc:docMk/>
          <pc:sldMk cId="381086001" sldId="257"/>
        </pc:sldMkLst>
        <pc:spChg chg="mod">
          <ac:chgData name="Laurie Menzel" userId="d44a9d25-b415-4fde-b9ac-b5e2253aee82" providerId="ADAL" clId="{A1C4B96A-E0C9-4CDC-A78B-D046BECF53D0}" dt="2022-07-19T20:24:48.904" v="43" actId="255"/>
          <ac:spMkLst>
            <pc:docMk/>
            <pc:sldMk cId="381086001" sldId="257"/>
            <ac:spMk id="32" creationId="{1795E47C-A002-435B-8925-1D746E720246}"/>
          </ac:spMkLst>
        </pc:spChg>
      </pc:sldChg>
      <pc:sldChg chg="del">
        <pc:chgData name="Laurie Menzel" userId="d44a9d25-b415-4fde-b9ac-b5e2253aee82" providerId="ADAL" clId="{A1C4B96A-E0C9-4CDC-A78B-D046BECF53D0}" dt="2022-07-19T20:25:59.077" v="45" actId="2696"/>
        <pc:sldMkLst>
          <pc:docMk/>
          <pc:sldMk cId="4020204098" sldId="260"/>
        </pc:sldMkLst>
      </pc:sldChg>
      <pc:sldChg chg="modSp del mod">
        <pc:chgData name="Laurie Menzel" userId="d44a9d25-b415-4fde-b9ac-b5e2253aee82" providerId="ADAL" clId="{A1C4B96A-E0C9-4CDC-A78B-D046BECF53D0}" dt="2022-07-19T20:53:51.753" v="245" actId="2696"/>
        <pc:sldMkLst>
          <pc:docMk/>
          <pc:sldMk cId="1936270928" sldId="261"/>
        </pc:sldMkLst>
        <pc:spChg chg="mod">
          <ac:chgData name="Laurie Menzel" userId="d44a9d25-b415-4fde-b9ac-b5e2253aee82" providerId="ADAL" clId="{A1C4B96A-E0C9-4CDC-A78B-D046BECF53D0}" dt="2022-07-19T20:26:18.122" v="49" actId="20577"/>
          <ac:spMkLst>
            <pc:docMk/>
            <pc:sldMk cId="1936270928" sldId="261"/>
            <ac:spMk id="5" creationId="{52381ABC-8821-4985-883C-CC7B9BF4084D}"/>
          </ac:spMkLst>
        </pc:spChg>
      </pc:sldChg>
      <pc:sldChg chg="del">
        <pc:chgData name="Laurie Menzel" userId="d44a9d25-b415-4fde-b9ac-b5e2253aee82" providerId="ADAL" clId="{A1C4B96A-E0C9-4CDC-A78B-D046BECF53D0}" dt="2022-07-19T20:27:07.751" v="50" actId="2696"/>
        <pc:sldMkLst>
          <pc:docMk/>
          <pc:sldMk cId="4255018249" sldId="263"/>
        </pc:sldMkLst>
      </pc:sldChg>
      <pc:sldChg chg="del">
        <pc:chgData name="Laurie Menzel" userId="d44a9d25-b415-4fde-b9ac-b5e2253aee82" providerId="ADAL" clId="{A1C4B96A-E0C9-4CDC-A78B-D046BECF53D0}" dt="2022-07-19T20:27:44.387" v="52" actId="2696"/>
        <pc:sldMkLst>
          <pc:docMk/>
          <pc:sldMk cId="8201606" sldId="264"/>
        </pc:sldMkLst>
      </pc:sldChg>
      <pc:sldChg chg="del">
        <pc:chgData name="Laurie Menzel" userId="d44a9d25-b415-4fde-b9ac-b5e2253aee82" providerId="ADAL" clId="{A1C4B96A-E0C9-4CDC-A78B-D046BECF53D0}" dt="2022-07-19T20:27:31.263" v="51" actId="2696"/>
        <pc:sldMkLst>
          <pc:docMk/>
          <pc:sldMk cId="3919064861" sldId="265"/>
        </pc:sldMkLst>
      </pc:sldChg>
      <pc:sldChg chg="del">
        <pc:chgData name="Laurie Menzel" userId="d44a9d25-b415-4fde-b9ac-b5e2253aee82" providerId="ADAL" clId="{A1C4B96A-E0C9-4CDC-A78B-D046BECF53D0}" dt="2022-07-19T20:35:21.829" v="87" actId="2696"/>
        <pc:sldMkLst>
          <pc:docMk/>
          <pc:sldMk cId="837947877" sldId="267"/>
        </pc:sldMkLst>
      </pc:sldChg>
      <pc:sldChg chg="del">
        <pc:chgData name="Laurie Menzel" userId="d44a9d25-b415-4fde-b9ac-b5e2253aee82" providerId="ADAL" clId="{A1C4B96A-E0C9-4CDC-A78B-D046BECF53D0}" dt="2022-07-19T20:37:12.013" v="107" actId="2696"/>
        <pc:sldMkLst>
          <pc:docMk/>
          <pc:sldMk cId="2467418029" sldId="268"/>
        </pc:sldMkLst>
      </pc:sldChg>
      <pc:sldChg chg="del">
        <pc:chgData name="Laurie Menzel" userId="d44a9d25-b415-4fde-b9ac-b5e2253aee82" providerId="ADAL" clId="{A1C4B96A-E0C9-4CDC-A78B-D046BECF53D0}" dt="2022-07-19T20:39:54.903" v="108" actId="2696"/>
        <pc:sldMkLst>
          <pc:docMk/>
          <pc:sldMk cId="2062706475" sldId="272"/>
        </pc:sldMkLst>
      </pc:sldChg>
      <pc:sldChg chg="addSp delSp modSp mod">
        <pc:chgData name="Laurie Menzel" userId="d44a9d25-b415-4fde-b9ac-b5e2253aee82" providerId="ADAL" clId="{A1C4B96A-E0C9-4CDC-A78B-D046BECF53D0}" dt="2022-07-20T15:43:39.167" v="252" actId="1076"/>
        <pc:sldMkLst>
          <pc:docMk/>
          <pc:sldMk cId="396111000" sldId="275"/>
        </pc:sldMkLst>
        <pc:spChg chg="add del mod">
          <ac:chgData name="Laurie Menzel" userId="d44a9d25-b415-4fde-b9ac-b5e2253aee82" providerId="ADAL" clId="{A1C4B96A-E0C9-4CDC-A78B-D046BECF53D0}" dt="2022-07-19T20:41:29.334" v="184" actId="21"/>
          <ac:spMkLst>
            <pc:docMk/>
            <pc:sldMk cId="396111000" sldId="275"/>
            <ac:spMk id="3" creationId="{0448B068-1DE5-2C7D-04EF-43D0011FF53B}"/>
          </ac:spMkLst>
        </pc:spChg>
        <pc:spChg chg="del">
          <ac:chgData name="Laurie Menzel" userId="d44a9d25-b415-4fde-b9ac-b5e2253aee82" providerId="ADAL" clId="{A1C4B96A-E0C9-4CDC-A78B-D046BECF53D0}" dt="2022-07-19T20:53:03.476" v="241" actId="21"/>
          <ac:spMkLst>
            <pc:docMk/>
            <pc:sldMk cId="396111000" sldId="275"/>
            <ac:spMk id="8" creationId="{2329F6AB-B132-4AF4-B061-8437F837C270}"/>
          </ac:spMkLst>
        </pc:spChg>
        <pc:spChg chg="mod">
          <ac:chgData name="Laurie Menzel" userId="d44a9d25-b415-4fde-b9ac-b5e2253aee82" providerId="ADAL" clId="{A1C4B96A-E0C9-4CDC-A78B-D046BECF53D0}" dt="2022-07-19T20:54:49.938" v="247" actId="1076"/>
          <ac:spMkLst>
            <pc:docMk/>
            <pc:sldMk cId="396111000" sldId="275"/>
            <ac:spMk id="13" creationId="{FD8BDA7B-C6EA-427E-97F1-6FA2E11670E3}"/>
          </ac:spMkLst>
        </pc:spChg>
        <pc:spChg chg="del">
          <ac:chgData name="Laurie Menzel" userId="d44a9d25-b415-4fde-b9ac-b5e2253aee82" providerId="ADAL" clId="{A1C4B96A-E0C9-4CDC-A78B-D046BECF53D0}" dt="2022-07-19T20:41:26.201" v="183" actId="21"/>
          <ac:spMkLst>
            <pc:docMk/>
            <pc:sldMk cId="396111000" sldId="275"/>
            <ac:spMk id="23" creationId="{5E897E4C-1BAC-400D-90F7-356FC65D6391}"/>
          </ac:spMkLst>
        </pc:spChg>
        <pc:spChg chg="mod">
          <ac:chgData name="Laurie Menzel" userId="d44a9d25-b415-4fde-b9ac-b5e2253aee82" providerId="ADAL" clId="{A1C4B96A-E0C9-4CDC-A78B-D046BECF53D0}" dt="2022-07-19T20:52:56.722" v="240" actId="20577"/>
          <ac:spMkLst>
            <pc:docMk/>
            <pc:sldMk cId="396111000" sldId="275"/>
            <ac:spMk id="26" creationId="{A6C75375-C8EB-4734-93C9-E33AFCA93406}"/>
          </ac:spMkLst>
        </pc:spChg>
        <pc:picChg chg="add mod">
          <ac:chgData name="Laurie Menzel" userId="d44a9d25-b415-4fde-b9ac-b5e2253aee82" providerId="ADAL" clId="{A1C4B96A-E0C9-4CDC-A78B-D046BECF53D0}" dt="2022-07-20T15:43:39.167" v="252" actId="1076"/>
          <ac:picMkLst>
            <pc:docMk/>
            <pc:sldMk cId="396111000" sldId="275"/>
            <ac:picMk id="4" creationId="{05A78F67-5B75-B7C3-412F-68D4C605EAB1}"/>
          </ac:picMkLst>
        </pc:picChg>
        <pc:picChg chg="add del mod">
          <ac:chgData name="Laurie Menzel" userId="d44a9d25-b415-4fde-b9ac-b5e2253aee82" providerId="ADAL" clId="{A1C4B96A-E0C9-4CDC-A78B-D046BECF53D0}" dt="2022-07-19T20:53:32.048" v="244" actId="21"/>
          <ac:picMkLst>
            <pc:docMk/>
            <pc:sldMk cId="396111000" sldId="275"/>
            <ac:picMk id="9" creationId="{93C96DDF-815D-7ED0-65F2-CE2B8065FC5C}"/>
          </ac:picMkLst>
        </pc:picChg>
      </pc:sldChg>
      <pc:sldChg chg="addSp delSp modSp mod ord">
        <pc:chgData name="Laurie Menzel" userId="d44a9d25-b415-4fde-b9ac-b5e2253aee82" providerId="ADAL" clId="{A1C4B96A-E0C9-4CDC-A78B-D046BECF53D0}" dt="2022-07-20T16:21:53.775" v="710"/>
        <pc:sldMkLst>
          <pc:docMk/>
          <pc:sldMk cId="2243809551" sldId="280"/>
        </pc:sldMkLst>
        <pc:spChg chg="mod">
          <ac:chgData name="Laurie Menzel" userId="d44a9d25-b415-4fde-b9ac-b5e2253aee82" providerId="ADAL" clId="{A1C4B96A-E0C9-4CDC-A78B-D046BECF53D0}" dt="2022-07-20T16:03:48.243" v="527" actId="20577"/>
          <ac:spMkLst>
            <pc:docMk/>
            <pc:sldMk cId="2243809551" sldId="280"/>
            <ac:spMk id="6" creationId="{00000000-0000-0000-0000-000000000000}"/>
          </ac:spMkLst>
        </pc:spChg>
        <pc:picChg chg="add mod">
          <ac:chgData name="Laurie Menzel" userId="d44a9d25-b415-4fde-b9ac-b5e2253aee82" providerId="ADAL" clId="{A1C4B96A-E0C9-4CDC-A78B-D046BECF53D0}" dt="2022-07-20T16:03:58.210" v="530" actId="14100"/>
          <ac:picMkLst>
            <pc:docMk/>
            <pc:sldMk cId="2243809551" sldId="280"/>
            <ac:picMk id="3" creationId="{F79417EE-7455-2468-9969-5CF18757E6CC}"/>
          </ac:picMkLst>
        </pc:picChg>
        <pc:picChg chg="del">
          <ac:chgData name="Laurie Menzel" userId="d44a9d25-b415-4fde-b9ac-b5e2253aee82" providerId="ADAL" clId="{A1C4B96A-E0C9-4CDC-A78B-D046BECF53D0}" dt="2022-07-20T16:03:29.034" v="512" actId="21"/>
          <ac:picMkLst>
            <pc:docMk/>
            <pc:sldMk cId="2243809551" sldId="280"/>
            <ac:picMk id="1026" creationId="{00000000-0000-0000-0000-000000000000}"/>
          </ac:picMkLst>
        </pc:picChg>
      </pc:sldChg>
      <pc:sldChg chg="addSp delSp modSp mod ord">
        <pc:chgData name="Laurie Menzel" userId="d44a9d25-b415-4fde-b9ac-b5e2253aee82" providerId="ADAL" clId="{A1C4B96A-E0C9-4CDC-A78B-D046BECF53D0}" dt="2022-07-28T15:32:41.370" v="1049" actId="1076"/>
        <pc:sldMkLst>
          <pc:docMk/>
          <pc:sldMk cId="1068785713" sldId="282"/>
        </pc:sldMkLst>
        <pc:spChg chg="del">
          <ac:chgData name="Laurie Menzel" userId="d44a9d25-b415-4fde-b9ac-b5e2253aee82" providerId="ADAL" clId="{A1C4B96A-E0C9-4CDC-A78B-D046BECF53D0}" dt="2022-07-20T15:53:34.307" v="401" actId="21"/>
          <ac:spMkLst>
            <pc:docMk/>
            <pc:sldMk cId="1068785713" sldId="282"/>
            <ac:spMk id="8" creationId="{2329F6AB-B132-4AF4-B061-8437F837C270}"/>
          </ac:spMkLst>
        </pc:spChg>
        <pc:spChg chg="mod">
          <ac:chgData name="Laurie Menzel" userId="d44a9d25-b415-4fde-b9ac-b5e2253aee82" providerId="ADAL" clId="{A1C4B96A-E0C9-4CDC-A78B-D046BECF53D0}" dt="2022-07-28T15:32:41.370" v="1049" actId="1076"/>
          <ac:spMkLst>
            <pc:docMk/>
            <pc:sldMk cId="1068785713" sldId="282"/>
            <ac:spMk id="13" creationId="{FD8BDA7B-C6EA-427E-97F1-6FA2E11670E3}"/>
          </ac:spMkLst>
        </pc:spChg>
        <pc:spChg chg="mod">
          <ac:chgData name="Laurie Menzel" userId="d44a9d25-b415-4fde-b9ac-b5e2253aee82" providerId="ADAL" clId="{A1C4B96A-E0C9-4CDC-A78B-D046BECF53D0}" dt="2022-07-20T15:52:11.561" v="377" actId="1076"/>
          <ac:spMkLst>
            <pc:docMk/>
            <pc:sldMk cId="1068785713" sldId="282"/>
            <ac:spMk id="26" creationId="{A6C75375-C8EB-4734-93C9-E33AFCA93406}"/>
          </ac:spMkLst>
        </pc:spChg>
        <pc:picChg chg="mod">
          <ac:chgData name="Laurie Menzel" userId="d44a9d25-b415-4fde-b9ac-b5e2253aee82" providerId="ADAL" clId="{A1C4B96A-E0C9-4CDC-A78B-D046BECF53D0}" dt="2022-07-27T19:29:16.601" v="1008" actId="14100"/>
          <ac:picMkLst>
            <pc:docMk/>
            <pc:sldMk cId="1068785713" sldId="282"/>
            <ac:picMk id="7" creationId="{00000000-0000-0000-0000-000000000000}"/>
          </ac:picMkLst>
        </pc:picChg>
        <pc:picChg chg="mod">
          <ac:chgData name="Laurie Menzel" userId="d44a9d25-b415-4fde-b9ac-b5e2253aee82" providerId="ADAL" clId="{A1C4B96A-E0C9-4CDC-A78B-D046BECF53D0}" dt="2022-07-27T19:29:23.153" v="1011" actId="1076"/>
          <ac:picMkLst>
            <pc:docMk/>
            <pc:sldMk cId="1068785713" sldId="282"/>
            <ac:picMk id="9" creationId="{00000000-0000-0000-0000-000000000000}"/>
          </ac:picMkLst>
        </pc:picChg>
        <pc:picChg chg="add mod">
          <ac:chgData name="Laurie Menzel" userId="d44a9d25-b415-4fde-b9ac-b5e2253aee82" providerId="ADAL" clId="{A1C4B96A-E0C9-4CDC-A78B-D046BECF53D0}" dt="2022-07-20T17:51:01.915" v="761" actId="1076"/>
          <ac:picMkLst>
            <pc:docMk/>
            <pc:sldMk cId="1068785713" sldId="282"/>
            <ac:picMk id="10" creationId="{3C33E7B7-8817-52CC-3BE5-DD00A4503E0A}"/>
          </ac:picMkLst>
        </pc:picChg>
        <pc:picChg chg="add mod">
          <ac:chgData name="Laurie Menzel" userId="d44a9d25-b415-4fde-b9ac-b5e2253aee82" providerId="ADAL" clId="{A1C4B96A-E0C9-4CDC-A78B-D046BECF53D0}" dt="2022-07-20T15:53:23.176" v="399" actId="1076"/>
          <ac:picMkLst>
            <pc:docMk/>
            <pc:sldMk cId="1068785713" sldId="282"/>
            <ac:picMk id="11" creationId="{01D6B2B5-6472-DB1F-0AE3-1EDEA704CB77}"/>
          </ac:picMkLst>
        </pc:picChg>
        <pc:picChg chg="add mod">
          <ac:chgData name="Laurie Menzel" userId="d44a9d25-b415-4fde-b9ac-b5e2253aee82" providerId="ADAL" clId="{A1C4B96A-E0C9-4CDC-A78B-D046BECF53D0}" dt="2022-07-20T15:53:18.066" v="397" actId="1076"/>
          <ac:picMkLst>
            <pc:docMk/>
            <pc:sldMk cId="1068785713" sldId="282"/>
            <ac:picMk id="12" creationId="{EC98C625-2AD2-42BA-0079-13D1CBE0E784}"/>
          </ac:picMkLst>
        </pc:picChg>
      </pc:sldChg>
      <pc:sldChg chg="del">
        <pc:chgData name="Laurie Menzel" userId="d44a9d25-b415-4fde-b9ac-b5e2253aee82" providerId="ADAL" clId="{A1C4B96A-E0C9-4CDC-A78B-D046BECF53D0}" dt="2022-07-20T15:50:51.589" v="369" actId="2696"/>
        <pc:sldMkLst>
          <pc:docMk/>
          <pc:sldMk cId="2280791516" sldId="283"/>
        </pc:sldMkLst>
      </pc:sldChg>
      <pc:sldChg chg="addSp modSp mod">
        <pc:chgData name="Laurie Menzel" userId="d44a9d25-b415-4fde-b9ac-b5e2253aee82" providerId="ADAL" clId="{A1C4B96A-E0C9-4CDC-A78B-D046BECF53D0}" dt="2022-07-28T15:30:41.120" v="1048" actId="1076"/>
        <pc:sldMkLst>
          <pc:docMk/>
          <pc:sldMk cId="3188415315" sldId="284"/>
        </pc:sldMkLst>
        <pc:spChg chg="mod">
          <ac:chgData name="Laurie Menzel" userId="d44a9d25-b415-4fde-b9ac-b5e2253aee82" providerId="ADAL" clId="{A1C4B96A-E0C9-4CDC-A78B-D046BECF53D0}" dt="2022-07-28T15:30:41.120" v="1048" actId="1076"/>
          <ac:spMkLst>
            <pc:docMk/>
            <pc:sldMk cId="3188415315" sldId="284"/>
            <ac:spMk id="5" creationId="{00000000-0000-0000-0000-000000000000}"/>
          </ac:spMkLst>
        </pc:spChg>
        <pc:picChg chg="add mod">
          <ac:chgData name="Laurie Menzel" userId="d44a9d25-b415-4fde-b9ac-b5e2253aee82" providerId="ADAL" clId="{A1C4B96A-E0C9-4CDC-A78B-D046BECF53D0}" dt="2022-07-28T15:27:10.004" v="1025" actId="1076"/>
          <ac:picMkLst>
            <pc:docMk/>
            <pc:sldMk cId="3188415315" sldId="284"/>
            <ac:picMk id="4" creationId="{6B8B476E-85AF-EF7A-826B-72FCECE76963}"/>
          </ac:picMkLst>
        </pc:picChg>
        <pc:picChg chg="add mod">
          <ac:chgData name="Laurie Menzel" userId="d44a9d25-b415-4fde-b9ac-b5e2253aee82" providerId="ADAL" clId="{A1C4B96A-E0C9-4CDC-A78B-D046BECF53D0}" dt="2022-07-28T15:27:12.672" v="1026" actId="1076"/>
          <ac:picMkLst>
            <pc:docMk/>
            <pc:sldMk cId="3188415315" sldId="284"/>
            <ac:picMk id="6" creationId="{287AF918-7BB6-819B-D001-882D46672DFC}"/>
          </ac:picMkLst>
        </pc:picChg>
      </pc:sldChg>
      <pc:sldChg chg="del">
        <pc:chgData name="Laurie Menzel" userId="d44a9d25-b415-4fde-b9ac-b5e2253aee82" providerId="ADAL" clId="{A1C4B96A-E0C9-4CDC-A78B-D046BECF53D0}" dt="2022-07-20T16:04:25.482" v="532" actId="2696"/>
        <pc:sldMkLst>
          <pc:docMk/>
          <pc:sldMk cId="3319492359" sldId="285"/>
        </pc:sldMkLst>
      </pc:sldChg>
      <pc:sldChg chg="modSp mod">
        <pc:chgData name="Laurie Menzel" userId="d44a9d25-b415-4fde-b9ac-b5e2253aee82" providerId="ADAL" clId="{A1C4B96A-E0C9-4CDC-A78B-D046BECF53D0}" dt="2022-07-20T15:56:22.559" v="469" actId="20577"/>
        <pc:sldMkLst>
          <pc:docMk/>
          <pc:sldMk cId="2247814846" sldId="287"/>
        </pc:sldMkLst>
        <pc:spChg chg="mod">
          <ac:chgData name="Laurie Menzel" userId="d44a9d25-b415-4fde-b9ac-b5e2253aee82" providerId="ADAL" clId="{A1C4B96A-E0C9-4CDC-A78B-D046BECF53D0}" dt="2022-07-20T15:56:22.559" v="469" actId="20577"/>
          <ac:spMkLst>
            <pc:docMk/>
            <pc:sldMk cId="2247814846" sldId="287"/>
            <ac:spMk id="5" creationId="{00000000-0000-0000-0000-000000000000}"/>
          </ac:spMkLst>
        </pc:spChg>
      </pc:sldChg>
      <pc:sldChg chg="del">
        <pc:chgData name="Laurie Menzel" userId="d44a9d25-b415-4fde-b9ac-b5e2253aee82" providerId="ADAL" clId="{A1C4B96A-E0C9-4CDC-A78B-D046BECF53D0}" dt="2022-07-20T16:21:57.462" v="711" actId="2696"/>
        <pc:sldMkLst>
          <pc:docMk/>
          <pc:sldMk cId="1358053304" sldId="291"/>
        </pc:sldMkLst>
      </pc:sldChg>
      <pc:sldChg chg="del">
        <pc:chgData name="Laurie Menzel" userId="d44a9d25-b415-4fde-b9ac-b5e2253aee82" providerId="ADAL" clId="{A1C4B96A-E0C9-4CDC-A78B-D046BECF53D0}" dt="2022-07-20T15:48:36.185" v="297" actId="2696"/>
        <pc:sldMkLst>
          <pc:docMk/>
          <pc:sldMk cId="3351164991" sldId="292"/>
        </pc:sldMkLst>
      </pc:sldChg>
      <pc:sldChg chg="del">
        <pc:chgData name="Laurie Menzel" userId="d44a9d25-b415-4fde-b9ac-b5e2253aee82" providerId="ADAL" clId="{A1C4B96A-E0C9-4CDC-A78B-D046BECF53D0}" dt="2022-07-20T16:04:22.601" v="531" actId="2696"/>
        <pc:sldMkLst>
          <pc:docMk/>
          <pc:sldMk cId="3972266140" sldId="293"/>
        </pc:sldMkLst>
      </pc:sldChg>
      <pc:sldChg chg="addSp modSp mod">
        <pc:chgData name="Laurie Menzel" userId="d44a9d25-b415-4fde-b9ac-b5e2253aee82" providerId="ADAL" clId="{A1C4B96A-E0C9-4CDC-A78B-D046BECF53D0}" dt="2022-07-28T20:29:40.865" v="1082" actId="20577"/>
        <pc:sldMkLst>
          <pc:docMk/>
          <pc:sldMk cId="1739910464" sldId="294"/>
        </pc:sldMkLst>
        <pc:spChg chg="mod">
          <ac:chgData name="Laurie Menzel" userId="d44a9d25-b415-4fde-b9ac-b5e2253aee82" providerId="ADAL" clId="{A1C4B96A-E0C9-4CDC-A78B-D046BECF53D0}" dt="2022-07-28T20:29:40.865" v="1082" actId="20577"/>
          <ac:spMkLst>
            <pc:docMk/>
            <pc:sldMk cId="1739910464" sldId="294"/>
            <ac:spMk id="3" creationId="{00000000-0000-0000-0000-000000000000}"/>
          </ac:spMkLst>
        </pc:spChg>
        <pc:picChg chg="add mod">
          <ac:chgData name="Laurie Menzel" userId="d44a9d25-b415-4fde-b9ac-b5e2253aee82" providerId="ADAL" clId="{A1C4B96A-E0C9-4CDC-A78B-D046BECF53D0}" dt="2022-07-28T15:29:27.914" v="1042" actId="1076"/>
          <ac:picMkLst>
            <pc:docMk/>
            <pc:sldMk cId="1739910464" sldId="294"/>
            <ac:picMk id="4" creationId="{8E5B4409-805D-6AA1-9556-23C625324984}"/>
          </ac:picMkLst>
        </pc:picChg>
        <pc:picChg chg="add mod">
          <ac:chgData name="Laurie Menzel" userId="d44a9d25-b415-4fde-b9ac-b5e2253aee82" providerId="ADAL" clId="{A1C4B96A-E0C9-4CDC-A78B-D046BECF53D0}" dt="2022-07-28T15:29:29.950" v="1043" actId="1076"/>
          <ac:picMkLst>
            <pc:docMk/>
            <pc:sldMk cId="1739910464" sldId="294"/>
            <ac:picMk id="1026" creationId="{2E66B950-206D-03E3-0779-B7D8A5F3639B}"/>
          </ac:picMkLst>
        </pc:picChg>
      </pc:sldChg>
      <pc:sldChg chg="delSp mod">
        <pc:chgData name="Laurie Menzel" userId="d44a9d25-b415-4fde-b9ac-b5e2253aee82" providerId="ADAL" clId="{A1C4B96A-E0C9-4CDC-A78B-D046BECF53D0}" dt="2022-07-20T15:43:17.152" v="250" actId="21"/>
        <pc:sldMkLst>
          <pc:docMk/>
          <pc:sldMk cId="4223976867" sldId="295"/>
        </pc:sldMkLst>
        <pc:spChg chg="del">
          <ac:chgData name="Laurie Menzel" userId="d44a9d25-b415-4fde-b9ac-b5e2253aee82" providerId="ADAL" clId="{A1C4B96A-E0C9-4CDC-A78B-D046BECF53D0}" dt="2022-07-20T15:43:17.152" v="250" actId="21"/>
          <ac:spMkLst>
            <pc:docMk/>
            <pc:sldMk cId="4223976867" sldId="295"/>
            <ac:spMk id="8" creationId="{2329F6AB-B132-4AF4-B061-8437F837C270}"/>
          </ac:spMkLst>
        </pc:spChg>
      </pc:sldChg>
      <pc:sldChg chg="del">
        <pc:chgData name="Laurie Menzel" userId="d44a9d25-b415-4fde-b9ac-b5e2253aee82" providerId="ADAL" clId="{A1C4B96A-E0C9-4CDC-A78B-D046BECF53D0}" dt="2022-07-20T16:18:45.725" v="672" actId="2696"/>
        <pc:sldMkLst>
          <pc:docMk/>
          <pc:sldMk cId="3648453886" sldId="300"/>
        </pc:sldMkLst>
      </pc:sldChg>
      <pc:sldChg chg="addSp modSp mod ord modNotesTx">
        <pc:chgData name="Laurie Menzel" userId="d44a9d25-b415-4fde-b9ac-b5e2253aee82" providerId="ADAL" clId="{A1C4B96A-E0C9-4CDC-A78B-D046BECF53D0}" dt="2022-07-27T18:53:56.440" v="941" actId="20577"/>
        <pc:sldMkLst>
          <pc:docMk/>
          <pc:sldMk cId="1662121045" sldId="308"/>
        </pc:sldMkLst>
        <pc:spChg chg="mod">
          <ac:chgData name="Laurie Menzel" userId="d44a9d25-b415-4fde-b9ac-b5e2253aee82" providerId="ADAL" clId="{A1C4B96A-E0C9-4CDC-A78B-D046BECF53D0}" dt="2022-07-27T18:23:06.412" v="769" actId="20577"/>
          <ac:spMkLst>
            <pc:docMk/>
            <pc:sldMk cId="1662121045" sldId="308"/>
            <ac:spMk id="2" creationId="{5ADA3B88-A199-420A-A558-C42F74E42CDE}"/>
          </ac:spMkLst>
        </pc:spChg>
        <pc:spChg chg="add mod">
          <ac:chgData name="Laurie Menzel" userId="d44a9d25-b415-4fde-b9ac-b5e2253aee82" providerId="ADAL" clId="{A1C4B96A-E0C9-4CDC-A78B-D046BECF53D0}" dt="2022-07-27T18:23:46.738" v="787" actId="255"/>
          <ac:spMkLst>
            <pc:docMk/>
            <pc:sldMk cId="1662121045" sldId="308"/>
            <ac:spMk id="3" creationId="{0AB70E78-6F2C-2D56-D68C-91982DC41A07}"/>
          </ac:spMkLst>
        </pc:spChg>
        <pc:spChg chg="add mod">
          <ac:chgData name="Laurie Menzel" userId="d44a9d25-b415-4fde-b9ac-b5e2253aee82" providerId="ADAL" clId="{A1C4B96A-E0C9-4CDC-A78B-D046BECF53D0}" dt="2022-07-27T18:27:14.325" v="880" actId="1076"/>
          <ac:spMkLst>
            <pc:docMk/>
            <pc:sldMk cId="1662121045" sldId="308"/>
            <ac:spMk id="4" creationId="{CD604C30-1CE3-29D6-D201-7E136009F338}"/>
          </ac:spMkLst>
        </pc:spChg>
        <pc:spChg chg="mod">
          <ac:chgData name="Laurie Menzel" userId="d44a9d25-b415-4fde-b9ac-b5e2253aee82" providerId="ADAL" clId="{A1C4B96A-E0C9-4CDC-A78B-D046BECF53D0}" dt="2022-07-27T18:24:07.405" v="801" actId="20577"/>
          <ac:spMkLst>
            <pc:docMk/>
            <pc:sldMk cId="1662121045" sldId="308"/>
            <ac:spMk id="9" creationId="{B739510E-6AB7-42D3-BFC7-CB6FF2170F7A}"/>
          </ac:spMkLst>
        </pc:spChg>
        <pc:spChg chg="mod">
          <ac:chgData name="Laurie Menzel" userId="d44a9d25-b415-4fde-b9ac-b5e2253aee82" providerId="ADAL" clId="{A1C4B96A-E0C9-4CDC-A78B-D046BECF53D0}" dt="2022-07-27T18:24:33.317" v="821" actId="20577"/>
          <ac:spMkLst>
            <pc:docMk/>
            <pc:sldMk cId="1662121045" sldId="308"/>
            <ac:spMk id="10" creationId="{20920C3E-8366-4252-9597-847CA4841EEA}"/>
          </ac:spMkLst>
        </pc:spChg>
        <pc:spChg chg="mod">
          <ac:chgData name="Laurie Menzel" userId="d44a9d25-b415-4fde-b9ac-b5e2253aee82" providerId="ADAL" clId="{A1C4B96A-E0C9-4CDC-A78B-D046BECF53D0}" dt="2022-07-27T18:26:21.437" v="855" actId="20577"/>
          <ac:spMkLst>
            <pc:docMk/>
            <pc:sldMk cId="1662121045" sldId="308"/>
            <ac:spMk id="11" creationId="{4AB3E5AD-BAC8-43C2-8180-F63004ECCF08}"/>
          </ac:spMkLst>
        </pc:spChg>
      </pc:sldChg>
      <pc:sldChg chg="addSp delSp modSp mod">
        <pc:chgData name="Laurie Menzel" userId="d44a9d25-b415-4fde-b9ac-b5e2253aee82" providerId="ADAL" clId="{A1C4B96A-E0C9-4CDC-A78B-D046BECF53D0}" dt="2022-07-27T18:52:28.698" v="940" actId="20577"/>
        <pc:sldMkLst>
          <pc:docMk/>
          <pc:sldMk cId="4265592524" sldId="309"/>
        </pc:sldMkLst>
        <pc:spChg chg="mod">
          <ac:chgData name="Laurie Menzel" userId="d44a9d25-b415-4fde-b9ac-b5e2253aee82" providerId="ADAL" clId="{A1C4B96A-E0C9-4CDC-A78B-D046BECF53D0}" dt="2022-07-27T18:52:28.698" v="940" actId="20577"/>
          <ac:spMkLst>
            <pc:docMk/>
            <pc:sldMk cId="4265592524" sldId="309"/>
            <ac:spMk id="2" creationId="{00000000-0000-0000-0000-000000000000}"/>
          </ac:spMkLst>
        </pc:spChg>
        <pc:spChg chg="add del">
          <ac:chgData name="Laurie Menzel" userId="d44a9d25-b415-4fde-b9ac-b5e2253aee82" providerId="ADAL" clId="{A1C4B96A-E0C9-4CDC-A78B-D046BECF53D0}" dt="2022-07-27T18:51:51.708" v="899" actId="11529"/>
          <ac:spMkLst>
            <pc:docMk/>
            <pc:sldMk cId="4265592524" sldId="309"/>
            <ac:spMk id="6" creationId="{A535D991-8A85-6E75-3311-2895E3A443AC}"/>
          </ac:spMkLst>
        </pc:spChg>
      </pc:sldChg>
      <pc:sldChg chg="modSp mod">
        <pc:chgData name="Laurie Menzel" userId="d44a9d25-b415-4fde-b9ac-b5e2253aee82" providerId="ADAL" clId="{A1C4B96A-E0C9-4CDC-A78B-D046BECF53D0}" dt="2022-07-28T15:36:55.285" v="1053" actId="20577"/>
        <pc:sldMkLst>
          <pc:docMk/>
          <pc:sldMk cId="3702509087" sldId="326"/>
        </pc:sldMkLst>
        <pc:spChg chg="mod">
          <ac:chgData name="Laurie Menzel" userId="d44a9d25-b415-4fde-b9ac-b5e2253aee82" providerId="ADAL" clId="{A1C4B96A-E0C9-4CDC-A78B-D046BECF53D0}" dt="2022-07-28T15:36:55.285" v="1053" actId="20577"/>
          <ac:spMkLst>
            <pc:docMk/>
            <pc:sldMk cId="3702509087" sldId="326"/>
            <ac:spMk id="7" creationId="{AC28AB32-6BA9-434D-B003-9DCE41A92567}"/>
          </ac:spMkLst>
        </pc:spChg>
      </pc:sldChg>
      <pc:sldChg chg="del">
        <pc:chgData name="Laurie Menzel" userId="d44a9d25-b415-4fde-b9ac-b5e2253aee82" providerId="ADAL" clId="{A1C4B96A-E0C9-4CDC-A78B-D046BECF53D0}" dt="2022-07-19T20:54:36.316" v="246"/>
        <pc:sldMkLst>
          <pc:docMk/>
          <pc:sldMk cId="2680903366" sldId="327"/>
        </pc:sldMkLst>
      </pc:sldChg>
      <pc:sldChg chg="del">
        <pc:chgData name="Laurie Menzel" userId="d44a9d25-b415-4fde-b9ac-b5e2253aee82" providerId="ADAL" clId="{A1C4B96A-E0C9-4CDC-A78B-D046BECF53D0}" dt="2022-07-27T18:22:51.480" v="762" actId="2696"/>
        <pc:sldMkLst>
          <pc:docMk/>
          <pc:sldMk cId="3204190540" sldId="350"/>
        </pc:sldMkLst>
      </pc:sldChg>
      <pc:sldChg chg="addSp delSp modSp mod ord">
        <pc:chgData name="Laurie Menzel" userId="d44a9d25-b415-4fde-b9ac-b5e2253aee82" providerId="ADAL" clId="{A1C4B96A-E0C9-4CDC-A78B-D046BECF53D0}" dt="2022-07-27T19:10:07.309" v="997"/>
        <pc:sldMkLst>
          <pc:docMk/>
          <pc:sldMk cId="631542047" sldId="388"/>
        </pc:sldMkLst>
        <pc:spChg chg="add mod">
          <ac:chgData name="Laurie Menzel" userId="d44a9d25-b415-4fde-b9ac-b5e2253aee82" providerId="ADAL" clId="{A1C4B96A-E0C9-4CDC-A78B-D046BECF53D0}" dt="2022-07-20T17:48:29.020" v="760" actId="20577"/>
          <ac:spMkLst>
            <pc:docMk/>
            <pc:sldMk cId="631542047" sldId="388"/>
            <ac:spMk id="6" creationId="{E7B5EA74-C422-83B3-779E-77E6BED05C2B}"/>
          </ac:spMkLst>
        </pc:spChg>
        <pc:spChg chg="add del mod">
          <ac:chgData name="Laurie Menzel" userId="d44a9d25-b415-4fde-b9ac-b5e2253aee82" providerId="ADAL" clId="{A1C4B96A-E0C9-4CDC-A78B-D046BECF53D0}" dt="2022-07-20T16:09:44.379" v="565" actId="21"/>
          <ac:spMkLst>
            <pc:docMk/>
            <pc:sldMk cId="631542047" sldId="388"/>
            <ac:spMk id="7" creationId="{14E2E557-827D-77B5-1ABE-3EA2D559F6E6}"/>
          </ac:spMkLst>
        </pc:spChg>
        <pc:picChg chg="del">
          <ac:chgData name="Laurie Menzel" userId="d44a9d25-b415-4fde-b9ac-b5e2253aee82" providerId="ADAL" clId="{A1C4B96A-E0C9-4CDC-A78B-D046BECF53D0}" dt="2022-07-20T16:05:29.053" v="533" actId="21"/>
          <ac:picMkLst>
            <pc:docMk/>
            <pc:sldMk cId="631542047" sldId="388"/>
            <ac:picMk id="4" creationId="{7DA2C5A1-0E19-4E23-91B4-CE5FD2472B69}"/>
          </ac:picMkLst>
        </pc:picChg>
        <pc:picChg chg="add mod">
          <ac:chgData name="Laurie Menzel" userId="d44a9d25-b415-4fde-b9ac-b5e2253aee82" providerId="ADAL" clId="{A1C4B96A-E0C9-4CDC-A78B-D046BECF53D0}" dt="2022-07-20T16:06:37.982" v="547" actId="1076"/>
          <ac:picMkLst>
            <pc:docMk/>
            <pc:sldMk cId="631542047" sldId="388"/>
            <ac:picMk id="5" creationId="{0E408546-9086-9BFA-1A91-FE94A5627288}"/>
          </ac:picMkLst>
        </pc:picChg>
      </pc:sldChg>
      <pc:sldChg chg="modSp mod">
        <pc:chgData name="Laurie Menzel" userId="d44a9d25-b415-4fde-b9ac-b5e2253aee82" providerId="ADAL" clId="{A1C4B96A-E0C9-4CDC-A78B-D046BECF53D0}" dt="2022-07-20T17:33:15.499" v="723" actId="20577"/>
        <pc:sldMkLst>
          <pc:docMk/>
          <pc:sldMk cId="2180694104" sldId="389"/>
        </pc:sldMkLst>
        <pc:spChg chg="mod">
          <ac:chgData name="Laurie Menzel" userId="d44a9d25-b415-4fde-b9ac-b5e2253aee82" providerId="ADAL" clId="{A1C4B96A-E0C9-4CDC-A78B-D046BECF53D0}" dt="2022-07-20T17:33:15.499" v="723" actId="20577"/>
          <ac:spMkLst>
            <pc:docMk/>
            <pc:sldMk cId="2180694104" sldId="389"/>
            <ac:spMk id="26" creationId="{A6C75375-C8EB-4734-93C9-E33AFCA93406}"/>
          </ac:spMkLst>
        </pc:spChg>
      </pc:sldChg>
      <pc:sldChg chg="new del">
        <pc:chgData name="Laurie Menzel" userId="d44a9d25-b415-4fde-b9ac-b5e2253aee82" providerId="ADAL" clId="{A1C4B96A-E0C9-4CDC-A78B-D046BECF53D0}" dt="2022-07-19T20:32:56.809" v="54" actId="680"/>
        <pc:sldMkLst>
          <pc:docMk/>
          <pc:sldMk cId="274909190" sldId="476"/>
        </pc:sldMkLst>
      </pc:sldChg>
      <pc:sldChg chg="addSp delSp modSp new mod ord modAnim">
        <pc:chgData name="Laurie Menzel" userId="d44a9d25-b415-4fde-b9ac-b5e2253aee82" providerId="ADAL" clId="{A1C4B96A-E0C9-4CDC-A78B-D046BECF53D0}" dt="2022-07-27T18:34:35.775" v="886" actId="14100"/>
        <pc:sldMkLst>
          <pc:docMk/>
          <pc:sldMk cId="2476464526" sldId="476"/>
        </pc:sldMkLst>
        <pc:spChg chg="mod">
          <ac:chgData name="Laurie Menzel" userId="d44a9d25-b415-4fde-b9ac-b5e2253aee82" providerId="ADAL" clId="{A1C4B96A-E0C9-4CDC-A78B-D046BECF53D0}" dt="2022-07-19T20:34:04.226" v="86" actId="1076"/>
          <ac:spMkLst>
            <pc:docMk/>
            <pc:sldMk cId="2476464526" sldId="476"/>
            <ac:spMk id="2" creationId="{D42981DF-2F9A-1131-F363-18938C6E30A2}"/>
          </ac:spMkLst>
        </pc:spChg>
        <pc:spChg chg="del">
          <ac:chgData name="Laurie Menzel" userId="d44a9d25-b415-4fde-b9ac-b5e2253aee82" providerId="ADAL" clId="{A1C4B96A-E0C9-4CDC-A78B-D046BECF53D0}" dt="2022-07-19T20:33:25.381" v="58"/>
          <ac:spMkLst>
            <pc:docMk/>
            <pc:sldMk cId="2476464526" sldId="476"/>
            <ac:spMk id="3" creationId="{8367BB2E-6D9E-9661-CE80-185F443A330F}"/>
          </ac:spMkLst>
        </pc:spChg>
        <pc:spChg chg="del">
          <ac:chgData name="Laurie Menzel" userId="d44a9d25-b415-4fde-b9ac-b5e2253aee82" providerId="ADAL" clId="{A1C4B96A-E0C9-4CDC-A78B-D046BECF53D0}" dt="2022-07-19T20:33:43.677" v="83" actId="21"/>
          <ac:spMkLst>
            <pc:docMk/>
            <pc:sldMk cId="2476464526" sldId="476"/>
            <ac:spMk id="4" creationId="{418BAE55-2756-8BDB-A40B-F23AD942A468}"/>
          </ac:spMkLst>
        </pc:spChg>
        <pc:picChg chg="add mod">
          <ac:chgData name="Laurie Menzel" userId="d44a9d25-b415-4fde-b9ac-b5e2253aee82" providerId="ADAL" clId="{A1C4B96A-E0C9-4CDC-A78B-D046BECF53D0}" dt="2022-07-27T18:34:35.775" v="886" actId="14100"/>
          <ac:picMkLst>
            <pc:docMk/>
            <pc:sldMk cId="2476464526" sldId="476"/>
            <ac:picMk id="5" creationId="{D8E0E642-2A76-0D60-0275-35042CF861EB}"/>
          </ac:picMkLst>
        </pc:picChg>
      </pc:sldChg>
      <pc:sldChg chg="addSp modSp mod">
        <pc:chgData name="Laurie Menzel" userId="d44a9d25-b415-4fde-b9ac-b5e2253aee82" providerId="ADAL" clId="{A1C4B96A-E0C9-4CDC-A78B-D046BECF53D0}" dt="2022-07-27T19:06:50.382" v="994" actId="20577"/>
        <pc:sldMkLst>
          <pc:docMk/>
          <pc:sldMk cId="4190540143" sldId="478"/>
        </pc:sldMkLst>
        <pc:spChg chg="mod">
          <ac:chgData name="Laurie Menzel" userId="d44a9d25-b415-4fde-b9ac-b5e2253aee82" providerId="ADAL" clId="{A1C4B96A-E0C9-4CDC-A78B-D046BECF53D0}" dt="2022-07-19T20:53:20.448" v="242" actId="1076"/>
          <ac:spMkLst>
            <pc:docMk/>
            <pc:sldMk cId="4190540143" sldId="478"/>
            <ac:spMk id="13" creationId="{FD8BDA7B-C6EA-427E-97F1-6FA2E11670E3}"/>
          </ac:spMkLst>
        </pc:spChg>
        <pc:spChg chg="mod">
          <ac:chgData name="Laurie Menzel" userId="d44a9d25-b415-4fde-b9ac-b5e2253aee82" providerId="ADAL" clId="{A1C4B96A-E0C9-4CDC-A78B-D046BECF53D0}" dt="2022-07-27T19:06:50.382" v="994" actId="20577"/>
          <ac:spMkLst>
            <pc:docMk/>
            <pc:sldMk cId="4190540143" sldId="478"/>
            <ac:spMk id="26" creationId="{A6C75375-C8EB-4734-93C9-E33AFCA93406}"/>
          </ac:spMkLst>
        </pc:spChg>
        <pc:picChg chg="add mod">
          <ac:chgData name="Laurie Menzel" userId="d44a9d25-b415-4fde-b9ac-b5e2253aee82" providerId="ADAL" clId="{A1C4B96A-E0C9-4CDC-A78B-D046BECF53D0}" dt="2022-07-19T20:53:26.232" v="243"/>
          <ac:picMkLst>
            <pc:docMk/>
            <pc:sldMk cId="4190540143" sldId="478"/>
            <ac:picMk id="5" creationId="{AE982D0C-963F-5C69-0D81-891A2B2EA55A}"/>
          </ac:picMkLst>
        </pc:picChg>
      </pc:sldChg>
      <pc:sldChg chg="modSp del mod ord">
        <pc:chgData name="Laurie Menzel" userId="d44a9d25-b415-4fde-b9ac-b5e2253aee82" providerId="ADAL" clId="{A1C4B96A-E0C9-4CDC-A78B-D046BECF53D0}" dt="2022-07-27T19:08:00.572" v="995" actId="2696"/>
        <pc:sldMkLst>
          <pc:docMk/>
          <pc:sldMk cId="1101709983" sldId="479"/>
        </pc:sldMkLst>
        <pc:spChg chg="mod">
          <ac:chgData name="Laurie Menzel" userId="d44a9d25-b415-4fde-b9ac-b5e2253aee82" providerId="ADAL" clId="{A1C4B96A-E0C9-4CDC-A78B-D046BECF53D0}" dt="2022-07-20T17:46:42.323" v="737" actId="20577"/>
          <ac:spMkLst>
            <pc:docMk/>
            <pc:sldMk cId="1101709983" sldId="479"/>
            <ac:spMk id="4" creationId="{00000000-0000-0000-0000-000000000000}"/>
          </ac:spMkLst>
        </pc:spChg>
      </pc:sldChg>
    </pc:docChg>
  </pc:docChgLst>
  <pc:docChgLst>
    <pc:chgData name="Laurie" userId="d44a9d25-b415-4fde-b9ac-b5e2253aee82" providerId="ADAL" clId="{2DFE0229-6709-49DB-8D02-8261724AC468}"/>
    <pc:docChg chg="addSld delSld modSld sldOrd">
      <pc:chgData name="Laurie" userId="d44a9d25-b415-4fde-b9ac-b5e2253aee82" providerId="ADAL" clId="{2DFE0229-6709-49DB-8D02-8261724AC468}" dt="2021-01-28T17:46:45.022" v="15" actId="2696"/>
      <pc:docMkLst>
        <pc:docMk/>
      </pc:docMkLst>
      <pc:sldChg chg="del">
        <pc:chgData name="Laurie" userId="d44a9d25-b415-4fde-b9ac-b5e2253aee82" providerId="ADAL" clId="{2DFE0229-6709-49DB-8D02-8261724AC468}" dt="2021-01-28T17:40:49.455" v="0" actId="2696"/>
        <pc:sldMkLst>
          <pc:docMk/>
          <pc:sldMk cId="4020204098" sldId="260"/>
        </pc:sldMkLst>
      </pc:sldChg>
      <pc:sldChg chg="del">
        <pc:chgData name="Laurie" userId="d44a9d25-b415-4fde-b9ac-b5e2253aee82" providerId="ADAL" clId="{2DFE0229-6709-49DB-8D02-8261724AC468}" dt="2021-01-28T17:41:57.326" v="1" actId="2696"/>
        <pc:sldMkLst>
          <pc:docMk/>
          <pc:sldMk cId="3919064861" sldId="265"/>
        </pc:sldMkLst>
      </pc:sldChg>
      <pc:sldChg chg="del ord">
        <pc:chgData name="Laurie" userId="d44a9d25-b415-4fde-b9ac-b5e2253aee82" providerId="ADAL" clId="{2DFE0229-6709-49DB-8D02-8261724AC468}" dt="2021-01-28T17:46:11.935" v="13"/>
        <pc:sldMkLst>
          <pc:docMk/>
          <pc:sldMk cId="2467418029" sldId="268"/>
        </pc:sldMkLst>
      </pc:sldChg>
      <pc:sldChg chg="del">
        <pc:chgData name="Laurie" userId="d44a9d25-b415-4fde-b9ac-b5e2253aee82" providerId="ADAL" clId="{2DFE0229-6709-49DB-8D02-8261724AC468}" dt="2021-01-28T17:42:22.653" v="4" actId="2696"/>
        <pc:sldMkLst>
          <pc:docMk/>
          <pc:sldMk cId="2926496420" sldId="269"/>
        </pc:sldMkLst>
      </pc:sldChg>
      <pc:sldChg chg="del">
        <pc:chgData name="Laurie" userId="d44a9d25-b415-4fde-b9ac-b5e2253aee82" providerId="ADAL" clId="{2DFE0229-6709-49DB-8D02-8261724AC468}" dt="2021-01-28T17:46:25.715" v="14" actId="2696"/>
        <pc:sldMkLst>
          <pc:docMk/>
          <pc:sldMk cId="3594594826" sldId="270"/>
        </pc:sldMkLst>
      </pc:sldChg>
      <pc:sldChg chg="del">
        <pc:chgData name="Laurie" userId="d44a9d25-b415-4fde-b9ac-b5e2253aee82" providerId="ADAL" clId="{2DFE0229-6709-49DB-8D02-8261724AC468}" dt="2021-01-28T17:43:33.095" v="7" actId="2696"/>
        <pc:sldMkLst>
          <pc:docMk/>
          <pc:sldMk cId="649111075" sldId="274"/>
        </pc:sldMkLst>
      </pc:sldChg>
      <pc:sldChg chg="del">
        <pc:chgData name="Laurie" userId="d44a9d25-b415-4fde-b9ac-b5e2253aee82" providerId="ADAL" clId="{2DFE0229-6709-49DB-8D02-8261724AC468}" dt="2021-01-28T17:42:13.009" v="2" actId="2696"/>
        <pc:sldMkLst>
          <pc:docMk/>
          <pc:sldMk cId="3469384941" sldId="281"/>
        </pc:sldMkLst>
      </pc:sldChg>
      <pc:sldChg chg="del">
        <pc:chgData name="Laurie" userId="d44a9d25-b415-4fde-b9ac-b5e2253aee82" providerId="ADAL" clId="{2DFE0229-6709-49DB-8D02-8261724AC468}" dt="2021-01-28T17:44:27.766" v="10" actId="2696"/>
        <pc:sldMkLst>
          <pc:docMk/>
          <pc:sldMk cId="115364405" sldId="288"/>
        </pc:sldMkLst>
      </pc:sldChg>
      <pc:sldChg chg="del">
        <pc:chgData name="Laurie" userId="d44a9d25-b415-4fde-b9ac-b5e2253aee82" providerId="ADAL" clId="{2DFE0229-6709-49DB-8D02-8261724AC468}" dt="2021-01-28T17:44:30.930" v="11" actId="2696"/>
        <pc:sldMkLst>
          <pc:docMk/>
          <pc:sldMk cId="2525083034" sldId="289"/>
        </pc:sldMkLst>
      </pc:sldChg>
      <pc:sldChg chg="add">
        <pc:chgData name="Laurie" userId="d44a9d25-b415-4fde-b9ac-b5e2253aee82" providerId="ADAL" clId="{2DFE0229-6709-49DB-8D02-8261724AC468}" dt="2021-01-28T17:42:59.717" v="6"/>
        <pc:sldMkLst>
          <pc:docMk/>
          <pc:sldMk cId="4223976867" sldId="295"/>
        </pc:sldMkLst>
      </pc:sldChg>
      <pc:sldChg chg="add del">
        <pc:chgData name="Laurie" userId="d44a9d25-b415-4fde-b9ac-b5e2253aee82" providerId="ADAL" clId="{2DFE0229-6709-49DB-8D02-8261724AC468}" dt="2021-01-28T17:46:45.022" v="15" actId="2696"/>
        <pc:sldMkLst>
          <pc:docMk/>
          <pc:sldMk cId="2726683057" sldId="296"/>
        </pc:sldMkLst>
      </pc:sldChg>
      <pc:sldMasterChg chg="delSldLayout">
        <pc:chgData name="Laurie" userId="d44a9d25-b415-4fde-b9ac-b5e2253aee82" providerId="ADAL" clId="{2DFE0229-6709-49DB-8D02-8261724AC468}" dt="2021-01-28T17:46:25.715" v="14" actId="2696"/>
        <pc:sldMasterMkLst>
          <pc:docMk/>
          <pc:sldMasterMk cId="1979796970" sldId="2147483648"/>
        </pc:sldMasterMkLst>
        <pc:sldLayoutChg chg="del">
          <pc:chgData name="Laurie" userId="d44a9d25-b415-4fde-b9ac-b5e2253aee82" providerId="ADAL" clId="{2DFE0229-6709-49DB-8D02-8261724AC468}" dt="2021-01-28T17:40:49.455" v="0" actId="2696"/>
          <pc:sldLayoutMkLst>
            <pc:docMk/>
            <pc:sldMasterMk cId="1979796970" sldId="2147483648"/>
            <pc:sldLayoutMk cId="1491885784" sldId="2147483662"/>
          </pc:sldLayoutMkLst>
        </pc:sldLayoutChg>
        <pc:sldLayoutChg chg="del">
          <pc:chgData name="Laurie" userId="d44a9d25-b415-4fde-b9ac-b5e2253aee82" providerId="ADAL" clId="{2DFE0229-6709-49DB-8D02-8261724AC468}" dt="2021-01-28T17:42:13.009" v="2" actId="2696"/>
          <pc:sldLayoutMkLst>
            <pc:docMk/>
            <pc:sldMasterMk cId="1979796970" sldId="2147483648"/>
            <pc:sldLayoutMk cId="2800566468" sldId="2147483667"/>
          </pc:sldLayoutMkLst>
        </pc:sldLayoutChg>
        <pc:sldLayoutChg chg="del">
          <pc:chgData name="Laurie" userId="d44a9d25-b415-4fde-b9ac-b5e2253aee82" providerId="ADAL" clId="{2DFE0229-6709-49DB-8D02-8261724AC468}" dt="2021-01-28T17:46:25.715" v="14" actId="2696"/>
          <pc:sldLayoutMkLst>
            <pc:docMk/>
            <pc:sldMasterMk cId="1979796970" sldId="2147483648"/>
            <pc:sldLayoutMk cId="3094263890" sldId="214748366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D7620 Legacy Campaign</c:v>
                </c:pt>
              </c:strCache>
            </c:strRef>
          </c:tx>
          <c:spPr>
            <a:solidFill>
              <a:schemeClr val="accent1"/>
            </a:solidFill>
            <a:ln>
              <a:noFill/>
            </a:ln>
            <a:effectLst/>
          </c:spPr>
          <c:invertIfNegative val="0"/>
          <c:cat>
            <c:strRef>
              <c:f>Sheet1!$A$2:$A$15</c:f>
              <c:strCache>
                <c:ptCount val="14"/>
                <c:pt idx="0">
                  <c:v>D7620 Named Endowment</c:v>
                </c:pt>
                <c:pt idx="1">
                  <c:v>I-EFSH</c:v>
                </c:pt>
                <c:pt idx="2">
                  <c:v>I-AFSH</c:v>
                </c:pt>
                <c:pt idx="3">
                  <c:v>I-EFWF</c:v>
                </c:pt>
                <c:pt idx="4">
                  <c:v>I- AFMCH</c:v>
                </c:pt>
                <c:pt idx="5">
                  <c:v>I- EF WASH</c:v>
                </c:pt>
                <c:pt idx="6">
                  <c:v>I- EF ENV</c:v>
                </c:pt>
                <c:pt idx="7">
                  <c:v>I- EF BEL</c:v>
                </c:pt>
                <c:pt idx="8">
                  <c:v>I- Polio</c:v>
                </c:pt>
                <c:pt idx="9">
                  <c:v>I- EF MCH</c:v>
                </c:pt>
                <c:pt idx="10">
                  <c:v>I-Disaster Fund</c:v>
                </c:pt>
                <c:pt idx="11">
                  <c:v>I-WF</c:v>
                </c:pt>
                <c:pt idx="12">
                  <c:v>Global Grants</c:v>
                </c:pt>
                <c:pt idx="13">
                  <c:v>I- EF DPT</c:v>
                </c:pt>
              </c:strCache>
            </c:strRef>
          </c:cat>
          <c:val>
            <c:numRef>
              <c:f>Sheet1!$B$2:$B$15</c:f>
              <c:numCache>
                <c:formatCode>"$"#,##0.00</c:formatCode>
                <c:ptCount val="14"/>
                <c:pt idx="0">
                  <c:v>175000</c:v>
                </c:pt>
                <c:pt idx="1">
                  <c:v>387000</c:v>
                </c:pt>
                <c:pt idx="2">
                  <c:v>98160.320000000007</c:v>
                </c:pt>
                <c:pt idx="3">
                  <c:v>149513.4</c:v>
                </c:pt>
                <c:pt idx="4">
                  <c:v>10000</c:v>
                </c:pt>
                <c:pt idx="5">
                  <c:v>456217</c:v>
                </c:pt>
                <c:pt idx="6">
                  <c:v>450000</c:v>
                </c:pt>
                <c:pt idx="7">
                  <c:v>381216.92</c:v>
                </c:pt>
                <c:pt idx="8">
                  <c:v>25000</c:v>
                </c:pt>
                <c:pt idx="9">
                  <c:v>11216.91</c:v>
                </c:pt>
                <c:pt idx="10">
                  <c:v>20000</c:v>
                </c:pt>
                <c:pt idx="11">
                  <c:v>30000</c:v>
                </c:pt>
                <c:pt idx="12">
                  <c:v>337013.62</c:v>
                </c:pt>
                <c:pt idx="13">
                  <c:v>6216.92</c:v>
                </c:pt>
              </c:numCache>
            </c:numRef>
          </c:val>
          <c:extLst xmlns:c16r2="http://schemas.microsoft.com/office/drawing/2015/06/chart">
            <c:ext xmlns:c16="http://schemas.microsoft.com/office/drawing/2014/chart" uri="{C3380CC4-5D6E-409C-BE32-E72D297353CC}">
              <c16:uniqueId val="{00000000-5D8C-4DA3-BF81-4EC0C921AE80}"/>
            </c:ext>
          </c:extLst>
        </c:ser>
        <c:dLbls>
          <c:showLegendKey val="0"/>
          <c:showVal val="0"/>
          <c:showCatName val="0"/>
          <c:showSerName val="0"/>
          <c:showPercent val="0"/>
          <c:showBubbleSize val="0"/>
        </c:dLbls>
        <c:gapWidth val="219"/>
        <c:overlap val="-27"/>
        <c:axId val="443328896"/>
        <c:axId val="443321840"/>
      </c:barChart>
      <c:catAx>
        <c:axId val="443328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3321840"/>
        <c:crosses val="autoZero"/>
        <c:auto val="1"/>
        <c:lblAlgn val="ctr"/>
        <c:lblOffset val="100"/>
        <c:noMultiLvlLbl val="0"/>
      </c:catAx>
      <c:valAx>
        <c:axId val="44332184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3328896"/>
        <c:crosses val="autoZero"/>
        <c:crossBetween val="between"/>
      </c:valAx>
      <c:spPr>
        <a:noFill/>
        <a:ln w="34925">
          <a:solidFill>
            <a:schemeClr val="accent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31750">
      <a:solidFill>
        <a:schemeClr val="accent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Legacy Campaign By District Governor</a:t>
            </a:r>
          </a:p>
        </c:rich>
      </c:tx>
      <c:layout>
        <c:manualLayout>
          <c:xMode val="edge"/>
          <c:yMode val="edge"/>
          <c:x val="0.2981853626992278"/>
          <c:y val="1.751185497426308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Legacy Campaign By DG</c:v>
                </c:pt>
              </c:strCache>
            </c:strRef>
          </c:tx>
          <c:spPr>
            <a:solidFill>
              <a:schemeClr val="accent1"/>
            </a:solidFill>
            <a:ln>
              <a:noFill/>
            </a:ln>
            <a:effectLst/>
          </c:spPr>
          <c:invertIfNegative val="0"/>
          <c:cat>
            <c:strRef>
              <c:f>Sheet1!$A$2:$A$5</c:f>
              <c:strCache>
                <c:ptCount val="3"/>
                <c:pt idx="0">
                  <c:v>Barton FY 19-20</c:v>
                </c:pt>
                <c:pt idx="1">
                  <c:v>Jimmie FY 20-21</c:v>
                </c:pt>
                <c:pt idx="2">
                  <c:v>Geetha FY 21-22</c:v>
                </c:pt>
              </c:strCache>
            </c:strRef>
          </c:cat>
          <c:val>
            <c:numRef>
              <c:f>Sheet1!$B$2:$B$5</c:f>
              <c:numCache>
                <c:formatCode>"$"#,##0.00</c:formatCode>
                <c:ptCount val="4"/>
                <c:pt idx="0">
                  <c:v>362581.87</c:v>
                </c:pt>
                <c:pt idx="1">
                  <c:v>702846.34</c:v>
                </c:pt>
                <c:pt idx="2">
                  <c:v>1471126.79</c:v>
                </c:pt>
              </c:numCache>
            </c:numRef>
          </c:val>
          <c:extLst xmlns:c16r2="http://schemas.microsoft.com/office/drawing/2015/06/chart">
            <c:ext xmlns:c16="http://schemas.microsoft.com/office/drawing/2014/chart" uri="{C3380CC4-5D6E-409C-BE32-E72D297353CC}">
              <c16:uniqueId val="{00000000-0206-4788-8771-9CFBDC3B2A4A}"/>
            </c:ext>
          </c:extLst>
        </c:ser>
        <c:dLbls>
          <c:showLegendKey val="0"/>
          <c:showVal val="0"/>
          <c:showCatName val="0"/>
          <c:showSerName val="0"/>
          <c:showPercent val="0"/>
          <c:showBubbleSize val="0"/>
        </c:dLbls>
        <c:gapWidth val="219"/>
        <c:overlap val="-27"/>
        <c:axId val="304031480"/>
        <c:axId val="446596944"/>
      </c:barChart>
      <c:catAx>
        <c:axId val="304031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6596944"/>
        <c:crosses val="autoZero"/>
        <c:auto val="1"/>
        <c:lblAlgn val="ctr"/>
        <c:lblOffset val="100"/>
        <c:noMultiLvlLbl val="0"/>
      </c:catAx>
      <c:valAx>
        <c:axId val="44659694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403148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34925">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F3EDA2-5E4D-434B-B1FB-A348C856B029}" type="datetimeFigureOut">
              <a:rPr lang="en-US" smtClean="0"/>
              <a:t>5/19/2024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B9E48C-1E8F-4A9A-AA4B-4289C4AC3EC3}" type="slidenum">
              <a:rPr lang="en-US" smtClean="0"/>
              <a:t>‹#›</a:t>
            </a:fld>
            <a:endParaRPr lang="en-US"/>
          </a:p>
        </p:txBody>
      </p:sp>
    </p:spTree>
    <p:extLst>
      <p:ext uri="{BB962C8B-B14F-4D97-AF65-F5344CB8AC3E}">
        <p14:creationId xmlns:p14="http://schemas.microsoft.com/office/powerpoint/2010/main" val="231395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995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A6815-E7B7-48C5-8C03-44272788FB2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666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31774" rtl="0" eaLnBrk="1" fontAlgn="auto" latinLnBrk="0" hangingPunct="1">
              <a:lnSpc>
                <a:spcPct val="100000"/>
              </a:lnSpc>
              <a:spcBef>
                <a:spcPts val="0"/>
              </a:spcBef>
              <a:spcAft>
                <a:spcPts val="0"/>
              </a:spcAft>
              <a:buClrTx/>
              <a:buSzTx/>
              <a:buFontTx/>
              <a:buChar char="-"/>
              <a:tabLst/>
              <a:defRPr/>
            </a:pPr>
            <a:r>
              <a:rPr lang="en-US" altLang="en-US" sz="1200" dirty="0">
                <a:latin typeface="Arial" panose="020B0604020202020204" pitchFamily="34" charset="0"/>
                <a:cs typeface="Arial" panose="020B0604020202020204" pitchFamily="34" charset="0"/>
              </a:rPr>
              <a:t>There</a:t>
            </a:r>
            <a:r>
              <a:rPr lang="en-US" altLang="en-US" sz="1200" baseline="0" dirty="0">
                <a:latin typeface="Arial" panose="020B0604020202020204" pitchFamily="34" charset="0"/>
                <a:cs typeface="Arial" panose="020B0604020202020204" pitchFamily="34" charset="0"/>
              </a:rPr>
              <a:t> are a multitude of subjects to include in your so thank you ahead of time for including content on The Rotary Foundation.  It’s important for a few reasons:</a:t>
            </a:r>
          </a:p>
          <a:p>
            <a:pPr marL="171450" marR="0" lvl="0" indent="-171450" algn="l" defTabSz="931774" rtl="0" eaLnBrk="1" fontAlgn="auto" latinLnBrk="0" hangingPunct="1">
              <a:lnSpc>
                <a:spcPct val="100000"/>
              </a:lnSpc>
              <a:spcBef>
                <a:spcPts val="0"/>
              </a:spcBef>
              <a:spcAft>
                <a:spcPts val="0"/>
              </a:spcAft>
              <a:buClrTx/>
              <a:buSzTx/>
              <a:buFontTx/>
              <a:buChar char="-"/>
              <a:tabLst/>
              <a:defRPr/>
            </a:pPr>
            <a:endParaRPr lang="en-US" sz="1200" kern="1200" baseline="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31774" rtl="0" eaLnBrk="1" fontAlgn="auto" latinLnBrk="0" hangingPunct="1">
              <a:lnSpc>
                <a:spcPct val="100000"/>
              </a:lnSpc>
              <a:spcBef>
                <a:spcPts val="0"/>
              </a:spcBef>
              <a:spcAft>
                <a:spcPts val="0"/>
              </a:spcAft>
              <a:buClrTx/>
              <a:buSzTx/>
              <a:buFontTx/>
              <a:buChar char="-"/>
              <a:tabLst/>
              <a:defRPr/>
            </a:pPr>
            <a:r>
              <a:rPr lang="en-US" sz="1200" dirty="0">
                <a:latin typeface="Arial" panose="020B0604020202020204" pitchFamily="34" charset="0"/>
                <a:cs typeface="Arial" panose="020B0604020202020204" pitchFamily="34" charset="0"/>
              </a:rPr>
              <a:t>First,</a:t>
            </a:r>
            <a:r>
              <a:rPr lang="en-US" sz="1200" baseline="0" dirty="0">
                <a:latin typeface="Arial" panose="020B0604020202020204" pitchFamily="34" charset="0"/>
                <a:cs typeface="Arial" panose="020B0604020202020204" pitchFamily="34" charset="0"/>
              </a:rPr>
              <a:t> our Foundation is a source of pride due to the positive impact it continues to have on the world. Over the last 100 years, the Foundation has spent over $4.5 billion on life-changing, sustainable projects.  In 2018-19 over 1,400 global grants ($86.6 million) in the areas of focus, around 500 district grants ($26.3 million) and close to 100 Rotary Peace Fellowships were awarded.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lvl="0" indent="-171450">
              <a:buFontTx/>
              <a:buChar char="-"/>
            </a:pPr>
            <a:r>
              <a:rPr lang="en-US" sz="1200" kern="1200" baseline="0" dirty="0">
                <a:solidFill>
                  <a:schemeClr val="tx1"/>
                </a:solidFill>
                <a:effectLst/>
                <a:latin typeface="+mn-lt"/>
                <a:ea typeface="+mn-ea"/>
                <a:cs typeface="+mn-cs"/>
              </a:rPr>
              <a:t>Second, the positive impact isn’t limited to the beneficiaries, it changes and improves the lives of the Rotarians who become involved and in many cases passionate about the Foundation’s programs. I witness this every day at work and in my own club.</a:t>
            </a:r>
          </a:p>
          <a:p>
            <a:pPr marL="171450" lvl="0" indent="-171450">
              <a:buFontTx/>
              <a:buChar char="-"/>
            </a:pPr>
            <a:endParaRPr lang="en-US" sz="1200" kern="1200" baseline="0" dirty="0">
              <a:solidFill>
                <a:schemeClr val="tx1"/>
              </a:solidFill>
              <a:effectLst/>
              <a:latin typeface="+mn-lt"/>
              <a:ea typeface="+mn-ea"/>
              <a:cs typeface="+mn-cs"/>
            </a:endParaRPr>
          </a:p>
          <a:p>
            <a:pPr marL="171450" lvl="0" indent="-171450">
              <a:buFontTx/>
              <a:buChar char="-"/>
            </a:pPr>
            <a:r>
              <a:rPr lang="en-US" sz="1200" kern="1200" baseline="0" dirty="0">
                <a:solidFill>
                  <a:schemeClr val="tx1"/>
                </a:solidFill>
                <a:effectLst/>
                <a:latin typeface="+mn-lt"/>
                <a:ea typeface="+mn-ea"/>
                <a:cs typeface="+mn-cs"/>
              </a:rPr>
              <a:t>I wanted to remind you all that </a:t>
            </a:r>
            <a:r>
              <a:rPr lang="en-US" sz="1200" u="sng" kern="1200" dirty="0">
                <a:solidFill>
                  <a:schemeClr val="tx1"/>
                </a:solidFill>
                <a:effectLst/>
                <a:latin typeface="+mn-lt"/>
                <a:ea typeface="+mn-ea"/>
                <a:cs typeface="+mn-cs"/>
              </a:rPr>
              <a:t>TRF improves the membership experience</a:t>
            </a:r>
            <a:r>
              <a:rPr lang="en-US" sz="1200" u="none" kern="1200" baseline="0" dirty="0">
                <a:solidFill>
                  <a:schemeClr val="tx1"/>
                </a:solidFill>
                <a:effectLst/>
                <a:latin typeface="+mn-lt"/>
                <a:ea typeface="+mn-ea"/>
                <a:cs typeface="+mn-cs"/>
              </a:rPr>
              <a:t> for Rotarians</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It is great avenue to make a difference locally and globally in ways that one couldn’t do on their own.  You can help to </a:t>
            </a:r>
            <a:r>
              <a:rPr lang="en-US" sz="1200" u="sng" kern="1200" dirty="0">
                <a:solidFill>
                  <a:schemeClr val="tx1"/>
                </a:solidFill>
                <a:effectLst/>
                <a:latin typeface="+mn-lt"/>
                <a:ea typeface="+mn-ea"/>
                <a:cs typeface="+mn-cs"/>
              </a:rPr>
              <a:t>rally clubs around supporting </a:t>
            </a:r>
            <a:r>
              <a:rPr lang="en-US" sz="1200" u="sng" kern="1200" baseline="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projects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TRF is one way Rotarians make those vibrant projects happen</a:t>
            </a:r>
            <a:r>
              <a:rPr lang="en-US" sz="1200" kern="1200" dirty="0">
                <a:solidFill>
                  <a:schemeClr val="tx1"/>
                </a:solidFill>
                <a:effectLst/>
                <a:latin typeface="+mn-lt"/>
                <a:ea typeface="+mn-ea"/>
                <a:cs typeface="+mn-cs"/>
              </a:rPr>
              <a:t> which then inspires people to become and remain Rotarians.</a:t>
            </a:r>
            <a:r>
              <a:rPr lang="en-US" sz="1200" kern="1200" baseline="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9F33012B-4641-4FF1-A820-BB9F9A099408}" type="slidenum">
              <a:rPr lang="en-US" smtClean="0"/>
              <a:t>19</a:t>
            </a:fld>
            <a:endParaRPr lang="en-US"/>
          </a:p>
        </p:txBody>
      </p:sp>
    </p:spTree>
    <p:extLst>
      <p:ext uri="{BB962C8B-B14F-4D97-AF65-F5344CB8AC3E}">
        <p14:creationId xmlns:p14="http://schemas.microsoft.com/office/powerpoint/2010/main" val="4228921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lnSpc>
                <a:spcPts val="1325"/>
              </a:lnSpc>
              <a:spcBef>
                <a:spcPts val="611"/>
              </a:spcBef>
              <a:buFont typeface="Arial" pitchFamily="34" charset="0"/>
              <a:buChar char="•"/>
            </a:pPr>
            <a:r>
              <a:rPr lang="en-US" dirty="0">
                <a:solidFill>
                  <a:srgbClr val="505050"/>
                </a:solidFill>
                <a:latin typeface="Georgia"/>
                <a:ea typeface="Times New Roman"/>
                <a:cs typeface="Times New Roman"/>
              </a:rPr>
              <a:t>District grants are single, annual block grants made to districts in amounts up to 50 percent of their District Designated Fund (DDF). </a:t>
            </a:r>
          </a:p>
          <a:p>
            <a:pPr marL="465887" indent="-465887">
              <a:lnSpc>
                <a:spcPts val="1325"/>
              </a:lnSpc>
              <a:spcBef>
                <a:spcPts val="611"/>
              </a:spcBef>
            </a:pPr>
            <a:endParaRPr lang="en-US" dirty="0">
              <a:solidFill>
                <a:srgbClr val="505050"/>
              </a:solidFill>
              <a:latin typeface="Georgia"/>
              <a:ea typeface="Times New Roman"/>
              <a:cs typeface="Times New Roman"/>
            </a:endParaRPr>
          </a:p>
          <a:p>
            <a:pPr marL="174708" indent="-174708">
              <a:lnSpc>
                <a:spcPts val="1325"/>
              </a:lnSpc>
              <a:spcBef>
                <a:spcPts val="611"/>
              </a:spcBef>
              <a:buFont typeface="Arial" pitchFamily="34" charset="0"/>
              <a:buChar char="•"/>
            </a:pPr>
            <a:r>
              <a:rPr lang="en-US" dirty="0">
                <a:solidFill>
                  <a:srgbClr val="505050"/>
                </a:solidFill>
                <a:latin typeface="Georgia"/>
                <a:ea typeface="Times New Roman"/>
                <a:cs typeface="Times New Roman"/>
              </a:rPr>
              <a:t>The district grant can fund multiple club and district projects, which may be local or international. </a:t>
            </a:r>
          </a:p>
          <a:p>
            <a:pPr marL="465887" indent="-465887">
              <a:lnSpc>
                <a:spcPts val="1325"/>
              </a:lnSpc>
              <a:spcBef>
                <a:spcPts val="611"/>
              </a:spcBef>
            </a:pPr>
            <a:endParaRPr lang="en-US" dirty="0">
              <a:solidFill>
                <a:srgbClr val="505050"/>
              </a:solidFill>
              <a:latin typeface="Georgia"/>
              <a:ea typeface="Times New Roman"/>
              <a:cs typeface="Times New Roman"/>
            </a:endParaRPr>
          </a:p>
          <a:p>
            <a:pPr marL="174708" indent="-174708">
              <a:lnSpc>
                <a:spcPts val="1325"/>
              </a:lnSpc>
              <a:spcBef>
                <a:spcPts val="611"/>
              </a:spcBef>
              <a:buFont typeface="Arial" pitchFamily="34" charset="0"/>
              <a:buChar char="•"/>
            </a:pPr>
            <a:r>
              <a:rPr lang="en-US" dirty="0">
                <a:solidFill>
                  <a:srgbClr val="505050"/>
                </a:solidFill>
                <a:latin typeface="Georgia"/>
                <a:ea typeface="Times New Roman"/>
                <a:cs typeface="Times New Roman"/>
              </a:rPr>
              <a:t>District grants allow local decision making, with minimal restrictions, for smaller-scale activities and projects. </a:t>
            </a:r>
            <a:endParaRPr lang="en-US" dirty="0">
              <a:solidFill>
                <a:srgbClr val="000000"/>
              </a:solidFill>
              <a:latin typeface="BerkeleyStd-Book"/>
              <a:ea typeface="Times New Roman"/>
              <a:cs typeface="BerkeleyStd-Book"/>
            </a:endParaRPr>
          </a:p>
          <a:p>
            <a:endParaRPr lang="en-US" dirty="0"/>
          </a:p>
        </p:txBody>
      </p:sp>
      <p:sp>
        <p:nvSpPr>
          <p:cNvPr id="4" name="Slide Number Placeholder 3"/>
          <p:cNvSpPr>
            <a:spLocks noGrp="1"/>
          </p:cNvSpPr>
          <p:nvPr>
            <p:ph type="sldNum" sz="quarter" idx="10"/>
          </p:nvPr>
        </p:nvSpPr>
        <p:spPr/>
        <p:txBody>
          <a:bodyPr/>
          <a:lstStyle/>
          <a:p>
            <a:fld id="{5CB9E48C-1E8F-4A9A-AA4B-4289C4AC3EC3}" type="slidenum">
              <a:rPr lang="en-US" smtClean="0"/>
              <a:t>20</a:t>
            </a:fld>
            <a:endParaRPr lang="en-US"/>
          </a:p>
        </p:txBody>
      </p:sp>
    </p:spTree>
    <p:extLst>
      <p:ext uri="{BB962C8B-B14F-4D97-AF65-F5344CB8AC3E}">
        <p14:creationId xmlns:p14="http://schemas.microsoft.com/office/powerpoint/2010/main" val="3783195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minimum grant award is $15,000 (for a total budget of at least $30,000). The DDF allocation is matched 100 percent, and cash is matched at 50 percent from the World Fund. A global grant project is sponsored by a host club in the project country and a club outside the project country. </a:t>
            </a:r>
          </a:p>
          <a:p>
            <a:endParaRPr lang="en-US" dirty="0"/>
          </a:p>
        </p:txBody>
      </p:sp>
      <p:sp>
        <p:nvSpPr>
          <p:cNvPr id="4" name="Slide Number Placeholder 3"/>
          <p:cNvSpPr>
            <a:spLocks noGrp="1"/>
          </p:cNvSpPr>
          <p:nvPr>
            <p:ph type="sldNum" sz="quarter" idx="10"/>
          </p:nvPr>
        </p:nvSpPr>
        <p:spPr/>
        <p:txBody>
          <a:bodyPr/>
          <a:lstStyle/>
          <a:p>
            <a:fld id="{5CB9E48C-1E8F-4A9A-AA4B-4289C4AC3EC3}" type="slidenum">
              <a:rPr lang="en-US" smtClean="0"/>
              <a:t>21</a:t>
            </a:fld>
            <a:endParaRPr lang="en-US"/>
          </a:p>
        </p:txBody>
      </p:sp>
    </p:spTree>
    <p:extLst>
      <p:ext uri="{BB962C8B-B14F-4D97-AF65-F5344CB8AC3E}">
        <p14:creationId xmlns:p14="http://schemas.microsoft.com/office/powerpoint/2010/main" val="1301470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B9E48C-1E8F-4A9A-AA4B-4289C4AC3EC3}" type="slidenum">
              <a:rPr lang="en-US" smtClean="0"/>
              <a:t>22</a:t>
            </a:fld>
            <a:endParaRPr lang="en-US"/>
          </a:p>
        </p:txBody>
      </p:sp>
    </p:spTree>
    <p:extLst>
      <p:ext uri="{BB962C8B-B14F-4D97-AF65-F5344CB8AC3E}">
        <p14:creationId xmlns:p14="http://schemas.microsoft.com/office/powerpoint/2010/main" val="420072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individual donors, clubs generously contribute to The Rotary Foundation. Recognizing and thanking clubs helps build a culture of giving among members. </a:t>
            </a:r>
          </a:p>
          <a:p>
            <a:pPr marL="174708" indent="-174708">
              <a:buFont typeface="Arial" panose="020B0604020202020204" pitchFamily="34" charset="0"/>
              <a:buChar char="•"/>
            </a:pPr>
            <a:endParaRPr lang="en-US" dirty="0"/>
          </a:p>
          <a:p>
            <a:r>
              <a:rPr lang="en-US" dirty="0"/>
              <a:t>Club banners are sent to the sitting district governor; many governors choose to present banners to clubs at Foundation dinners or district conferences:</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b="1" dirty="0"/>
              <a:t>100% Foundation Giving Club: </a:t>
            </a:r>
            <a:r>
              <a:rPr lang="en-US" dirty="0"/>
              <a:t>This banner is awarded to clubs that achieve a $100 average and 100 percent participation, with every dues-paying member contributing at least $25 to any or all of the following during the Rotary year: Annual Fund, </a:t>
            </a:r>
            <a:r>
              <a:rPr lang="en-US" dirty="0" err="1"/>
              <a:t>PolioPlus</a:t>
            </a:r>
            <a:r>
              <a:rPr lang="en-US" dirty="0"/>
              <a:t> Fund, approved global grants, and Endowment Fund.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b="1" dirty="0"/>
              <a:t>Every Rotarian, Every Year Club: </a:t>
            </a:r>
            <a:r>
              <a:rPr lang="en-US" dirty="0"/>
              <a:t>This banner is awarded to clubs that achieve $100 per-capita giving and 100 percent participation, with every dues-paying member contributing at least $25 to the Annual Fund during the Rotary year.</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b="1" dirty="0"/>
              <a:t>Top Three Per Capita Clubs: </a:t>
            </a:r>
            <a:r>
              <a:rPr lang="en-US" dirty="0"/>
              <a:t>Banners go to the three clubs in each district that give the most, per capita, to the Annual Fund. Clubs that give at least $50 per capita are eligible.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b="1" dirty="0"/>
              <a:t>100% Paul Harris Fellow Club: </a:t>
            </a:r>
            <a:r>
              <a:rPr lang="en-US" dirty="0"/>
              <a:t>For clubs in which all dues-paying members are Paul Harris Fellows. This is a one-time recognition.</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b="1" dirty="0"/>
              <a:t>100% Paul Harris Society Club: </a:t>
            </a:r>
            <a:r>
              <a:rPr lang="en-US" dirty="0"/>
              <a:t>This recognition is awarded to clubs in which every dues-paying member has contributed a minimum of $1,000 outright to the Annual Fund, </a:t>
            </a:r>
            <a:r>
              <a:rPr lang="en-US" dirty="0" err="1"/>
              <a:t>PolioPlus</a:t>
            </a:r>
            <a:r>
              <a:rPr lang="en-US" dirty="0"/>
              <a:t> Fund, or an approved global grant during a given Rotary year. </a:t>
            </a:r>
          </a:p>
          <a:p>
            <a:endParaRPr lang="en-US" dirty="0"/>
          </a:p>
        </p:txBody>
      </p:sp>
      <p:sp>
        <p:nvSpPr>
          <p:cNvPr id="4" name="Slide Number Placeholder 3"/>
          <p:cNvSpPr>
            <a:spLocks noGrp="1"/>
          </p:cNvSpPr>
          <p:nvPr>
            <p:ph type="sldNum" sz="quarter" idx="10"/>
          </p:nvPr>
        </p:nvSpPr>
        <p:spPr/>
        <p:txBody>
          <a:bodyPr/>
          <a:lstStyle/>
          <a:p>
            <a:fld id="{5CB9E48C-1E8F-4A9A-AA4B-4289C4AC3EC3}" type="slidenum">
              <a:rPr lang="en-US" smtClean="0"/>
              <a:t>23</a:t>
            </a:fld>
            <a:endParaRPr lang="en-US"/>
          </a:p>
        </p:txBody>
      </p:sp>
    </p:spTree>
    <p:extLst>
      <p:ext uri="{BB962C8B-B14F-4D97-AF65-F5344CB8AC3E}">
        <p14:creationId xmlns:p14="http://schemas.microsoft.com/office/powerpoint/2010/main" val="3073611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42300" rtl="0" eaLnBrk="0" fontAlgn="base" latinLnBrk="0" hangingPunct="0">
              <a:lnSpc>
                <a:spcPct val="100000"/>
              </a:lnSpc>
              <a:spcBef>
                <a:spcPct val="0"/>
              </a:spcBef>
              <a:spcAft>
                <a:spcPct val="0"/>
              </a:spcAft>
              <a:buClrTx/>
              <a:buSzTx/>
              <a:buFontTx/>
              <a:buNone/>
              <a:tabLst/>
              <a:defRPr/>
            </a:pPr>
            <a:fld id="{8BAB0936-A299-40F2-A345-9E79BAA43F3C}"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rPr>
              <a:pPr marL="0" marR="0" lvl="0" indent="0" algn="r" defTabSz="9423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4139417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66529"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8EDF-7F9E-A94B-AD72-CDE445A6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035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indent="-465887">
              <a:lnSpc>
                <a:spcPts val="1325"/>
              </a:lnSpc>
              <a:spcBef>
                <a:spcPts val="611"/>
              </a:spcBef>
            </a:pPr>
            <a:r>
              <a:rPr lang="en-US" dirty="0">
                <a:solidFill>
                  <a:srgbClr val="505050"/>
                </a:solidFill>
                <a:latin typeface="Georgia"/>
                <a:ea typeface="Times New Roman"/>
                <a:cs typeface="Times New Roman"/>
              </a:rPr>
              <a:t>Rotarians can support three main funds:</a:t>
            </a:r>
          </a:p>
          <a:p>
            <a:pPr marL="465887" indent="-465887">
              <a:lnSpc>
                <a:spcPts val="1325"/>
              </a:lnSpc>
              <a:spcBef>
                <a:spcPts val="611"/>
              </a:spcBef>
            </a:pPr>
            <a:endParaRPr lang="en-US" dirty="0">
              <a:solidFill>
                <a:srgbClr val="505050"/>
              </a:solidFill>
              <a:latin typeface="Georgia"/>
              <a:ea typeface="Times New Roman"/>
              <a:cs typeface="Times New Roman"/>
            </a:endParaRPr>
          </a:p>
          <a:p>
            <a:pPr marL="642924" lvl="1" indent="-177037">
              <a:lnSpc>
                <a:spcPts val="1325"/>
              </a:lnSpc>
              <a:spcBef>
                <a:spcPts val="611"/>
              </a:spcBef>
              <a:buFont typeface="Arial" pitchFamily="34" charset="0"/>
              <a:buChar char="•"/>
            </a:pPr>
            <a:r>
              <a:rPr lang="en-US" dirty="0">
                <a:solidFill>
                  <a:srgbClr val="505050"/>
                </a:solidFill>
                <a:latin typeface="Georgia"/>
                <a:ea typeface="Times New Roman"/>
                <a:cs typeface="Times New Roman"/>
              </a:rPr>
              <a:t>The PolioPlus Fund, to help us eradicate polio worldwide.</a:t>
            </a:r>
            <a:endParaRPr lang="en-US" dirty="0">
              <a:solidFill>
                <a:srgbClr val="000000"/>
              </a:solidFill>
              <a:latin typeface="BerkeleyStd-Book"/>
              <a:ea typeface="Times New Roman"/>
              <a:cs typeface="Times New Roman"/>
            </a:endParaRPr>
          </a:p>
          <a:p>
            <a:pPr marL="642924" lvl="1" indent="-177037">
              <a:lnSpc>
                <a:spcPts val="1325"/>
              </a:lnSpc>
              <a:spcBef>
                <a:spcPts val="611"/>
              </a:spcBef>
              <a:buFont typeface="Arial" pitchFamily="34" charset="0"/>
              <a:buChar char="•"/>
            </a:pPr>
            <a:r>
              <a:rPr lang="en-US" dirty="0">
                <a:solidFill>
                  <a:srgbClr val="505050"/>
                </a:solidFill>
                <a:latin typeface="Georgia"/>
                <a:ea typeface="Times New Roman"/>
                <a:cs typeface="Times New Roman"/>
              </a:rPr>
              <a:t>The Annual Fund, to support Rotary’s work today.</a:t>
            </a:r>
            <a:endParaRPr lang="en-US" dirty="0">
              <a:solidFill>
                <a:srgbClr val="000000"/>
              </a:solidFill>
              <a:latin typeface="BerkeleyStd-Book"/>
              <a:ea typeface="Times New Roman"/>
              <a:cs typeface="Times New Roman"/>
            </a:endParaRPr>
          </a:p>
          <a:p>
            <a:pPr marL="642924" lvl="1" indent="-177037">
              <a:lnSpc>
                <a:spcPts val="1325"/>
              </a:lnSpc>
              <a:spcBef>
                <a:spcPts val="611"/>
              </a:spcBef>
              <a:buFont typeface="Arial" pitchFamily="34" charset="0"/>
              <a:buChar char="•"/>
            </a:pPr>
            <a:r>
              <a:rPr lang="en-US" dirty="0">
                <a:solidFill>
                  <a:srgbClr val="505050"/>
                </a:solidFill>
                <a:latin typeface="Georgia"/>
                <a:ea typeface="Times New Roman"/>
                <a:cs typeface="Times New Roman"/>
              </a:rPr>
              <a:t>The Endowment Fund, to support Rotary’s future work.</a:t>
            </a:r>
            <a:endParaRPr lang="en-US" dirty="0">
              <a:solidFill>
                <a:srgbClr val="000000"/>
              </a:solidFill>
              <a:latin typeface="BerkeleyStd-Book"/>
              <a:ea typeface="Times New Roman"/>
              <a:cs typeface="BerkeleyStd-Book"/>
            </a:endParaRPr>
          </a:p>
          <a:p>
            <a:pPr marL="931774"/>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AB0936-A299-40F2-A345-9E79BAA43F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9965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Rotary is a core partner of the Global Polio Eradication Initiative established in 1988 three years after Rotary launched PolioPlus in 1985.  The Bill &amp; Melinda Gates Foundation joined the partnership in 2007 and Gavi, the Vaccine Alliance joined in 2019.  And of course, the GPEI works with governments of the world, both in donor countries such as the UK and Germany who provide critical funding for the effort, and polio-affected countries such as Pakistan and Afghanistan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66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19.05.2024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Although how we describe our efforts over the years, the heart of the Rotary mission has always been Peace and Conflict Resolution. Currently our Causes are reflected above and also include are </a:t>
            </a:r>
          </a:p>
          <a:p>
            <a:pPr lvl="0"/>
            <a:r>
              <a:rPr lang="en-US"/>
              <a:t>-Peace and conflict resolution.</a:t>
            </a:r>
          </a:p>
          <a:p>
            <a:pPr lvl="0"/>
            <a:r>
              <a:rPr lang="en-US"/>
              <a:t>-Disease prevention and treatment.</a:t>
            </a:r>
          </a:p>
          <a:p>
            <a:pPr lvl="0"/>
            <a:r>
              <a:rPr lang="en-US"/>
              <a:t>-Water and sanitation.</a:t>
            </a:r>
          </a:p>
          <a:p>
            <a:pPr lvl="0"/>
            <a:r>
              <a:rPr lang="en-US"/>
              <a:t>-Maternal and child health.</a:t>
            </a:r>
          </a:p>
          <a:p>
            <a:pPr lvl="0"/>
            <a:r>
              <a:rPr lang="en-US"/>
              <a:t>-Basic education and literacy.</a:t>
            </a:r>
          </a:p>
          <a:p>
            <a:pPr lvl="0"/>
            <a:r>
              <a:rPr lang="en-US"/>
              <a:t>-Economic and community Development.</a:t>
            </a:r>
          </a:p>
          <a:p>
            <a:pPr lvl="0"/>
            <a:endParaRPr lang="en-US"/>
          </a:p>
          <a:p>
            <a:pPr lvl="0"/>
            <a:r>
              <a:rPr lang="en-US"/>
              <a:t>our newest and certainly one of our most important causes is</a:t>
            </a:r>
          </a:p>
          <a:p>
            <a:pPr lvl="0"/>
            <a:r>
              <a:rPr lang="en-US"/>
              <a:t>Protecting the Environment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extLst>
      <p:ext uri="{BB962C8B-B14F-4D97-AF65-F5344CB8AC3E}">
        <p14:creationId xmlns:p14="http://schemas.microsoft.com/office/powerpoint/2010/main" val="837431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19.05.2024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So, what why do we Rotary. Doing good things in our towns and the world is great and it does not take a deep google dive to find studies on the psychological and physical benefits of altruism, but why else?</a:t>
            </a:r>
          </a:p>
          <a:p>
            <a:pPr lvl="0"/>
            <a:r>
              <a:rPr lang="en-US" dirty="0"/>
              <a:t>Fellowship</a:t>
            </a:r>
          </a:p>
          <a:p>
            <a:pPr lvl="0"/>
            <a:r>
              <a:rPr lang="en-US" dirty="0"/>
              <a:t>Integrity</a:t>
            </a:r>
          </a:p>
          <a:p>
            <a:pPr lvl="0"/>
            <a:r>
              <a:rPr lang="en-US" dirty="0"/>
              <a:t>Diversity</a:t>
            </a:r>
          </a:p>
          <a:p>
            <a:pPr lvl="0"/>
            <a:r>
              <a:rPr lang="en-US" dirty="0"/>
              <a:t>Service</a:t>
            </a:r>
          </a:p>
          <a:p>
            <a:pPr lvl="0"/>
            <a:r>
              <a:rPr lang="en-US" dirty="0"/>
              <a:t>Leadership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extLst>
      <p:ext uri="{BB962C8B-B14F-4D97-AF65-F5344CB8AC3E}">
        <p14:creationId xmlns:p14="http://schemas.microsoft.com/office/powerpoint/2010/main" val="4137546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19.05.2024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So from Chicago in 1905, Rotary has put over 115 years into trying to lend a hand when they see a place for it and giving those, like you, the voice to do something to make immediate change when they see an opportunity. </a:t>
            </a:r>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extLst>
      <p:ext uri="{BB962C8B-B14F-4D97-AF65-F5344CB8AC3E}">
        <p14:creationId xmlns:p14="http://schemas.microsoft.com/office/powerpoint/2010/main" val="3937354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65" indent="-176665">
              <a:lnSpc>
                <a:spcPts val="1340"/>
              </a:lnSpc>
              <a:spcBef>
                <a:spcPts val="618"/>
              </a:spcBef>
              <a:buFont typeface="Arial" pitchFamily="34" charset="0"/>
              <a:buChar char="•"/>
            </a:pPr>
            <a:r>
              <a:rPr lang="en-US" dirty="0">
                <a:solidFill>
                  <a:srgbClr val="505050"/>
                </a:solidFill>
                <a:latin typeface="Georgia"/>
                <a:ea typeface="Times New Roman"/>
                <a:cs typeface="Times New Roman"/>
              </a:rPr>
              <a:t>Contributions to the Annual Fund support local and international grants and activities through the SHARE system. </a:t>
            </a:r>
          </a:p>
          <a:p>
            <a:pPr marL="471105" indent="-471105">
              <a:lnSpc>
                <a:spcPts val="1340"/>
              </a:lnSpc>
              <a:spcBef>
                <a:spcPts val="618"/>
              </a:spcBef>
            </a:pPr>
            <a:endParaRPr lang="en-US" dirty="0">
              <a:solidFill>
                <a:srgbClr val="505050"/>
              </a:solidFill>
              <a:latin typeface="Georgia"/>
              <a:ea typeface="Times New Roman"/>
              <a:cs typeface="Times New Roman"/>
            </a:endParaRPr>
          </a:p>
          <a:p>
            <a:pPr marL="176665" indent="-176665">
              <a:lnSpc>
                <a:spcPts val="1340"/>
              </a:lnSpc>
              <a:spcBef>
                <a:spcPts val="618"/>
              </a:spcBef>
              <a:buFont typeface="Arial" pitchFamily="34" charset="0"/>
              <a:buChar char="•"/>
            </a:pPr>
            <a:r>
              <a:rPr lang="en-US" dirty="0">
                <a:solidFill>
                  <a:srgbClr val="505050"/>
                </a:solidFill>
                <a:latin typeface="Georgia"/>
                <a:ea typeface="Times New Roman"/>
                <a:cs typeface="Times New Roman"/>
              </a:rPr>
              <a:t>Contributions are credited to the individual donor and the donor’s club and counted toward the club’s and district’s Annual Fund goals. </a:t>
            </a:r>
          </a:p>
          <a:p>
            <a:pPr marL="176665" indent="-176665">
              <a:lnSpc>
                <a:spcPts val="1340"/>
              </a:lnSpc>
              <a:spcBef>
                <a:spcPts val="618"/>
              </a:spcBef>
              <a:buFont typeface="Arial" pitchFamily="34" charset="0"/>
              <a:buChar char="•"/>
            </a:pPr>
            <a:endParaRPr lang="en-US" dirty="0">
              <a:solidFill>
                <a:srgbClr val="505050"/>
              </a:solidFill>
              <a:latin typeface="Georgia"/>
              <a:ea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42300" rtl="0" eaLnBrk="0" fontAlgn="base" latinLnBrk="0" hangingPunct="0">
              <a:lnSpc>
                <a:spcPct val="100000"/>
              </a:lnSpc>
              <a:spcBef>
                <a:spcPct val="0"/>
              </a:spcBef>
              <a:spcAft>
                <a:spcPct val="0"/>
              </a:spcAft>
              <a:buClrTx/>
              <a:buSzTx/>
              <a:buFontTx/>
              <a:buNone/>
              <a:tabLst/>
              <a:defRPr/>
            </a:pPr>
            <a:fld id="{8BAB0936-A299-40F2-A345-9E79BAA43F3C}"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423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149938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B9E48C-1E8F-4A9A-AA4B-4289C4AC3E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850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FFD5FCE-EA98-4345-AF20-18DDDF9E166D}" type="datetimeFigureOut">
              <a:rPr lang="en-US" smtClean="0"/>
              <a:t>5/19/2024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26AD4-3B90-4CF7-AA57-972BCFF3AC32}" type="slidenum">
              <a:rPr lang="en-US" smtClean="0"/>
              <a:t>‹#›</a:t>
            </a:fld>
            <a:endParaRPr lang="en-US"/>
          </a:p>
        </p:txBody>
      </p:sp>
    </p:spTree>
    <p:extLst>
      <p:ext uri="{BB962C8B-B14F-4D97-AF65-F5344CB8AC3E}">
        <p14:creationId xmlns:p14="http://schemas.microsoft.com/office/powerpoint/2010/main" val="986153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FD5FCE-EA98-4345-AF20-18DDDF9E166D}" type="datetimeFigureOut">
              <a:rPr lang="en-US" smtClean="0"/>
              <a:t>5/19/2024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26AD4-3B90-4CF7-AA57-972BCFF3AC32}" type="slidenum">
              <a:rPr lang="en-US" smtClean="0"/>
              <a:t>‹#›</a:t>
            </a:fld>
            <a:endParaRPr lang="en-US"/>
          </a:p>
        </p:txBody>
      </p:sp>
    </p:spTree>
    <p:extLst>
      <p:ext uri="{BB962C8B-B14F-4D97-AF65-F5344CB8AC3E}">
        <p14:creationId xmlns:p14="http://schemas.microsoft.com/office/powerpoint/2010/main" val="1487059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FD5FCE-EA98-4345-AF20-18DDDF9E166D}" type="datetimeFigureOut">
              <a:rPr lang="en-US" smtClean="0"/>
              <a:t>5/19/2024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26AD4-3B90-4CF7-AA57-972BCFF3AC32}" type="slidenum">
              <a:rPr lang="en-US" smtClean="0"/>
              <a:t>‹#›</a:t>
            </a:fld>
            <a:endParaRPr lang="en-US"/>
          </a:p>
        </p:txBody>
      </p:sp>
    </p:spTree>
    <p:extLst>
      <p:ext uri="{BB962C8B-B14F-4D97-AF65-F5344CB8AC3E}">
        <p14:creationId xmlns:p14="http://schemas.microsoft.com/office/powerpoint/2010/main" val="4294256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Picture Placeholder 14">
            <a:extLst>
              <a:ext uri="{FF2B5EF4-FFF2-40B4-BE49-F238E27FC236}">
                <a16:creationId xmlns=""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505237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57262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075973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28336410"/>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2034042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357227224"/>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2224750411"/>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2124257322"/>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FD5FCE-EA98-4345-AF20-18DDDF9E166D}" type="datetimeFigureOut">
              <a:rPr lang="en-US" smtClean="0"/>
              <a:t>5/19/2024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26AD4-3B90-4CF7-AA57-972BCFF3AC32}" type="slidenum">
              <a:rPr lang="en-US" smtClean="0"/>
              <a:t>‹#›</a:t>
            </a:fld>
            <a:endParaRPr lang="en-US"/>
          </a:p>
        </p:txBody>
      </p:sp>
    </p:spTree>
    <p:extLst>
      <p:ext uri="{BB962C8B-B14F-4D97-AF65-F5344CB8AC3E}">
        <p14:creationId xmlns:p14="http://schemas.microsoft.com/office/powerpoint/2010/main" val="977402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848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FFD5FCE-EA98-4345-AF20-18DDDF9E166D}" type="datetimeFigureOut">
              <a:rPr lang="en-US" smtClean="0"/>
              <a:t>5/19/2024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26AD4-3B90-4CF7-AA57-972BCFF3AC32}" type="slidenum">
              <a:rPr lang="en-US" smtClean="0"/>
              <a:t>‹#›</a:t>
            </a:fld>
            <a:endParaRPr lang="en-US"/>
          </a:p>
        </p:txBody>
      </p:sp>
    </p:spTree>
    <p:extLst>
      <p:ext uri="{BB962C8B-B14F-4D97-AF65-F5344CB8AC3E}">
        <p14:creationId xmlns:p14="http://schemas.microsoft.com/office/powerpoint/2010/main" val="3877644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FD5FCE-EA98-4345-AF20-18DDDF9E166D}" type="datetimeFigureOut">
              <a:rPr lang="en-US" smtClean="0"/>
              <a:t>5/19/2024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26AD4-3B90-4CF7-AA57-972BCFF3AC32}" type="slidenum">
              <a:rPr lang="en-US" smtClean="0"/>
              <a:t>‹#›</a:t>
            </a:fld>
            <a:endParaRPr lang="en-US"/>
          </a:p>
        </p:txBody>
      </p:sp>
    </p:spTree>
    <p:extLst>
      <p:ext uri="{BB962C8B-B14F-4D97-AF65-F5344CB8AC3E}">
        <p14:creationId xmlns:p14="http://schemas.microsoft.com/office/powerpoint/2010/main" val="1551264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FD5FCE-EA98-4345-AF20-18DDDF9E166D}" type="datetimeFigureOut">
              <a:rPr lang="en-US" smtClean="0"/>
              <a:t>5/19/2024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26AD4-3B90-4CF7-AA57-972BCFF3AC32}" type="slidenum">
              <a:rPr lang="en-US" smtClean="0"/>
              <a:t>‹#›</a:t>
            </a:fld>
            <a:endParaRPr lang="en-US"/>
          </a:p>
        </p:txBody>
      </p:sp>
    </p:spTree>
    <p:extLst>
      <p:ext uri="{BB962C8B-B14F-4D97-AF65-F5344CB8AC3E}">
        <p14:creationId xmlns:p14="http://schemas.microsoft.com/office/powerpoint/2010/main" val="2394781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FD5FCE-EA98-4345-AF20-18DDDF9E166D}" type="datetimeFigureOut">
              <a:rPr lang="en-US" smtClean="0"/>
              <a:t>5/19/2024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626AD4-3B90-4CF7-AA57-972BCFF3AC32}" type="slidenum">
              <a:rPr lang="en-US" smtClean="0"/>
              <a:t>‹#›</a:t>
            </a:fld>
            <a:endParaRPr lang="en-US"/>
          </a:p>
        </p:txBody>
      </p:sp>
    </p:spTree>
    <p:extLst>
      <p:ext uri="{BB962C8B-B14F-4D97-AF65-F5344CB8AC3E}">
        <p14:creationId xmlns:p14="http://schemas.microsoft.com/office/powerpoint/2010/main" val="877452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FD5FCE-EA98-4345-AF20-18DDDF9E166D}" type="datetimeFigureOut">
              <a:rPr lang="en-US" smtClean="0"/>
              <a:t>5/19/2024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626AD4-3B90-4CF7-AA57-972BCFF3AC32}" type="slidenum">
              <a:rPr lang="en-US" smtClean="0"/>
              <a:t>‹#›</a:t>
            </a:fld>
            <a:endParaRPr lang="en-US"/>
          </a:p>
        </p:txBody>
      </p:sp>
    </p:spTree>
    <p:extLst>
      <p:ext uri="{BB962C8B-B14F-4D97-AF65-F5344CB8AC3E}">
        <p14:creationId xmlns:p14="http://schemas.microsoft.com/office/powerpoint/2010/main" val="2001747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FD5FCE-EA98-4345-AF20-18DDDF9E166D}" type="datetimeFigureOut">
              <a:rPr lang="en-US" smtClean="0"/>
              <a:t>5/19/2024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626AD4-3B90-4CF7-AA57-972BCFF3AC32}" type="slidenum">
              <a:rPr lang="en-US" smtClean="0"/>
              <a:t>‹#›</a:t>
            </a:fld>
            <a:endParaRPr lang="en-US"/>
          </a:p>
        </p:txBody>
      </p:sp>
    </p:spTree>
    <p:extLst>
      <p:ext uri="{BB962C8B-B14F-4D97-AF65-F5344CB8AC3E}">
        <p14:creationId xmlns:p14="http://schemas.microsoft.com/office/powerpoint/2010/main" val="3385905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FD5FCE-EA98-4345-AF20-18DDDF9E166D}" type="datetimeFigureOut">
              <a:rPr lang="en-US" smtClean="0"/>
              <a:t>5/19/2024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626AD4-3B90-4CF7-AA57-972BCFF3AC32}" type="slidenum">
              <a:rPr lang="en-US" smtClean="0"/>
              <a:t>‹#›</a:t>
            </a:fld>
            <a:endParaRPr lang="en-US"/>
          </a:p>
        </p:txBody>
      </p:sp>
    </p:spTree>
    <p:extLst>
      <p:ext uri="{BB962C8B-B14F-4D97-AF65-F5344CB8AC3E}">
        <p14:creationId xmlns:p14="http://schemas.microsoft.com/office/powerpoint/2010/main" val="3614479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FD5FCE-EA98-4345-AF20-18DDDF9E166D}" type="datetimeFigureOut">
              <a:rPr lang="en-US" smtClean="0"/>
              <a:t>5/19/2024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626AD4-3B90-4CF7-AA57-972BCFF3AC32}" type="slidenum">
              <a:rPr lang="en-US" smtClean="0"/>
              <a:t>‹#›</a:t>
            </a:fld>
            <a:endParaRPr lang="en-US"/>
          </a:p>
        </p:txBody>
      </p:sp>
    </p:spTree>
    <p:extLst>
      <p:ext uri="{BB962C8B-B14F-4D97-AF65-F5344CB8AC3E}">
        <p14:creationId xmlns:p14="http://schemas.microsoft.com/office/powerpoint/2010/main" val="366123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FD5FCE-EA98-4345-AF20-18DDDF9E166D}" type="datetimeFigureOut">
              <a:rPr lang="en-US" smtClean="0"/>
              <a:t>5/19/2024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626AD4-3B90-4CF7-AA57-972BCFF3AC32}" type="slidenum">
              <a:rPr lang="en-US" smtClean="0"/>
              <a:t>‹#›</a:t>
            </a:fld>
            <a:endParaRPr lang="en-US"/>
          </a:p>
        </p:txBody>
      </p:sp>
    </p:spTree>
    <p:extLst>
      <p:ext uri="{BB962C8B-B14F-4D97-AF65-F5344CB8AC3E}">
        <p14:creationId xmlns:p14="http://schemas.microsoft.com/office/powerpoint/2010/main" val="3537846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FD5FCE-EA98-4345-AF20-18DDDF9E166D}" type="datetimeFigureOut">
              <a:rPr lang="en-US" smtClean="0"/>
              <a:t>5/19/2024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26AD4-3B90-4CF7-AA57-972BCFF3AC32}" type="slidenum">
              <a:rPr lang="en-US" smtClean="0"/>
              <a:t>‹#›</a:t>
            </a:fld>
            <a:endParaRPr lang="en-US"/>
          </a:p>
        </p:txBody>
      </p:sp>
    </p:spTree>
    <p:extLst>
      <p:ext uri="{BB962C8B-B14F-4D97-AF65-F5344CB8AC3E}">
        <p14:creationId xmlns:p14="http://schemas.microsoft.com/office/powerpoint/2010/main" val="34678435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FD5FCE-EA98-4345-AF20-18DDDF9E166D}" type="datetimeFigureOut">
              <a:rPr lang="en-US" smtClean="0"/>
              <a:t>5/19/2024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26AD4-3B90-4CF7-AA57-972BCFF3AC32}" type="slidenum">
              <a:rPr lang="en-US" smtClean="0"/>
              <a:t>‹#›</a:t>
            </a:fld>
            <a:endParaRPr lang="en-US"/>
          </a:p>
        </p:txBody>
      </p:sp>
    </p:spTree>
    <p:extLst>
      <p:ext uri="{BB962C8B-B14F-4D97-AF65-F5344CB8AC3E}">
        <p14:creationId xmlns:p14="http://schemas.microsoft.com/office/powerpoint/2010/main" val="19573286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FD5FCE-EA98-4345-AF20-18DDDF9E166D}" type="datetimeFigureOut">
              <a:rPr lang="en-US" smtClean="0"/>
              <a:t>5/19/2024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26AD4-3B90-4CF7-AA57-972BCFF3AC32}" type="slidenum">
              <a:rPr lang="en-US" smtClean="0"/>
              <a:t>‹#›</a:t>
            </a:fld>
            <a:endParaRPr lang="en-US"/>
          </a:p>
        </p:txBody>
      </p:sp>
    </p:spTree>
    <p:extLst>
      <p:ext uri="{BB962C8B-B14F-4D97-AF65-F5344CB8AC3E}">
        <p14:creationId xmlns:p14="http://schemas.microsoft.com/office/powerpoint/2010/main" val="2751905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Picture Placeholder 14">
            <a:extLst>
              <a:ext uri="{FF2B5EF4-FFF2-40B4-BE49-F238E27FC236}">
                <a16:creationId xmlns=""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525165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54699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6336796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412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96721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280341464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3984813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4" name="Picture 3" descr="A close up of a sign&#10;&#10;Description automatically generated">
            <a:extLst>
              <a:ext uri="{FF2B5EF4-FFF2-40B4-BE49-F238E27FC236}">
                <a16:creationId xmlns="" xmlns:a16="http://schemas.microsoft.com/office/drawing/2014/main" id="{0A1FC952-7F53-DC4B-A4AE-240F6043E5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503" y="5821525"/>
            <a:ext cx="1892046" cy="713232"/>
          </a:xfrm>
          <a:prstGeom prst="rect">
            <a:avLst/>
          </a:prstGeom>
        </p:spPr>
      </p:pic>
    </p:spTree>
    <p:extLst>
      <p:ext uri="{BB962C8B-B14F-4D97-AF65-F5344CB8AC3E}">
        <p14:creationId xmlns:p14="http://schemas.microsoft.com/office/powerpoint/2010/main" val="2020380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FD5FCE-EA98-4345-AF20-18DDDF9E166D}" type="datetimeFigureOut">
              <a:rPr lang="en-US" smtClean="0"/>
              <a:t>5/19/2024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626AD4-3B90-4CF7-AA57-972BCFF3AC32}" type="slidenum">
              <a:rPr lang="en-US" smtClean="0"/>
              <a:t>‹#›</a:t>
            </a:fld>
            <a:endParaRPr lang="en-US"/>
          </a:p>
        </p:txBody>
      </p:sp>
    </p:spTree>
    <p:extLst>
      <p:ext uri="{BB962C8B-B14F-4D97-AF65-F5344CB8AC3E}">
        <p14:creationId xmlns:p14="http://schemas.microsoft.com/office/powerpoint/2010/main" val="13579940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39660850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1470157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75349792"/>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alpha val="0"/>
                  </a:srgbClr>
                </a:solidFill>
                <a:effectLst/>
                <a:uLnTx/>
                <a:uFillTx/>
                <a:latin typeface="Arial" panose="020B0604020202020204"/>
                <a:ea typeface="+mn-ea"/>
                <a:cs typeface="+mn-cs"/>
              </a:rPr>
              <a:t>z</a:t>
            </a:r>
          </a:p>
        </p:txBody>
      </p:sp>
      <p:sp>
        <p:nvSpPr>
          <p:cNvPr id="27" name="Rectangle 26">
            <a:extLst>
              <a:ext uri="{FF2B5EF4-FFF2-40B4-BE49-F238E27FC236}">
                <a16:creationId xmlns=""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Text Placeholder 11">
            <a:extLst>
              <a:ext uri="{FF2B5EF4-FFF2-40B4-BE49-F238E27FC236}">
                <a16:creationId xmlns=""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11" name="Slide Number Placeholder 5">
            <a:extLst>
              <a:ext uri="{FF2B5EF4-FFF2-40B4-BE49-F238E27FC236}">
                <a16:creationId xmlns=""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0" name="Picture 9" descr="A picture containing drawing&#10;&#10;Description automatically generated">
            <a:extLst>
              <a:ext uri="{FF2B5EF4-FFF2-40B4-BE49-F238E27FC236}">
                <a16:creationId xmlns="" xmlns:a16="http://schemas.microsoft.com/office/drawing/2014/main" id="{BE377FB8-DACC-BE43-A789-015E85F4B3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9371" y="5830096"/>
            <a:ext cx="1892046" cy="713232"/>
          </a:xfrm>
          <a:prstGeom prst="rect">
            <a:avLst/>
          </a:prstGeom>
        </p:spPr>
      </p:pic>
    </p:spTree>
    <p:extLst>
      <p:ext uri="{BB962C8B-B14F-4D97-AF65-F5344CB8AC3E}">
        <p14:creationId xmlns:p14="http://schemas.microsoft.com/office/powerpoint/2010/main" val="14090063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alpha val="0"/>
                  </a:srgbClr>
                </a:solidFill>
                <a:effectLst/>
                <a:uLnTx/>
                <a:uFillTx/>
                <a:latin typeface="Arial" panose="020B0604020202020204"/>
                <a:ea typeface="+mn-ea"/>
                <a:cs typeface="+mn-cs"/>
              </a:rPr>
              <a:t>z</a:t>
            </a:r>
          </a:p>
        </p:txBody>
      </p:sp>
      <p:sp>
        <p:nvSpPr>
          <p:cNvPr id="27" name="Rectangle 26">
            <a:extLst>
              <a:ext uri="{FF2B5EF4-FFF2-40B4-BE49-F238E27FC236}">
                <a16:creationId xmlns=""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Text Placeholder 11">
            <a:extLst>
              <a:ext uri="{FF2B5EF4-FFF2-40B4-BE49-F238E27FC236}">
                <a16:creationId xmlns=""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11" name="Slide Number Placeholder 5">
            <a:extLst>
              <a:ext uri="{FF2B5EF4-FFF2-40B4-BE49-F238E27FC236}">
                <a16:creationId xmlns=""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 name="Picture 3" descr="A picture containing drawing&#10;&#10;Description automatically generated">
            <a:extLst>
              <a:ext uri="{FF2B5EF4-FFF2-40B4-BE49-F238E27FC236}">
                <a16:creationId xmlns="" xmlns:a16="http://schemas.microsoft.com/office/drawing/2014/main" id="{0ED3C82C-DBB1-364D-935D-3436B2D8B6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9371" y="5830096"/>
            <a:ext cx="1892046" cy="713232"/>
          </a:xfrm>
          <a:prstGeom prst="rect">
            <a:avLst/>
          </a:prstGeom>
        </p:spPr>
      </p:pic>
      <p:sp>
        <p:nvSpPr>
          <p:cNvPr id="8" name="TextBox 7" hidden="1">
            <a:extLst>
              <a:ext uri="{FF2B5EF4-FFF2-40B4-BE49-F238E27FC236}">
                <a16:creationId xmlns=""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2019 Rotary International. Internal Use Only. Not For Distribution. Private and Confidential.</a:t>
            </a:r>
          </a:p>
        </p:txBody>
      </p:sp>
    </p:spTree>
    <p:extLst>
      <p:ext uri="{BB962C8B-B14F-4D97-AF65-F5344CB8AC3E}">
        <p14:creationId xmlns:p14="http://schemas.microsoft.com/office/powerpoint/2010/main" val="20181843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extBox 3" hidden="1">
            <a:extLst>
              <a:ext uri="{FF2B5EF4-FFF2-40B4-BE49-F238E27FC236}">
                <a16:creationId xmlns=""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
        <p:nvSpPr>
          <p:cNvPr id="5" name="Slide Number Placeholder 5">
            <a:extLst>
              <a:ext uri="{FF2B5EF4-FFF2-40B4-BE49-F238E27FC236}">
                <a16:creationId xmlns=""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760529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TextBox 5" hidden="1">
            <a:extLst>
              <a:ext uri="{FF2B5EF4-FFF2-40B4-BE49-F238E27FC236}">
                <a16:creationId xmlns=""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5" name="Slide Number Placeholder 5">
            <a:extLst>
              <a:ext uri="{FF2B5EF4-FFF2-40B4-BE49-F238E27FC236}">
                <a16:creationId xmlns=""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55469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7280431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76B15CEA-7F4D-4111-91E1-C24BB8942014}"/>
              </a:ext>
            </a:extLst>
          </p:cNvPr>
          <p:cNvSpPr/>
          <p:nvPr userDrawn="1"/>
        </p:nvSpPr>
        <p:spPr>
          <a:xfrm flipV="1">
            <a:off x="1" y="12701"/>
            <a:ext cx="12198926"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Tree>
    <p:extLst>
      <p:ext uri="{BB962C8B-B14F-4D97-AF65-F5344CB8AC3E}">
        <p14:creationId xmlns:p14="http://schemas.microsoft.com/office/powerpoint/2010/main" val="7349428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Slide Number Placeholder 5">
            <a:extLst>
              <a:ext uri="{FF2B5EF4-FFF2-40B4-BE49-F238E27FC236}">
                <a16:creationId xmlns=""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8" name="Title 1">
            <a:extLst>
              <a:ext uri="{FF2B5EF4-FFF2-40B4-BE49-F238E27FC236}">
                <a16:creationId xmlns=""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Tree>
    <p:extLst>
      <p:ext uri="{BB962C8B-B14F-4D97-AF65-F5344CB8AC3E}">
        <p14:creationId xmlns:p14="http://schemas.microsoft.com/office/powerpoint/2010/main" val="1341202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FD5FCE-EA98-4345-AF20-18DDDF9E166D}" type="datetimeFigureOut">
              <a:rPr lang="en-US" smtClean="0"/>
              <a:t>5/19/2024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626AD4-3B90-4CF7-AA57-972BCFF3AC32}" type="slidenum">
              <a:rPr lang="en-US" smtClean="0"/>
              <a:t>‹#›</a:t>
            </a:fld>
            <a:endParaRPr lang="en-US"/>
          </a:p>
        </p:txBody>
      </p:sp>
    </p:spTree>
    <p:extLst>
      <p:ext uri="{BB962C8B-B14F-4D97-AF65-F5344CB8AC3E}">
        <p14:creationId xmlns:p14="http://schemas.microsoft.com/office/powerpoint/2010/main" val="42751774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1">
            <a:extLst>
              <a:ext uri="{FF2B5EF4-FFF2-40B4-BE49-F238E27FC236}">
                <a16:creationId xmlns=""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8" name="Slide Number Placeholder 5">
            <a:extLst>
              <a:ext uri="{FF2B5EF4-FFF2-40B4-BE49-F238E27FC236}">
                <a16:creationId xmlns=""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7014384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Text Placeholder 11">
            <a:extLst>
              <a:ext uri="{FF2B5EF4-FFF2-40B4-BE49-F238E27FC236}">
                <a16:creationId xmlns=""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TextBox 5" hidden="1">
            <a:extLst>
              <a:ext uri="{FF2B5EF4-FFF2-40B4-BE49-F238E27FC236}">
                <a16:creationId xmlns=""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Tree>
    <p:extLst>
      <p:ext uri="{BB962C8B-B14F-4D97-AF65-F5344CB8AC3E}">
        <p14:creationId xmlns:p14="http://schemas.microsoft.com/office/powerpoint/2010/main" val="1564929898"/>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Picture Placeholder 2">
            <a:extLst>
              <a:ext uri="{FF2B5EF4-FFF2-40B4-BE49-F238E27FC236}">
                <a16:creationId xmlns=""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7" name="Slide Number Placeholder 5">
            <a:extLst>
              <a:ext uri="{FF2B5EF4-FFF2-40B4-BE49-F238E27FC236}">
                <a16:creationId xmlns=""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4983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722597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259766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Content Placeholder 2">
            <a:extLst>
              <a:ext uri="{FF2B5EF4-FFF2-40B4-BE49-F238E27FC236}">
                <a16:creationId xmlns=""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8" name="Slide Number Placeholder 5">
            <a:extLst>
              <a:ext uri="{FF2B5EF4-FFF2-40B4-BE49-F238E27FC236}">
                <a16:creationId xmlns=""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Rectangle 10" hidden="1">
            <a:extLst>
              <a:ext uri="{FF2B5EF4-FFF2-40B4-BE49-F238E27FC236}">
                <a16:creationId xmlns=""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209228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Content Placeholder 2">
            <a:extLst>
              <a:ext uri="{FF2B5EF4-FFF2-40B4-BE49-F238E27FC236}">
                <a16:creationId xmlns=""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12" name="Slide Number Placeholder 5">
            <a:extLst>
              <a:ext uri="{FF2B5EF4-FFF2-40B4-BE49-F238E27FC236}">
                <a16:creationId xmlns=""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239973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Content Placeholder 2">
            <a:extLst>
              <a:ext uri="{FF2B5EF4-FFF2-40B4-BE49-F238E27FC236}">
                <a16:creationId xmlns=""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12172928"/>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123354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13232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FD5FCE-EA98-4345-AF20-18DDDF9E166D}" type="datetimeFigureOut">
              <a:rPr lang="en-US" smtClean="0"/>
              <a:t>5/19/2024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626AD4-3B90-4CF7-AA57-972BCFF3AC32}" type="slidenum">
              <a:rPr lang="en-US" smtClean="0"/>
              <a:t>‹#›</a:t>
            </a:fld>
            <a:endParaRPr lang="en-US"/>
          </a:p>
        </p:txBody>
      </p:sp>
    </p:spTree>
    <p:extLst>
      <p:ext uri="{BB962C8B-B14F-4D97-AF65-F5344CB8AC3E}">
        <p14:creationId xmlns:p14="http://schemas.microsoft.com/office/powerpoint/2010/main" val="41066349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1862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A01791-FCC3-4665-8540-6DFA70277B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05CFEAF-0EF4-46CD-87BD-DC3A7C63E0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72CCC16-B5A0-47FE-8FF7-DF9ADF87C95E}"/>
              </a:ext>
            </a:extLst>
          </p:cNvPr>
          <p:cNvSpPr>
            <a:spLocks noGrp="1"/>
          </p:cNvSpPr>
          <p:nvPr>
            <p:ph type="dt" sz="half" idx="10"/>
          </p:nvPr>
        </p:nvSpPr>
        <p:spPr/>
        <p:txBody>
          <a:bodyPr/>
          <a:lstStyle/>
          <a:p>
            <a:fld id="{4AABD317-A890-4795-B6C3-F2708A7E1E0E}" type="datetimeFigureOut">
              <a:rPr lang="en-US" smtClean="0"/>
              <a:t>5/19/2024</a:t>
            </a:fld>
            <a:endParaRPr lang="en-US"/>
          </a:p>
        </p:txBody>
      </p:sp>
      <p:sp>
        <p:nvSpPr>
          <p:cNvPr id="5" name="Footer Placeholder 4">
            <a:extLst>
              <a:ext uri="{FF2B5EF4-FFF2-40B4-BE49-F238E27FC236}">
                <a16:creationId xmlns="" xmlns:a16="http://schemas.microsoft.com/office/drawing/2014/main" id="{9DA66FC5-C2BD-41E3-B70A-322275ECF2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7A1C901-A71A-4FEA-AAFD-B4D131743631}"/>
              </a:ext>
            </a:extLst>
          </p:cNvPr>
          <p:cNvSpPr>
            <a:spLocks noGrp="1"/>
          </p:cNvSpPr>
          <p:nvPr>
            <p:ph type="sldNum" sz="quarter" idx="12"/>
          </p:nvPr>
        </p:nvSpPr>
        <p:spPr/>
        <p:txBody>
          <a:bodyPr/>
          <a:lstStyle/>
          <a:p>
            <a:fld id="{3A78DAFC-F07E-480D-9BEA-E099E4972B03}" type="slidenum">
              <a:rPr lang="en-US" smtClean="0"/>
              <a:t>‹#›</a:t>
            </a:fld>
            <a:endParaRPr lang="en-US"/>
          </a:p>
        </p:txBody>
      </p:sp>
    </p:spTree>
    <p:extLst>
      <p:ext uri="{BB962C8B-B14F-4D97-AF65-F5344CB8AC3E}">
        <p14:creationId xmlns:p14="http://schemas.microsoft.com/office/powerpoint/2010/main" val="505773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010356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5295132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59543664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2945500493"/>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19050250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5299130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378462212"/>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423160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FD5FCE-EA98-4345-AF20-18DDDF9E166D}" type="datetimeFigureOut">
              <a:rPr lang="en-US" smtClean="0"/>
              <a:t>5/19/2024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626AD4-3B90-4CF7-AA57-972BCFF3AC32}" type="slidenum">
              <a:rPr lang="en-US" smtClean="0"/>
              <a:t>‹#›</a:t>
            </a:fld>
            <a:endParaRPr lang="en-US"/>
          </a:p>
        </p:txBody>
      </p:sp>
    </p:spTree>
    <p:extLst>
      <p:ext uri="{BB962C8B-B14F-4D97-AF65-F5344CB8AC3E}">
        <p14:creationId xmlns:p14="http://schemas.microsoft.com/office/powerpoint/2010/main" val="5453606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15014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Picture Placeholder 14">
            <a:extLst>
              <a:ext uri="{FF2B5EF4-FFF2-40B4-BE49-F238E27FC236}">
                <a16:creationId xmlns=""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19118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FD5FCE-EA98-4345-AF20-18DDDF9E166D}" type="datetimeFigureOut">
              <a:rPr lang="en-US" smtClean="0"/>
              <a:t>5/19/2024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626AD4-3B90-4CF7-AA57-972BCFF3AC32}" type="slidenum">
              <a:rPr lang="en-US" smtClean="0"/>
              <a:t>‹#›</a:t>
            </a:fld>
            <a:endParaRPr lang="en-US"/>
          </a:p>
        </p:txBody>
      </p:sp>
    </p:spTree>
    <p:extLst>
      <p:ext uri="{BB962C8B-B14F-4D97-AF65-F5344CB8AC3E}">
        <p14:creationId xmlns:p14="http://schemas.microsoft.com/office/powerpoint/2010/main" val="3656746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FD5FCE-EA98-4345-AF20-18DDDF9E166D}" type="datetimeFigureOut">
              <a:rPr lang="en-US" smtClean="0"/>
              <a:t>5/19/2024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626AD4-3B90-4CF7-AA57-972BCFF3AC32}" type="slidenum">
              <a:rPr lang="en-US" smtClean="0"/>
              <a:t>‹#›</a:t>
            </a:fld>
            <a:endParaRPr lang="en-US"/>
          </a:p>
        </p:txBody>
      </p:sp>
    </p:spTree>
    <p:extLst>
      <p:ext uri="{BB962C8B-B14F-4D97-AF65-F5344CB8AC3E}">
        <p14:creationId xmlns:p14="http://schemas.microsoft.com/office/powerpoint/2010/main" val="48494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tags" Target="../tags/tag1.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theme" Target="../theme/theme3.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3.xml"/><Relationship Id="rId1"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FD5FCE-EA98-4345-AF20-18DDDF9E166D}" type="datetimeFigureOut">
              <a:rPr lang="en-US" smtClean="0"/>
              <a:t>5/19/2024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626AD4-3B90-4CF7-AA57-972BCFF3AC32}" type="slidenum">
              <a:rPr lang="en-US" smtClean="0"/>
              <a:t>‹#›</a:t>
            </a:fld>
            <a:endParaRPr lang="en-US"/>
          </a:p>
        </p:txBody>
      </p:sp>
    </p:spTree>
    <p:extLst>
      <p:ext uri="{BB962C8B-B14F-4D97-AF65-F5344CB8AC3E}">
        <p14:creationId xmlns:p14="http://schemas.microsoft.com/office/powerpoint/2010/main" val="1979796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5" r:id="rId14"/>
    <p:sldLayoutId id="2147483666" r:id="rId15"/>
    <p:sldLayoutId id="2147483669" r:id="rId16"/>
    <p:sldLayoutId id="2147483670" r:id="rId17"/>
    <p:sldLayoutId id="2147483671" r:id="rId18"/>
    <p:sldLayoutId id="2147483674" r:id="rId19"/>
    <p:sldLayoutId id="214748367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FD5FCE-EA98-4345-AF20-18DDDF9E166D}" type="datetimeFigureOut">
              <a:rPr lang="en-US" smtClean="0"/>
              <a:t>5/19/2024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626AD4-3B90-4CF7-AA57-972BCFF3AC32}" type="slidenum">
              <a:rPr lang="en-US" smtClean="0"/>
              <a:t>‹#›</a:t>
            </a:fld>
            <a:endParaRPr lang="en-US"/>
          </a:p>
        </p:txBody>
      </p:sp>
    </p:spTree>
    <p:extLst>
      <p:ext uri="{BB962C8B-B14F-4D97-AF65-F5344CB8AC3E}">
        <p14:creationId xmlns:p14="http://schemas.microsoft.com/office/powerpoint/2010/main" val="298274902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6" name="Slide Number Placeholder 5">
            <a:extLst>
              <a:ext uri="{FF2B5EF4-FFF2-40B4-BE49-F238E27FC236}">
                <a16:creationId xmlns=""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7" name="Rectangle 6" hidden="1">
            <a:extLst>
              <a:ext uri="{FF2B5EF4-FFF2-40B4-BE49-F238E27FC236}">
                <a16:creationId xmlns=""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As we discussed, I’m hoping to get this buttoned up as quickly as possible. What are you thinking for turn-around?</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revise any of the “how-to” text on the first pages</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make sure the template is properly set up for both Macs and PCs – Should there be 2 versions of the PPT, one for Mac, one for PC?</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create text placeholders within each slide</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how to create certain visual effects such as the transparent photo overlays (the process is different from Mac to PC)</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creating new generic infographics (such as bar charts and tables) so that we make it easy for users to create their own in a proper style</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need your advice on fonts – I’m thinking we should only use the “free option” fonts? (see attached)</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make sure all colors are the proper CMYK breakdown colors for Rotary (on the way)</a:t>
            </a:r>
          </a:p>
        </p:txBody>
      </p:sp>
      <p:grpSp>
        <p:nvGrpSpPr>
          <p:cNvPr id="8" name="Group 7" hidden="1">
            <a:extLst>
              <a:ext uri="{FF2B5EF4-FFF2-40B4-BE49-F238E27FC236}">
                <a16:creationId xmlns=""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72,89,93</a:t>
              </a:r>
            </a:p>
          </p:txBody>
        </p:sp>
        <p:sp>
          <p:nvSpPr>
            <p:cNvPr id="10" name="Rectangle 9">
              <a:extLst>
                <a:ext uri="{FF2B5EF4-FFF2-40B4-BE49-F238E27FC236}">
                  <a16:creationId xmlns=""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0,178,177</a:t>
              </a:r>
            </a:p>
          </p:txBody>
        </p:sp>
        <p:sp>
          <p:nvSpPr>
            <p:cNvPr id="11" name="Rectangle 10">
              <a:extLst>
                <a:ext uri="{FF2B5EF4-FFF2-40B4-BE49-F238E27FC236}">
                  <a16:creationId xmlns=""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1,176,227</a:t>
              </a:r>
            </a:p>
          </p:txBody>
        </p:sp>
        <p:sp>
          <p:nvSpPr>
            <p:cNvPr id="12" name="Rectangle 11">
              <a:extLst>
                <a:ext uri="{FF2B5EF4-FFF2-40B4-BE49-F238E27FC236}">
                  <a16:creationId xmlns=""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0,111,211</a:t>
              </a:r>
            </a:p>
          </p:txBody>
        </p:sp>
        <p:sp>
          <p:nvSpPr>
            <p:cNvPr id="13" name="Rectangle 12">
              <a:extLst>
                <a:ext uri="{FF2B5EF4-FFF2-40B4-BE49-F238E27FC236}">
                  <a16:creationId xmlns=""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125,23,158</a:t>
              </a:r>
            </a:p>
          </p:txBody>
        </p:sp>
        <p:sp>
          <p:nvSpPr>
            <p:cNvPr id="14" name="Rectangle 13">
              <a:extLst>
                <a:ext uri="{FF2B5EF4-FFF2-40B4-BE49-F238E27FC236}">
                  <a16:creationId xmlns=""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235,6,117</a:t>
              </a:r>
            </a:p>
          </p:txBody>
        </p:sp>
      </p:grpSp>
      <p:sp>
        <p:nvSpPr>
          <p:cNvPr id="15" name="Rotary Logo simple" hidden="1">
            <a:extLst>
              <a:ext uri="{FF2B5EF4-FFF2-40B4-BE49-F238E27FC236}">
                <a16:creationId xmlns=""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46" name="Group 45">
            <a:extLst>
              <a:ext uri="{FF2B5EF4-FFF2-40B4-BE49-F238E27FC236}">
                <a16:creationId xmlns=""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Royal Blue</a:t>
                </a:r>
                <a:b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R23,G69,B143</a:t>
                </a:r>
                <a:endPar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4" name="Rectangle 73">
                <a:extLst>
                  <a:ext uri="{FF2B5EF4-FFF2-40B4-BE49-F238E27FC236}">
                    <a16:creationId xmlns=""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Azure</a:t>
                </a: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
                </a:r>
                <a:b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R0,G93,B170</a:t>
                </a:r>
              </a:p>
            </p:txBody>
          </p:sp>
          <p:sp>
            <p:nvSpPr>
              <p:cNvPr id="75" name="Rectangle 74">
                <a:extLst>
                  <a:ext uri="{FF2B5EF4-FFF2-40B4-BE49-F238E27FC236}">
                    <a16:creationId xmlns=""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n-ea"/>
                    <a:cs typeface="+mn-cs"/>
                  </a:rPr>
                  <a:t>Sky Blue </a:t>
                </a:r>
                <a:r>
                  <a:rPr kumimoji="0" lang="en-US" sz="600" b="0" i="0" u="none" strike="noStrike" kern="1200" cap="none" spc="0" normalizeH="0" baseline="0" noProof="0" dirty="0">
                    <a:ln>
                      <a:noFill/>
                    </a:ln>
                    <a:solidFill>
                      <a:srgbClr val="000000"/>
                    </a:solidFill>
                    <a:effectLst/>
                    <a:uLnTx/>
                    <a:uFillTx/>
                    <a:latin typeface="Arial" panose="020B0604020202020204"/>
                    <a:ea typeface="+mn-ea"/>
                    <a:cs typeface="+mn-cs"/>
                  </a:rPr>
                  <a:t/>
                </a:r>
                <a:br>
                  <a:rPr kumimoji="0" lang="en-US" sz="6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600" b="0" i="0" u="none" strike="noStrike" kern="1200" cap="none" spc="0" normalizeH="0" baseline="0" noProof="0" dirty="0">
                    <a:ln>
                      <a:noFill/>
                    </a:ln>
                    <a:solidFill>
                      <a:srgbClr val="000000"/>
                    </a:solidFill>
                    <a:effectLst/>
                    <a:uLnTx/>
                    <a:uFillTx/>
                    <a:latin typeface="Arial" panose="020B0604020202020204"/>
                    <a:ea typeface="+mn-ea"/>
                    <a:cs typeface="+mn-cs"/>
                  </a:rPr>
                  <a:t>R1,G180,B231</a:t>
                </a:r>
              </a:p>
            </p:txBody>
          </p:sp>
          <p:sp>
            <p:nvSpPr>
              <p:cNvPr id="76" name="Rectangle 75">
                <a:extLst>
                  <a:ext uri="{FF2B5EF4-FFF2-40B4-BE49-F238E27FC236}">
                    <a16:creationId xmlns=""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Violet</a:t>
                </a: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
                </a:r>
                <a:b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R135,G33,B117</a:t>
                </a:r>
              </a:p>
            </p:txBody>
          </p:sp>
          <p:sp>
            <p:nvSpPr>
              <p:cNvPr id="77" name="Rectangle 76">
                <a:extLst>
                  <a:ext uri="{FF2B5EF4-FFF2-40B4-BE49-F238E27FC236}">
                    <a16:creationId xmlns=""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Orange</a:t>
                </a: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
                </a:r>
                <a:b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R255,G118,B0</a:t>
                </a:r>
              </a:p>
            </p:txBody>
          </p:sp>
          <p:sp>
            <p:nvSpPr>
              <p:cNvPr id="78" name="Rectangle 77">
                <a:extLst>
                  <a:ext uri="{FF2B5EF4-FFF2-40B4-BE49-F238E27FC236}">
                    <a16:creationId xmlns=""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n-ea"/>
                    <a:cs typeface="+mn-cs"/>
                  </a:rPr>
                  <a:t>Gold</a:t>
                </a:r>
                <a:r>
                  <a:rPr kumimoji="0" lang="en-US" sz="600" b="0" i="0" u="none" strike="noStrike" kern="1200" cap="none" spc="0" normalizeH="0" baseline="0" noProof="0" dirty="0">
                    <a:ln>
                      <a:noFill/>
                    </a:ln>
                    <a:solidFill>
                      <a:srgbClr val="000000"/>
                    </a:solidFill>
                    <a:effectLst/>
                    <a:uLnTx/>
                    <a:uFillTx/>
                    <a:latin typeface="Arial" panose="020B0604020202020204"/>
                    <a:ea typeface="+mn-ea"/>
                    <a:cs typeface="+mn-cs"/>
                  </a:rPr>
                  <a:t/>
                </a:r>
                <a:br>
                  <a:rPr kumimoji="0" lang="en-US" sz="6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600" b="0" i="0" u="none" strike="noStrike" kern="1200" cap="none" spc="0" normalizeH="0" baseline="0" noProof="0" dirty="0">
                    <a:ln>
                      <a:noFill/>
                    </a:ln>
                    <a:solidFill>
                      <a:srgbClr val="000000"/>
                    </a:solidFill>
                    <a:effectLst/>
                    <a:uLnTx/>
                    <a:uFillTx/>
                    <a:latin typeface="Arial" panose="020B0604020202020204"/>
                    <a:ea typeface="+mn-ea"/>
                    <a:cs typeface="+mn-cs"/>
                  </a:rPr>
                  <a:t>R247,G168,B27</a:t>
                </a:r>
              </a:p>
            </p:txBody>
          </p:sp>
          <p:sp>
            <p:nvSpPr>
              <p:cNvPr id="79" name="Rectangle 78">
                <a:extLst>
                  <a:ext uri="{FF2B5EF4-FFF2-40B4-BE49-F238E27FC236}">
                    <a16:creationId xmlns=""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Cranberry</a:t>
                </a: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
                </a:r>
                <a:b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R217,G27, B92</a:t>
                </a:r>
              </a:p>
            </p:txBody>
          </p:sp>
          <p:sp>
            <p:nvSpPr>
              <p:cNvPr id="80" name="Rectangle 79">
                <a:extLst>
                  <a:ext uri="{FF2B5EF4-FFF2-40B4-BE49-F238E27FC236}">
                    <a16:creationId xmlns=""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Turquoise</a:t>
                </a: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
                </a:r>
                <a:b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R0,G153,B153</a:t>
                </a:r>
              </a:p>
            </p:txBody>
          </p:sp>
        </p:grpSp>
        <p:sp>
          <p:nvSpPr>
            <p:cNvPr id="71" name="TextBox 70">
              <a:extLst>
                <a:ext uri="{FF2B5EF4-FFF2-40B4-BE49-F238E27FC236}">
                  <a16:creationId xmlns=""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a:ea typeface="+mn-ea"/>
                  <a:cs typeface="+mn-cs"/>
                </a:rPr>
                <a:t>Rotary Leadership Colors</a:t>
              </a:r>
            </a:p>
          </p:txBody>
        </p:sp>
        <p:sp>
          <p:nvSpPr>
            <p:cNvPr id="72" name="TextBox 71">
              <a:extLst>
                <a:ext uri="{FF2B5EF4-FFF2-40B4-BE49-F238E27FC236}">
                  <a16:creationId xmlns=""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Secondary Colors</a:t>
              </a:r>
            </a:p>
          </p:txBody>
        </p:sp>
      </p:grpSp>
    </p:spTree>
    <p:custDataLst>
      <p:tags r:id="rId25"/>
    </p:custDataLst>
    <p:extLst>
      <p:ext uri="{BB962C8B-B14F-4D97-AF65-F5344CB8AC3E}">
        <p14:creationId xmlns:p14="http://schemas.microsoft.com/office/powerpoint/2010/main" val="25031321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30" r:id="rId2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7" name="Rectangle 6" hidden="1">
            <a:extLst>
              <a:ext uri="{FF2B5EF4-FFF2-40B4-BE49-F238E27FC236}">
                <a16:creationId xmlns=""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As we discussed, I’m hoping to get this buttoned up as quickly as possible. What are you thinking for turn-around?</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revise any of the “how-to” text on the first pages</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make sure the template is properly set up for both Macs and PCs – Should there be 2 versions of the PPT, one for Mac, one for PC?</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create text placeholders within each slide</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how to create certain visual effects such as the transparent photo overlays (the process is different from Mac to PC)</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creating new generic infographics (such as bar charts and tables) so that we make it easy for users to create their own in a proper style</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need your advice on fonts – I’m thinking we should only use the “free option” fonts? (see attached)</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make sure all colors are the proper CMYK breakdown colors for Rotary (on the way)</a:t>
            </a:r>
          </a:p>
        </p:txBody>
      </p:sp>
      <p:grpSp>
        <p:nvGrpSpPr>
          <p:cNvPr id="8" name="Group 7" hidden="1">
            <a:extLst>
              <a:ext uri="{FF2B5EF4-FFF2-40B4-BE49-F238E27FC236}">
                <a16:creationId xmlns=""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72,89,93</a:t>
              </a:r>
            </a:p>
          </p:txBody>
        </p:sp>
        <p:sp>
          <p:nvSpPr>
            <p:cNvPr id="10" name="Rectangle 9">
              <a:extLst>
                <a:ext uri="{FF2B5EF4-FFF2-40B4-BE49-F238E27FC236}">
                  <a16:creationId xmlns=""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0,178,177</a:t>
              </a:r>
            </a:p>
          </p:txBody>
        </p:sp>
        <p:sp>
          <p:nvSpPr>
            <p:cNvPr id="11" name="Rectangle 10">
              <a:extLst>
                <a:ext uri="{FF2B5EF4-FFF2-40B4-BE49-F238E27FC236}">
                  <a16:creationId xmlns=""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1,176,227</a:t>
              </a:r>
            </a:p>
          </p:txBody>
        </p:sp>
        <p:sp>
          <p:nvSpPr>
            <p:cNvPr id="12" name="Rectangle 11">
              <a:extLst>
                <a:ext uri="{FF2B5EF4-FFF2-40B4-BE49-F238E27FC236}">
                  <a16:creationId xmlns=""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0,111,211</a:t>
              </a:r>
            </a:p>
          </p:txBody>
        </p:sp>
        <p:sp>
          <p:nvSpPr>
            <p:cNvPr id="13" name="Rectangle 12">
              <a:extLst>
                <a:ext uri="{FF2B5EF4-FFF2-40B4-BE49-F238E27FC236}">
                  <a16:creationId xmlns=""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125,23,158</a:t>
              </a:r>
            </a:p>
          </p:txBody>
        </p:sp>
        <p:sp>
          <p:nvSpPr>
            <p:cNvPr id="14" name="Rectangle 13">
              <a:extLst>
                <a:ext uri="{FF2B5EF4-FFF2-40B4-BE49-F238E27FC236}">
                  <a16:creationId xmlns=""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235,6,117</a:t>
              </a:r>
            </a:p>
          </p:txBody>
        </p:sp>
      </p:grpSp>
      <p:sp>
        <p:nvSpPr>
          <p:cNvPr id="15" name="Rotary Logo simple" hidden="1">
            <a:extLst>
              <a:ext uri="{FF2B5EF4-FFF2-40B4-BE49-F238E27FC236}">
                <a16:creationId xmlns=""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46" name="Group 45">
            <a:extLst>
              <a:ext uri="{FF2B5EF4-FFF2-40B4-BE49-F238E27FC236}">
                <a16:creationId xmlns=""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rPr>
                  <a:t>Royal Blue</a:t>
                </a:r>
                <a:br>
                  <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600" b="0" i="0" u="none" strike="noStrike" kern="1200" cap="none" spc="0" normalizeH="0" baseline="0" noProof="0" dirty="0">
                    <a:ln>
                      <a:noFill/>
                    </a:ln>
                    <a:solidFill>
                      <a:prstClr val="white"/>
                    </a:solidFill>
                    <a:effectLst/>
                    <a:uLnTx/>
                    <a:uFillTx/>
                    <a:latin typeface="Arial" panose="020B0604020202020204"/>
                    <a:ea typeface="+mn-ea"/>
                    <a:cs typeface="+mn-cs"/>
                  </a:rPr>
                  <a:t>R23,G69,B143</a:t>
                </a:r>
                <a:endPar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4" name="Rectangle 73">
                <a:extLst>
                  <a:ext uri="{FF2B5EF4-FFF2-40B4-BE49-F238E27FC236}">
                    <a16:creationId xmlns=""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rPr>
                  <a:t>Azure</a:t>
                </a:r>
                <a:r>
                  <a:rPr kumimoji="0" lang="en-US" sz="600" b="0" i="0" u="none" strike="noStrike" kern="1200" cap="none" spc="0" normalizeH="0" baseline="0" noProof="0" dirty="0">
                    <a:ln>
                      <a:noFill/>
                    </a:ln>
                    <a:solidFill>
                      <a:prstClr val="white"/>
                    </a:solidFill>
                    <a:effectLst/>
                    <a:uLnTx/>
                    <a:uFillTx/>
                    <a:latin typeface="Arial" panose="020B0604020202020204"/>
                    <a:ea typeface="+mn-ea"/>
                    <a:cs typeface="+mn-cs"/>
                  </a:rPr>
                  <a:t/>
                </a:r>
                <a:br>
                  <a:rPr kumimoji="0" lang="en-US" sz="6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600" b="0" i="0" u="none" strike="noStrike" kern="1200" cap="none" spc="0" normalizeH="0" baseline="0" noProof="0" dirty="0">
                    <a:ln>
                      <a:noFill/>
                    </a:ln>
                    <a:solidFill>
                      <a:prstClr val="white"/>
                    </a:solidFill>
                    <a:effectLst/>
                    <a:uLnTx/>
                    <a:uFillTx/>
                    <a:latin typeface="Arial" panose="020B0604020202020204"/>
                    <a:ea typeface="+mn-ea"/>
                    <a:cs typeface="+mn-cs"/>
                  </a:rPr>
                  <a:t>R0,G93,B170</a:t>
                </a:r>
              </a:p>
            </p:txBody>
          </p:sp>
          <p:sp>
            <p:nvSpPr>
              <p:cNvPr id="75" name="Rectangle 74">
                <a:extLst>
                  <a:ext uri="{FF2B5EF4-FFF2-40B4-BE49-F238E27FC236}">
                    <a16:creationId xmlns=""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Sky Blue </a:t>
                </a: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
                </a:r>
                <a:b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R1,G180,B231</a:t>
                </a:r>
              </a:p>
            </p:txBody>
          </p:sp>
          <p:sp>
            <p:nvSpPr>
              <p:cNvPr id="76" name="Rectangle 75">
                <a:extLst>
                  <a:ext uri="{FF2B5EF4-FFF2-40B4-BE49-F238E27FC236}">
                    <a16:creationId xmlns=""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rPr>
                  <a:t>Violet</a:t>
                </a:r>
                <a:r>
                  <a:rPr kumimoji="0" lang="en-US" sz="600" b="0" i="0" u="none" strike="noStrike" kern="1200" cap="none" spc="0" normalizeH="0" baseline="0" noProof="0" dirty="0">
                    <a:ln>
                      <a:noFill/>
                    </a:ln>
                    <a:solidFill>
                      <a:prstClr val="white"/>
                    </a:solidFill>
                    <a:effectLst/>
                    <a:uLnTx/>
                    <a:uFillTx/>
                    <a:latin typeface="Arial" panose="020B0604020202020204"/>
                    <a:ea typeface="+mn-ea"/>
                    <a:cs typeface="+mn-cs"/>
                  </a:rPr>
                  <a:t/>
                </a:r>
                <a:br>
                  <a:rPr kumimoji="0" lang="en-US" sz="6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600" b="0" i="0" u="none" strike="noStrike" kern="1200" cap="none" spc="0" normalizeH="0" baseline="0" noProof="0" dirty="0">
                    <a:ln>
                      <a:noFill/>
                    </a:ln>
                    <a:solidFill>
                      <a:prstClr val="white"/>
                    </a:solidFill>
                    <a:effectLst/>
                    <a:uLnTx/>
                    <a:uFillTx/>
                    <a:latin typeface="Arial" panose="020B0604020202020204"/>
                    <a:ea typeface="+mn-ea"/>
                    <a:cs typeface="+mn-cs"/>
                  </a:rPr>
                  <a:t>R135,G33,B117</a:t>
                </a:r>
              </a:p>
            </p:txBody>
          </p:sp>
          <p:sp>
            <p:nvSpPr>
              <p:cNvPr id="77" name="Rectangle 76">
                <a:extLst>
                  <a:ext uri="{FF2B5EF4-FFF2-40B4-BE49-F238E27FC236}">
                    <a16:creationId xmlns=""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rPr>
                  <a:t>Orange</a:t>
                </a:r>
                <a:r>
                  <a:rPr kumimoji="0" lang="en-US" sz="600" b="0" i="0" u="none" strike="noStrike" kern="1200" cap="none" spc="0" normalizeH="0" baseline="0" noProof="0" dirty="0">
                    <a:ln>
                      <a:noFill/>
                    </a:ln>
                    <a:solidFill>
                      <a:prstClr val="white"/>
                    </a:solidFill>
                    <a:effectLst/>
                    <a:uLnTx/>
                    <a:uFillTx/>
                    <a:latin typeface="Arial" panose="020B0604020202020204"/>
                    <a:ea typeface="+mn-ea"/>
                    <a:cs typeface="+mn-cs"/>
                  </a:rPr>
                  <a:t/>
                </a:r>
                <a:br>
                  <a:rPr kumimoji="0" lang="en-US" sz="6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600" b="0" i="0" u="none" strike="noStrike" kern="1200" cap="none" spc="0" normalizeH="0" baseline="0" noProof="0" dirty="0">
                    <a:ln>
                      <a:noFill/>
                    </a:ln>
                    <a:solidFill>
                      <a:prstClr val="white"/>
                    </a:solidFill>
                    <a:effectLst/>
                    <a:uLnTx/>
                    <a:uFillTx/>
                    <a:latin typeface="Arial" panose="020B0604020202020204"/>
                    <a:ea typeface="+mn-ea"/>
                    <a:cs typeface="+mn-cs"/>
                  </a:rPr>
                  <a:t>R255,G118,B0</a:t>
                </a:r>
              </a:p>
            </p:txBody>
          </p:sp>
          <p:sp>
            <p:nvSpPr>
              <p:cNvPr id="78" name="Rectangle 77">
                <a:extLst>
                  <a:ext uri="{FF2B5EF4-FFF2-40B4-BE49-F238E27FC236}">
                    <a16:creationId xmlns=""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Gold</a:t>
                </a: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
                </a:r>
                <a:b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R247,G168,B27</a:t>
                </a:r>
              </a:p>
            </p:txBody>
          </p:sp>
          <p:sp>
            <p:nvSpPr>
              <p:cNvPr id="79" name="Rectangle 78">
                <a:extLst>
                  <a:ext uri="{FF2B5EF4-FFF2-40B4-BE49-F238E27FC236}">
                    <a16:creationId xmlns=""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rPr>
                  <a:t>Cranberry</a:t>
                </a:r>
                <a:r>
                  <a:rPr kumimoji="0" lang="en-US" sz="600" b="0" i="0" u="none" strike="noStrike" kern="1200" cap="none" spc="0" normalizeH="0" baseline="0" noProof="0" dirty="0">
                    <a:ln>
                      <a:noFill/>
                    </a:ln>
                    <a:solidFill>
                      <a:prstClr val="white"/>
                    </a:solidFill>
                    <a:effectLst/>
                    <a:uLnTx/>
                    <a:uFillTx/>
                    <a:latin typeface="Arial" panose="020B0604020202020204"/>
                    <a:ea typeface="+mn-ea"/>
                    <a:cs typeface="+mn-cs"/>
                  </a:rPr>
                  <a:t/>
                </a:r>
                <a:br>
                  <a:rPr kumimoji="0" lang="en-US" sz="6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600" b="0" i="0" u="none" strike="noStrike" kern="1200" cap="none" spc="0" normalizeH="0" baseline="0" noProof="0" dirty="0">
                    <a:ln>
                      <a:noFill/>
                    </a:ln>
                    <a:solidFill>
                      <a:prstClr val="white"/>
                    </a:solidFill>
                    <a:effectLst/>
                    <a:uLnTx/>
                    <a:uFillTx/>
                    <a:latin typeface="Arial" panose="020B0604020202020204"/>
                    <a:ea typeface="+mn-ea"/>
                    <a:cs typeface="+mn-cs"/>
                  </a:rPr>
                  <a:t>R217,G27, B92</a:t>
                </a:r>
              </a:p>
            </p:txBody>
          </p:sp>
          <p:sp>
            <p:nvSpPr>
              <p:cNvPr id="80" name="Rectangle 79">
                <a:extLst>
                  <a:ext uri="{FF2B5EF4-FFF2-40B4-BE49-F238E27FC236}">
                    <a16:creationId xmlns=""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rPr>
                  <a:t>Turquoise</a:t>
                </a:r>
                <a:r>
                  <a:rPr kumimoji="0" lang="en-US" sz="600" b="0" i="0" u="none" strike="noStrike" kern="1200" cap="none" spc="0" normalizeH="0" baseline="0" noProof="0" dirty="0">
                    <a:ln>
                      <a:noFill/>
                    </a:ln>
                    <a:solidFill>
                      <a:prstClr val="white"/>
                    </a:solidFill>
                    <a:effectLst/>
                    <a:uLnTx/>
                    <a:uFillTx/>
                    <a:latin typeface="Arial" panose="020B0604020202020204"/>
                    <a:ea typeface="+mn-ea"/>
                    <a:cs typeface="+mn-cs"/>
                  </a:rPr>
                  <a:t/>
                </a:r>
                <a:br>
                  <a:rPr kumimoji="0" lang="en-US" sz="6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600" b="0" i="0" u="none" strike="noStrike" kern="1200" cap="none" spc="0" normalizeH="0" baseline="0" noProof="0" dirty="0">
                    <a:ln>
                      <a:noFill/>
                    </a:ln>
                    <a:solidFill>
                      <a:prstClr val="white"/>
                    </a:solidFill>
                    <a:effectLst/>
                    <a:uLnTx/>
                    <a:uFillTx/>
                    <a:latin typeface="Arial" panose="020B0604020202020204"/>
                    <a:ea typeface="+mn-ea"/>
                    <a:cs typeface="+mn-cs"/>
                  </a:rPr>
                  <a:t>R0,G153,B153</a:t>
                </a:r>
              </a:p>
            </p:txBody>
          </p:sp>
        </p:grpSp>
        <p:sp>
          <p:nvSpPr>
            <p:cNvPr id="71" name="TextBox 70">
              <a:extLst>
                <a:ext uri="{FF2B5EF4-FFF2-40B4-BE49-F238E27FC236}">
                  <a16:creationId xmlns=""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a:ea typeface="+mn-ea"/>
                  <a:cs typeface="+mn-cs"/>
                </a:rPr>
                <a:t>Rotary Leadership Colors</a:t>
              </a:r>
            </a:p>
          </p:txBody>
        </p:sp>
        <p:sp>
          <p:nvSpPr>
            <p:cNvPr id="72" name="TextBox 71">
              <a:extLst>
                <a:ext uri="{FF2B5EF4-FFF2-40B4-BE49-F238E27FC236}">
                  <a16:creationId xmlns=""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Secondary Colors</a:t>
              </a:r>
            </a:p>
          </p:txBody>
        </p:sp>
      </p:grpSp>
      <p:sp>
        <p:nvSpPr>
          <p:cNvPr id="144" name="Freeform: Shape 143" hidden="1">
            <a:extLst>
              <a:ext uri="{FF2B5EF4-FFF2-40B4-BE49-F238E27FC236}">
                <a16:creationId xmlns=""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5" name="Freeform: Shape 144" hidden="1">
            <a:extLst>
              <a:ext uri="{FF2B5EF4-FFF2-40B4-BE49-F238E27FC236}">
                <a16:creationId xmlns=""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741608554"/>
      </p:ext>
    </p:extLst>
  </p:cSld>
  <p:clrMap bg1="lt1" tx1="dk1" bg2="lt2" tx2="dk2" accent1="accent1" accent2="accent2" accent3="accent3" accent4="accent4" accent5="accent5" accent6="accent6" hlink="hlink" folHlink="folHlink"/>
  <p:sldLayoutIdLst>
    <p:sldLayoutId id="2147483719" r:id="rId1"/>
    <p:sldLayoutId id="2147483720" r:id="rId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FD5FCE-EA98-4345-AF20-18DDDF9E166D}" type="datetimeFigureOut">
              <a:rPr lang="en-US" smtClean="0"/>
              <a:t>5/19/2024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626AD4-3B90-4CF7-AA57-972BCFF3AC32}" type="slidenum">
              <a:rPr lang="en-US" smtClean="0"/>
              <a:t>‹#›</a:t>
            </a:fld>
            <a:endParaRPr lang="en-US"/>
          </a:p>
        </p:txBody>
      </p:sp>
    </p:spTree>
    <p:extLst>
      <p:ext uri="{BB962C8B-B14F-4D97-AF65-F5344CB8AC3E}">
        <p14:creationId xmlns:p14="http://schemas.microsoft.com/office/powerpoint/2010/main" val="256666753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jpe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9.png"/><Relationship Id="rId5" Type="http://schemas.openxmlformats.org/officeDocument/2006/relationships/image" Target="NULL"/><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9.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NULL"/><Relationship Id="rId1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NULL"/><Relationship Id="rId12" Type="http://schemas.openxmlformats.org/officeDocument/2006/relationships/image" Target="../media/image27.png"/><Relationship Id="rId17" Type="http://schemas.openxmlformats.org/officeDocument/2006/relationships/image" Target="NULL"/><Relationship Id="rId2" Type="http://schemas.openxmlformats.org/officeDocument/2006/relationships/notesSlide" Target="../notesSlides/notesSlide5.xml"/><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NULL"/><Relationship Id="rId5" Type="http://schemas.openxmlformats.org/officeDocument/2006/relationships/image" Target="../media/image23.png"/><Relationship Id="rId15" Type="http://schemas.openxmlformats.org/officeDocument/2006/relationships/image" Target="NULL"/><Relationship Id="rId10" Type="http://schemas.openxmlformats.org/officeDocument/2006/relationships/image" Target="../media/image26.png"/><Relationship Id="rId19"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NUL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3.png"/><Relationship Id="rId4"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 xmlns:a16="http://schemas.microsoft.com/office/drawing/2014/main" id="{1795E47C-A002-435B-8925-1D746E720246}"/>
              </a:ext>
            </a:extLst>
          </p:cNvPr>
          <p:cNvSpPr>
            <a:spLocks noGrp="1"/>
          </p:cNvSpPr>
          <p:nvPr>
            <p:ph type="body" sz="quarter" idx="14"/>
          </p:nvPr>
        </p:nvSpPr>
        <p:spPr>
          <a:xfrm>
            <a:off x="2323109" y="559341"/>
            <a:ext cx="9032246" cy="635000"/>
          </a:xfrm>
        </p:spPr>
        <p:txBody>
          <a:bodyPr>
            <a:noAutofit/>
          </a:bodyPr>
          <a:lstStyle/>
          <a:p>
            <a:r>
              <a:rPr lang="en-US" sz="3600" dirty="0">
                <a:latin typeface="Arial Narrow" panose="020B0606020202030204" pitchFamily="34" charset="0"/>
              </a:rPr>
              <a:t>Doing Good In The World!</a:t>
            </a:r>
          </a:p>
          <a:p>
            <a:r>
              <a:rPr lang="en-US" sz="3600" dirty="0">
                <a:latin typeface="Arial Narrow" panose="020B0606020202030204" pitchFamily="34" charset="0"/>
              </a:rPr>
              <a:t>	Your Rotary Foundation</a:t>
            </a:r>
          </a:p>
        </p:txBody>
      </p:sp>
      <p:pic>
        <p:nvPicPr>
          <p:cNvPr id="12" name="Picture 11">
            <a:extLst>
              <a:ext uri="{FF2B5EF4-FFF2-40B4-BE49-F238E27FC236}">
                <a16:creationId xmlns="" xmlns:a16="http://schemas.microsoft.com/office/drawing/2014/main" id="{D7BB3911-B5B5-46C4-A9F5-1217DF3FA811}"/>
              </a:ext>
            </a:extLst>
          </p:cNvPr>
          <p:cNvPicPr>
            <a:picLocks noChangeAspect="1"/>
          </p:cNvPicPr>
          <p:nvPr/>
        </p:nvPicPr>
        <p:blipFill>
          <a:blip r:embed="rId3">
            <a:alphaModFix/>
          </a:blip>
          <a:stretch>
            <a:fillRect/>
          </a:stretch>
        </p:blipFill>
        <p:spPr>
          <a:xfrm>
            <a:off x="143933" y="2530264"/>
            <a:ext cx="2454908" cy="2464650"/>
          </a:xfrm>
          <a:prstGeom prst="rect">
            <a:avLst/>
          </a:prstGeom>
          <a:effectLst>
            <a:outerShdw blurRad="342900" dist="50800" dir="5400000" algn="ctr" rotWithShape="0">
              <a:srgbClr val="000000">
                <a:alpha val="46000"/>
              </a:srgbClr>
            </a:outerShdw>
          </a:effectLst>
        </p:spPr>
      </p:pic>
      <p:pic>
        <p:nvPicPr>
          <p:cNvPr id="6" name="Picture Placeholder 5" descr="A group of people sitting at a table&#10;&#10;Description automatically generated with medium confidence">
            <a:extLst>
              <a:ext uri="{FF2B5EF4-FFF2-40B4-BE49-F238E27FC236}">
                <a16:creationId xmlns="" xmlns:a16="http://schemas.microsoft.com/office/drawing/2014/main" id="{37A89469-0857-417E-9067-8740309357B9}"/>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22598" b="22598"/>
          <a:stretch>
            <a:fillRect/>
          </a:stretch>
        </p:blipFill>
        <p:spPr>
          <a:xfrm>
            <a:off x="2771193" y="2464949"/>
            <a:ext cx="9106677" cy="3516210"/>
          </a:xfrm>
        </p:spPr>
      </p:pic>
    </p:spTree>
    <p:extLst>
      <p:ext uri="{BB962C8B-B14F-4D97-AF65-F5344CB8AC3E}">
        <p14:creationId xmlns:p14="http://schemas.microsoft.com/office/powerpoint/2010/main" val="253012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8156" t="2724" r="8477" b="26935"/>
          <a:stretch>
            <a:fillRect/>
          </a:stretch>
        </p:blipFill>
        <p:spPr>
          <a:xfrm>
            <a:off x="0" y="0"/>
            <a:ext cx="12192000" cy="6858000"/>
          </a:xfrm>
          <a:prstGeom prst="rect">
            <a:avLst/>
          </a:prstGeom>
        </p:spPr>
      </p:pic>
      <p:pic>
        <p:nvPicPr>
          <p:cNvPr id="3" name="Picture 3"/>
          <p:cNvPicPr>
            <a:picLocks noChangeAspect="1"/>
          </p:cNvPicPr>
          <p:nvPr/>
        </p:nvPicPr>
        <p:blipFill>
          <a:blip r:embed="rId4">
            <a:alphaModFix amt="12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8154" y="1909"/>
            <a:ext cx="6856091" cy="6856091"/>
          </a:xfrm>
          <a:prstGeom prst="rect">
            <a:avLst/>
          </a:prstGeom>
        </p:spPr>
      </p:pic>
      <p:pic>
        <p:nvPicPr>
          <p:cNvPr id="4" name="Picture 4"/>
          <p:cNvPicPr>
            <a:picLocks noChangeAspect="1"/>
          </p:cNvPicPr>
          <p:nvPr/>
        </p:nvPicPr>
        <p:blipFill>
          <a:blip r:embed="rId4">
            <a:alphaModFix amt="12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706196" y="-101754"/>
            <a:ext cx="6856091" cy="6856091"/>
          </a:xfrm>
          <a:prstGeom prst="rect">
            <a:avLst/>
          </a:prstGeom>
        </p:spPr>
      </p:pic>
      <p:sp>
        <p:nvSpPr>
          <p:cNvPr id="5" name="AutoShape 5"/>
          <p:cNvSpPr/>
          <p:nvPr/>
        </p:nvSpPr>
        <p:spPr>
          <a:xfrm>
            <a:off x="-365106" y="225670"/>
            <a:ext cx="12557106" cy="876365"/>
          </a:xfrm>
          <a:prstGeom prst="rect">
            <a:avLst/>
          </a:prstGeom>
          <a:solidFill>
            <a:srgbClr val="F3F7FA"/>
          </a:solidFill>
        </p:spPr>
      </p:sp>
      <p:pic>
        <p:nvPicPr>
          <p:cNvPr id="6" name="Picture 6"/>
          <p:cNvPicPr>
            <a:picLocks noChangeAspect="1"/>
          </p:cNvPicPr>
          <p:nvPr/>
        </p:nvPicPr>
        <p:blipFill>
          <a:blip r:embed="rId6"/>
          <a:srcRect/>
          <a:stretch>
            <a:fillRect/>
          </a:stretch>
        </p:blipFill>
        <p:spPr>
          <a:xfrm>
            <a:off x="685800" y="309754"/>
            <a:ext cx="1998920" cy="752093"/>
          </a:xfrm>
          <a:prstGeom prst="rect">
            <a:avLst/>
          </a:prstGeom>
        </p:spPr>
      </p:pic>
      <p:pic>
        <p:nvPicPr>
          <p:cNvPr id="7" name="Picture 7"/>
          <p:cNvPicPr>
            <a:picLocks noChangeAspect="1"/>
          </p:cNvPicPr>
          <p:nvPr/>
        </p:nvPicPr>
        <p:blipFill>
          <a:blip r:embed="rId7"/>
          <a:srcRect/>
          <a:stretch>
            <a:fillRect/>
          </a:stretch>
        </p:blipFill>
        <p:spPr>
          <a:xfrm>
            <a:off x="6777937" y="1179252"/>
            <a:ext cx="3972498" cy="2979373"/>
          </a:xfrm>
          <a:prstGeom prst="rect">
            <a:avLst/>
          </a:prstGeom>
        </p:spPr>
      </p:pic>
      <p:pic>
        <p:nvPicPr>
          <p:cNvPr id="8" name="Picture 8"/>
          <p:cNvPicPr>
            <a:picLocks noChangeAspect="1"/>
          </p:cNvPicPr>
          <p:nvPr/>
        </p:nvPicPr>
        <p:blipFill>
          <a:blip r:embed="rId8"/>
          <a:srcRect/>
          <a:stretch>
            <a:fillRect/>
          </a:stretch>
        </p:blipFill>
        <p:spPr>
          <a:xfrm>
            <a:off x="8497708" y="3940468"/>
            <a:ext cx="3526267" cy="2427247"/>
          </a:xfrm>
          <a:prstGeom prst="rect">
            <a:avLst/>
          </a:prstGeom>
        </p:spPr>
      </p:pic>
      <p:pic>
        <p:nvPicPr>
          <p:cNvPr id="9" name="Picture 9"/>
          <p:cNvPicPr>
            <a:picLocks noChangeAspect="1"/>
          </p:cNvPicPr>
          <p:nvPr/>
        </p:nvPicPr>
        <p:blipFill>
          <a:blip r:embed="rId9"/>
          <a:srcRect/>
          <a:stretch>
            <a:fillRect/>
          </a:stretch>
        </p:blipFill>
        <p:spPr>
          <a:xfrm>
            <a:off x="352103" y="1242853"/>
            <a:ext cx="4665235" cy="2915771"/>
          </a:xfrm>
          <a:prstGeom prst="rect">
            <a:avLst/>
          </a:prstGeom>
        </p:spPr>
      </p:pic>
      <p:pic>
        <p:nvPicPr>
          <p:cNvPr id="10" name="Picture 10"/>
          <p:cNvPicPr>
            <a:picLocks noChangeAspect="1"/>
          </p:cNvPicPr>
          <p:nvPr/>
        </p:nvPicPr>
        <p:blipFill>
          <a:blip r:embed="rId10"/>
          <a:srcRect/>
          <a:stretch>
            <a:fillRect/>
          </a:stretch>
        </p:blipFill>
        <p:spPr>
          <a:xfrm>
            <a:off x="0" y="3429954"/>
            <a:ext cx="4313528" cy="3084173"/>
          </a:xfrm>
          <a:prstGeom prst="rect">
            <a:avLst/>
          </a:prstGeom>
        </p:spPr>
      </p:pic>
      <p:pic>
        <p:nvPicPr>
          <p:cNvPr id="11" name="Picture 11"/>
          <p:cNvPicPr>
            <a:picLocks noChangeAspect="1"/>
          </p:cNvPicPr>
          <p:nvPr/>
        </p:nvPicPr>
        <p:blipFill>
          <a:blip r:embed="rId11"/>
          <a:srcRect/>
          <a:stretch>
            <a:fillRect/>
          </a:stretch>
        </p:blipFill>
        <p:spPr>
          <a:xfrm>
            <a:off x="4892995" y="1596855"/>
            <a:ext cx="2950363" cy="4917273"/>
          </a:xfrm>
          <a:prstGeom prst="rect">
            <a:avLst/>
          </a:prstGeom>
        </p:spPr>
      </p:pic>
      <p:sp>
        <p:nvSpPr>
          <p:cNvPr id="12" name="TextBox 12"/>
          <p:cNvSpPr txBox="1"/>
          <p:nvPr/>
        </p:nvSpPr>
        <p:spPr>
          <a:xfrm>
            <a:off x="7986259" y="298393"/>
            <a:ext cx="3072928" cy="1359346"/>
          </a:xfrm>
          <a:prstGeom prst="rect">
            <a:avLst/>
          </a:prstGeom>
        </p:spPr>
        <p:txBody>
          <a:bodyPr lIns="0" tIns="0" rIns="0" bIns="0" rtlCol="0" anchor="t">
            <a:spAutoFit/>
          </a:bodyPr>
          <a:lstStyle/>
          <a:p>
            <a:pPr algn="ctr">
              <a:lnSpc>
                <a:spcPts val="5340"/>
              </a:lnSpc>
            </a:pPr>
            <a:r>
              <a:rPr lang="en-US" sz="3814">
                <a:solidFill>
                  <a:srgbClr val="0C3C7C"/>
                </a:solidFill>
                <a:latin typeface="Open Sans Condensed"/>
              </a:rPr>
              <a:t>rotary.org/flexibility</a:t>
            </a:r>
          </a:p>
        </p:txBody>
      </p:sp>
    </p:spTree>
    <p:extLst>
      <p:ext uri="{BB962C8B-B14F-4D97-AF65-F5344CB8AC3E}">
        <p14:creationId xmlns:p14="http://schemas.microsoft.com/office/powerpoint/2010/main" val="352369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91954" y="2042157"/>
            <a:ext cx="7409575" cy="30431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ts val="0"/>
              </a:spcBef>
              <a:spcAft>
                <a:spcPts val="1200"/>
              </a:spcAft>
              <a:buClrTx/>
              <a:buSzTx/>
              <a:buFont typeface="Arial"/>
              <a:buChar char="•"/>
              <a:tabLst/>
              <a:defRPr/>
            </a:pPr>
            <a:r>
              <a:rPr kumimoji="0" lang="en-US" sz="2800" b="0" i="0" u="none" strike="noStrike" kern="1200" cap="none" spc="0" normalizeH="0" baseline="0" noProof="0" dirty="0">
                <a:ln>
                  <a:noFill/>
                </a:ln>
                <a:solidFill>
                  <a:srgbClr val="00246C"/>
                </a:solidFill>
                <a:effectLst/>
                <a:uLnTx/>
                <a:uFillTx/>
                <a:latin typeface="Georgia" panose="02040502050405020303" pitchFamily="18" charset="0"/>
                <a:ea typeface="+mn-ea"/>
                <a:cs typeface="Arial" panose="020B0604020202020204" pitchFamily="34" charset="0"/>
              </a:rPr>
              <a:t>Primary funding source for Rotary Grants and Programs</a:t>
            </a:r>
          </a:p>
          <a:p>
            <a:pPr marL="342900" marR="0" lvl="0" indent="-342900" algn="l" defTabSz="457200" rtl="0" eaLnBrk="1" fontAlgn="base" latinLnBrk="0" hangingPunct="1">
              <a:lnSpc>
                <a:spcPct val="100000"/>
              </a:lnSpc>
              <a:spcBef>
                <a:spcPts val="0"/>
              </a:spcBef>
              <a:spcAft>
                <a:spcPts val="1200"/>
              </a:spcAft>
              <a:buClrTx/>
              <a:buSzTx/>
              <a:buFont typeface="Arial"/>
              <a:buChar char="•"/>
              <a:tabLst/>
              <a:defRPr/>
            </a:pPr>
            <a:r>
              <a:rPr kumimoji="0" lang="en-US" sz="2800" b="0" i="0" u="none" strike="noStrike" kern="1200" cap="none" spc="0" normalizeH="0" baseline="0" noProof="0" dirty="0">
                <a:ln>
                  <a:noFill/>
                </a:ln>
                <a:solidFill>
                  <a:srgbClr val="00246C"/>
                </a:solidFill>
                <a:effectLst/>
                <a:uLnTx/>
                <a:uFillTx/>
                <a:latin typeface="Georgia" panose="02040502050405020303" pitchFamily="18" charset="0"/>
                <a:ea typeface="+mn-ea"/>
                <a:cs typeface="Arial" panose="020B0604020202020204" pitchFamily="34" charset="0"/>
              </a:rPr>
              <a:t>Contributions to Annual Fund SHARE generate District Designated Funds (DDF)</a:t>
            </a:r>
          </a:p>
          <a:p>
            <a:pPr marL="342900" marR="0" lvl="0" indent="-342900" algn="l" defTabSz="457200" rtl="0" eaLnBrk="1" fontAlgn="base" latinLnBrk="0" hangingPunct="1">
              <a:lnSpc>
                <a:spcPct val="100000"/>
              </a:lnSpc>
              <a:spcBef>
                <a:spcPct val="20000"/>
              </a:spcBef>
              <a:spcAft>
                <a:spcPct val="0"/>
              </a:spcAft>
              <a:buClrTx/>
              <a:buSzTx/>
              <a:buFont typeface="Arial"/>
              <a:buChar char="•"/>
              <a:tabLst/>
              <a:defRPr/>
            </a:pPr>
            <a:r>
              <a:rPr kumimoji="0" lang="en-US" sz="2800" b="0" i="0" u="none" strike="noStrike" kern="1200" cap="none" spc="0" normalizeH="0" baseline="0" noProof="0" dirty="0">
                <a:ln>
                  <a:noFill/>
                </a:ln>
                <a:solidFill>
                  <a:srgbClr val="00246C"/>
                </a:solidFill>
                <a:effectLst/>
                <a:uLnTx/>
                <a:uFillTx/>
                <a:latin typeface="Georgia" panose="02040502050405020303" pitchFamily="18" charset="0"/>
                <a:ea typeface="+mn-ea"/>
                <a:cs typeface="Arial" panose="020B0604020202020204" pitchFamily="34" charset="0"/>
              </a:rPr>
              <a:t>Contributions are credited to the donor, donor’s club, and applied to club’s goal</a:t>
            </a:r>
          </a:p>
          <a:p>
            <a:pPr marL="0" marR="0" lvl="0" indent="0" algn="l" defTabSz="457200" rtl="0" eaLnBrk="1" fontAlgn="base" latinLnBrk="0" hangingPunct="1">
              <a:lnSpc>
                <a:spcPct val="100000"/>
              </a:lnSpc>
              <a:spcBef>
                <a:spcPct val="20000"/>
              </a:spcBef>
              <a:spcAft>
                <a:spcPct val="0"/>
              </a:spcAft>
              <a:buClrTx/>
              <a:buSzTx/>
              <a:buFont typeface="Arial"/>
              <a:buNone/>
              <a:tabLst/>
              <a:defRPr/>
            </a:pPr>
            <a:endParaRPr kumimoji="0" lang="en-US" sz="2800" b="0" i="0" u="none" strike="noStrike" kern="1200" cap="none" spc="0" normalizeH="0" baseline="0" noProof="0" dirty="0">
              <a:ln>
                <a:noFill/>
              </a:ln>
              <a:solidFill>
                <a:srgbClr val="958D85"/>
              </a:solidFill>
              <a:effectLst/>
              <a:uLnTx/>
              <a:uFillTx/>
              <a:latin typeface="Georgia"/>
              <a:ea typeface="+mn-ea"/>
              <a:cs typeface="Georgia"/>
            </a:endParaRPr>
          </a:p>
        </p:txBody>
      </p:sp>
      <p:sp>
        <p:nvSpPr>
          <p:cNvPr id="2" name="Title 1"/>
          <p:cNvSpPr>
            <a:spLocks noGrp="1"/>
          </p:cNvSpPr>
          <p:nvPr>
            <p:ph type="title"/>
          </p:nvPr>
        </p:nvSpPr>
        <p:spPr>
          <a:xfrm>
            <a:off x="519442" y="156269"/>
            <a:ext cx="11153115" cy="1205065"/>
          </a:xfrm>
        </p:spPr>
        <p:txBody>
          <a:bodyPr>
            <a:normAutofit/>
          </a:bodyPr>
          <a:lstStyle/>
          <a:p>
            <a:pPr algn="ctr"/>
            <a:r>
              <a:rPr lang="en-US" sz="3600" dirty="0">
                <a:latin typeface="Arial Narrow" panose="020B0606020202030204" pitchFamily="34" charset="0"/>
                <a:cs typeface="Arial" panose="020B0604020202020204" pitchFamily="34" charset="0"/>
              </a:rPr>
              <a:t>Annual Fund </a:t>
            </a:r>
            <a:br>
              <a:rPr lang="en-US" sz="3600" dirty="0">
                <a:latin typeface="Arial Narrow" panose="020B0606020202030204" pitchFamily="34" charset="0"/>
                <a:cs typeface="Arial" panose="020B0604020202020204" pitchFamily="34" charset="0"/>
              </a:rPr>
            </a:br>
            <a:r>
              <a:rPr lang="en-US" sz="3600" b="1" dirty="0">
                <a:solidFill>
                  <a:schemeClr val="tx1"/>
                </a:solidFill>
                <a:latin typeface="Arial Narrow" panose="020B0606020202030204" pitchFamily="34" charset="0"/>
                <a:cs typeface="Arial" panose="020B0604020202020204" pitchFamily="34" charset="0"/>
              </a:rPr>
              <a:t>SHARE      World fund</a:t>
            </a:r>
            <a:r>
              <a:rPr lang="en-US" sz="3600" dirty="0">
                <a:latin typeface="Arial Narrow" panose="020B0606020202030204" pitchFamily="34" charset="0"/>
                <a:cs typeface="Arial" panose="020B0604020202020204" pitchFamily="34" charset="0"/>
              </a:rPr>
              <a:t>     </a:t>
            </a:r>
            <a:r>
              <a:rPr lang="en-US" sz="3600" b="1" dirty="0">
                <a:solidFill>
                  <a:schemeClr val="tx1"/>
                </a:solidFill>
                <a:latin typeface="Arial Narrow" panose="020B0606020202030204" pitchFamily="34" charset="0"/>
                <a:cs typeface="Arial" panose="020B0604020202020204" pitchFamily="34" charset="0"/>
              </a:rPr>
              <a:t>Areas of Focus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12658" y="1857907"/>
            <a:ext cx="2971710" cy="4457565"/>
          </a:xfrm>
          <a:prstGeom prst="rect">
            <a:avLst/>
          </a:prstGeom>
        </p:spPr>
      </p:pic>
      <p:pic>
        <p:nvPicPr>
          <p:cNvPr id="5" name="Picture 4">
            <a:extLst>
              <a:ext uri="{FF2B5EF4-FFF2-40B4-BE49-F238E27FC236}">
                <a16:creationId xmlns="" xmlns:a16="http://schemas.microsoft.com/office/drawing/2014/main" id="{85583FBC-8E1A-4BB5-A4C5-49B3DCC266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502" y="5822919"/>
            <a:ext cx="1634543" cy="625213"/>
          </a:xfrm>
          <a:prstGeom prst="rect">
            <a:avLst/>
          </a:prstGeom>
        </p:spPr>
      </p:pic>
    </p:spTree>
    <p:extLst>
      <p:ext uri="{BB962C8B-B14F-4D97-AF65-F5344CB8AC3E}">
        <p14:creationId xmlns:p14="http://schemas.microsoft.com/office/powerpoint/2010/main" val="4265592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DA3B88-A199-420A-A558-C42F74E42CDE}"/>
              </a:ext>
            </a:extLst>
          </p:cNvPr>
          <p:cNvSpPr>
            <a:spLocks noGrp="1"/>
          </p:cNvSpPr>
          <p:nvPr>
            <p:ph type="title"/>
          </p:nvPr>
        </p:nvSpPr>
        <p:spPr/>
        <p:txBody>
          <a:bodyPr/>
          <a:lstStyle/>
          <a:p>
            <a:r>
              <a:rPr lang="en-US" dirty="0"/>
              <a:t>2021-22 Grant statistics*</a:t>
            </a:r>
          </a:p>
        </p:txBody>
      </p:sp>
      <p:pic>
        <p:nvPicPr>
          <p:cNvPr id="5" name="Content Placeholder 4">
            <a:extLst>
              <a:ext uri="{FF2B5EF4-FFF2-40B4-BE49-F238E27FC236}">
                <a16:creationId xmlns="" xmlns:a16="http://schemas.microsoft.com/office/drawing/2014/main" id="{6ACC178E-DC47-4701-8506-F9B67391BA44}"/>
              </a:ext>
            </a:extLst>
          </p:cNvPr>
          <p:cNvPicPr>
            <a:picLocks noGrp="1" noChangeAspect="1"/>
          </p:cNvPicPr>
          <p:nvPr>
            <p:ph idx="1"/>
          </p:nvPr>
        </p:nvPicPr>
        <p:blipFill rotWithShape="1">
          <a:blip r:embed="rId3"/>
          <a:srcRect l="51778" t="26208" b="5760"/>
          <a:stretch/>
        </p:blipFill>
        <p:spPr>
          <a:xfrm>
            <a:off x="1360555" y="2271266"/>
            <a:ext cx="9621736" cy="3817762"/>
          </a:xfrm>
          <a:prstGeom prst="rect">
            <a:avLst/>
          </a:prstGeom>
        </p:spPr>
      </p:pic>
      <p:sp>
        <p:nvSpPr>
          <p:cNvPr id="9" name="Rectangle 8">
            <a:extLst>
              <a:ext uri="{FF2B5EF4-FFF2-40B4-BE49-F238E27FC236}">
                <a16:creationId xmlns="" xmlns:a16="http://schemas.microsoft.com/office/drawing/2014/main" id="{B739510E-6AB7-42D3-BFC7-CB6FF2170F7A}"/>
              </a:ext>
            </a:extLst>
          </p:cNvPr>
          <p:cNvSpPr/>
          <p:nvPr/>
        </p:nvSpPr>
        <p:spPr>
          <a:xfrm>
            <a:off x="1480079" y="2402066"/>
            <a:ext cx="175188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District Grants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451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r>
              <a:rPr lang="en-US" dirty="0">
                <a:solidFill>
                  <a:prstClr val="white"/>
                </a:solidFill>
                <a:latin typeface="Calibri" panose="020F0502020204030204"/>
              </a:rPr>
              <a:t>28.1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Million</a:t>
            </a:r>
          </a:p>
        </p:txBody>
      </p:sp>
      <p:sp>
        <p:nvSpPr>
          <p:cNvPr id="10" name="Rectangle 9">
            <a:extLst>
              <a:ext uri="{FF2B5EF4-FFF2-40B4-BE49-F238E27FC236}">
                <a16:creationId xmlns="" xmlns:a16="http://schemas.microsoft.com/office/drawing/2014/main" id="{20920C3E-8366-4252-9597-847CA4841EEA}"/>
              </a:ext>
            </a:extLst>
          </p:cNvPr>
          <p:cNvSpPr/>
          <p:nvPr/>
        </p:nvSpPr>
        <p:spPr>
          <a:xfrm>
            <a:off x="1819004" y="3722947"/>
            <a:ext cx="184731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Global Grants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970</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$63.6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Million</a:t>
            </a:r>
          </a:p>
        </p:txBody>
      </p:sp>
      <p:sp>
        <p:nvSpPr>
          <p:cNvPr id="11" name="Rectangle 10">
            <a:extLst>
              <a:ext uri="{FF2B5EF4-FFF2-40B4-BE49-F238E27FC236}">
                <a16:creationId xmlns="" xmlns:a16="http://schemas.microsoft.com/office/drawing/2014/main" id="{4AB3E5AD-BAC8-43C2-8180-F63004ECCF08}"/>
              </a:ext>
            </a:extLst>
          </p:cNvPr>
          <p:cNvSpPr/>
          <p:nvPr/>
        </p:nvSpPr>
        <p:spPr>
          <a:xfrm>
            <a:off x="1360555" y="4943026"/>
            <a:ext cx="3223480" cy="1146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Ukraine Disaster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Response Grants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181</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r>
              <a:rPr lang="en-US" dirty="0">
                <a:solidFill>
                  <a:prstClr val="white"/>
                </a:solidFill>
                <a:latin typeface="Calibri" panose="020F0502020204030204"/>
              </a:rPr>
              <a:t>5.8 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 xmlns:a16="http://schemas.microsoft.com/office/drawing/2014/main" id="{0AB70E78-6F2C-2D56-D68C-91982DC41A07}"/>
              </a:ext>
            </a:extLst>
          </p:cNvPr>
          <p:cNvSpPr txBox="1"/>
          <p:nvPr/>
        </p:nvSpPr>
        <p:spPr>
          <a:xfrm>
            <a:off x="692727" y="6442364"/>
            <a:ext cx="2454518" cy="461665"/>
          </a:xfrm>
          <a:prstGeom prst="rect">
            <a:avLst/>
          </a:prstGeom>
          <a:noFill/>
        </p:spPr>
        <p:txBody>
          <a:bodyPr wrap="none" rtlCol="0">
            <a:spAutoFit/>
          </a:bodyPr>
          <a:lstStyle/>
          <a:p>
            <a:r>
              <a:rPr lang="en-US" sz="2400" dirty="0">
                <a:latin typeface="Georgia" panose="02040502050405020303" pitchFamily="18" charset="0"/>
              </a:rPr>
              <a:t>*As of May 2022</a:t>
            </a:r>
          </a:p>
        </p:txBody>
      </p:sp>
      <p:sp>
        <p:nvSpPr>
          <p:cNvPr id="4" name="TextBox 3">
            <a:extLst>
              <a:ext uri="{FF2B5EF4-FFF2-40B4-BE49-F238E27FC236}">
                <a16:creationId xmlns="" xmlns:a16="http://schemas.microsoft.com/office/drawing/2014/main" id="{CD604C30-1CE3-29D6-D201-7E136009F338}"/>
              </a:ext>
            </a:extLst>
          </p:cNvPr>
          <p:cNvSpPr txBox="1"/>
          <p:nvPr/>
        </p:nvSpPr>
        <p:spPr>
          <a:xfrm>
            <a:off x="3147245" y="6451661"/>
            <a:ext cx="2687782" cy="461665"/>
          </a:xfrm>
          <a:prstGeom prst="rect">
            <a:avLst/>
          </a:prstGeom>
          <a:noFill/>
        </p:spPr>
        <p:txBody>
          <a:bodyPr wrap="square" rtlCol="0">
            <a:spAutoFit/>
          </a:bodyPr>
          <a:lstStyle/>
          <a:p>
            <a:r>
              <a:rPr lang="en-US" sz="2400" dirty="0">
                <a:latin typeface="Georgia" panose="02040502050405020303" pitchFamily="18" charset="0"/>
              </a:rPr>
              <a:t>**As of July 2022</a:t>
            </a:r>
          </a:p>
        </p:txBody>
      </p:sp>
    </p:spTree>
    <p:extLst>
      <p:ext uri="{BB962C8B-B14F-4D97-AF65-F5344CB8AC3E}">
        <p14:creationId xmlns:p14="http://schemas.microsoft.com/office/powerpoint/2010/main" val="1662121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 xmlns:a16="http://schemas.microsoft.com/office/drawing/2014/main" id="{FD8BDA7B-C6EA-427E-97F1-6FA2E11670E3}"/>
              </a:ext>
            </a:extLst>
          </p:cNvPr>
          <p:cNvSpPr>
            <a:spLocks noGrp="1"/>
          </p:cNvSpPr>
          <p:nvPr>
            <p:ph type="body" sz="quarter" idx="14"/>
          </p:nvPr>
        </p:nvSpPr>
        <p:spPr/>
        <p:txBody>
          <a:bodyPr/>
          <a:lstStyle/>
          <a:p>
            <a:pPr lvl="0"/>
            <a:r>
              <a:rPr lang="en-US" dirty="0"/>
              <a:t>Annual fund share</a:t>
            </a:r>
          </a:p>
        </p:txBody>
      </p:sp>
      <p:pic>
        <p:nvPicPr>
          <p:cNvPr id="6" name="Picture 2" descr="http://teamsites.rotaryintl.org/sites/TeamSites/rotarygrants/Communication/Publications/SHARE%20infographic/2020%20version/Annual%20Fund%20SHARE%20Graphic-19_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6374" y="115570"/>
            <a:ext cx="4457263" cy="6682211"/>
          </a:xfrm>
          <a:prstGeom prst="rect">
            <a:avLst/>
          </a:prstGeom>
          <a:noFill/>
          <a:ln w="254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97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lowchart: Document 29">
            <a:extLst>
              <a:ext uri="{FF2B5EF4-FFF2-40B4-BE49-F238E27FC236}">
                <a16:creationId xmlns="" xmlns:a16="http://schemas.microsoft.com/office/drawing/2014/main" id="{D12DDE76-C203-4047-9998-63900085B5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8175" y="0"/>
            <a:ext cx="3248025" cy="3400426"/>
          </a:xfrm>
          <a:prstGeom prst="flowChartDocument">
            <a:avLst/>
          </a:prstGeom>
          <a:solidFill>
            <a:srgbClr val="315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a:off x="707877" y="230982"/>
            <a:ext cx="3178323" cy="2371148"/>
          </a:xfrm>
        </p:spPr>
        <p:txBody>
          <a:bodyPr vert="horz" lIns="91440" tIns="45720" rIns="91440" bIns="45720" rtlCol="0" anchor="ctr">
            <a:normAutofit/>
          </a:bodyPr>
          <a:lstStyle/>
          <a:p>
            <a:r>
              <a:rPr lang="en-US" sz="3200" b="1" dirty="0">
                <a:solidFill>
                  <a:srgbClr val="FFFFFF"/>
                </a:solidFill>
                <a:latin typeface="Arial Narrow" panose="020B0606020202030204" pitchFamily="34" charset="0"/>
              </a:rPr>
              <a:t>Rotary </a:t>
            </a:r>
            <a:br>
              <a:rPr lang="en-US" sz="3200" b="1" dirty="0">
                <a:solidFill>
                  <a:srgbClr val="FFFFFF"/>
                </a:solidFill>
                <a:latin typeface="Arial Narrow" panose="020B0606020202030204" pitchFamily="34" charset="0"/>
              </a:rPr>
            </a:br>
            <a:r>
              <a:rPr lang="en-US" sz="3200" b="1" dirty="0">
                <a:solidFill>
                  <a:srgbClr val="FFFFFF"/>
                </a:solidFill>
                <a:latin typeface="Arial Narrow" panose="020B0606020202030204" pitchFamily="34" charset="0"/>
              </a:rPr>
              <a:t>areas of focus</a:t>
            </a:r>
            <a:r>
              <a:rPr lang="en-US" sz="3200" b="1" dirty="0">
                <a:solidFill>
                  <a:srgbClr val="FFFFFF"/>
                </a:solidFill>
              </a:rPr>
              <a:t/>
            </a:r>
            <a:br>
              <a:rPr lang="en-US" sz="3200" b="1" dirty="0">
                <a:solidFill>
                  <a:srgbClr val="FFFFFF"/>
                </a:solidFill>
              </a:rPr>
            </a:br>
            <a:endParaRPr lang="en-US" sz="3200" b="1" kern="1200" dirty="0">
              <a:solidFill>
                <a:srgbClr val="FFFFFF"/>
              </a:solidFill>
              <a:latin typeface="+mj-lt"/>
              <a:ea typeface="+mj-ea"/>
              <a:cs typeface="+mj-cs"/>
            </a:endParaRPr>
          </a:p>
        </p:txBody>
      </p:sp>
      <p:pic>
        <p:nvPicPr>
          <p:cNvPr id="5" name="Content Placeholder 7">
            <a:extLst>
              <a:ext uri="{FF2B5EF4-FFF2-40B4-BE49-F238E27FC236}">
                <a16:creationId xmlns="" xmlns:a16="http://schemas.microsoft.com/office/drawing/2014/main" id="{15CA0DB7-6C27-4450-BA0F-BB60AF727E2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06288" y="1841338"/>
            <a:ext cx="7347537" cy="4445264"/>
          </a:xfrm>
          <a:prstGeom prst="rect">
            <a:avLst/>
          </a:prstGeom>
        </p:spPr>
      </p:pic>
    </p:spTree>
    <p:extLst>
      <p:ext uri="{BB962C8B-B14F-4D97-AF65-F5344CB8AC3E}">
        <p14:creationId xmlns:p14="http://schemas.microsoft.com/office/powerpoint/2010/main" val="404602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 xmlns:a16="http://schemas.microsoft.com/office/drawing/2014/main" id="{562391B0-9CD9-40EB-9236-7513CFBFA8A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377" r="377"/>
          <a:stretch/>
        </p:blipFill>
        <p:spPr/>
      </p:pic>
      <p:sp>
        <p:nvSpPr>
          <p:cNvPr id="40" name="Text Placeholder 39">
            <a:extLst>
              <a:ext uri="{FF2B5EF4-FFF2-40B4-BE49-F238E27FC236}">
                <a16:creationId xmlns="" xmlns:a16="http://schemas.microsoft.com/office/drawing/2014/main" id="{CA9FC7AA-77A0-42FF-BF94-CFBD4F63E7E3}"/>
              </a:ext>
            </a:extLst>
          </p:cNvPr>
          <p:cNvSpPr>
            <a:spLocks noGrp="1"/>
          </p:cNvSpPr>
          <p:nvPr>
            <p:ph type="body" sz="quarter" idx="16"/>
          </p:nvPr>
        </p:nvSpPr>
        <p:spPr/>
        <p:txBody>
          <a:bodyPr/>
          <a:lstStyle/>
          <a:p>
            <a:r>
              <a:rPr lang="en-US" dirty="0"/>
              <a:t>subhead</a:t>
            </a:r>
          </a:p>
        </p:txBody>
      </p:sp>
      <p:sp>
        <p:nvSpPr>
          <p:cNvPr id="27" name="Text Placeholder 26">
            <a:extLst>
              <a:ext uri="{FF2B5EF4-FFF2-40B4-BE49-F238E27FC236}">
                <a16:creationId xmlns="" xmlns:a16="http://schemas.microsoft.com/office/drawing/2014/main" id="{21C509E8-9E06-4605-B923-467D6758AC29}"/>
              </a:ext>
            </a:extLst>
          </p:cNvPr>
          <p:cNvSpPr>
            <a:spLocks noGrp="1"/>
          </p:cNvSpPr>
          <p:nvPr>
            <p:ph type="body" sz="quarter" idx="14"/>
          </p:nvPr>
        </p:nvSpPr>
        <p:spPr/>
        <p:txBody>
          <a:bodyPr/>
          <a:lstStyle/>
          <a:p>
            <a:r>
              <a:rPr lang="en-US" dirty="0">
                <a:latin typeface="Arial Narrow" panose="020B0606020202030204" pitchFamily="34" charset="0"/>
              </a:rPr>
              <a:t>How Can I Support The Causes I care About Today?</a:t>
            </a:r>
          </a:p>
        </p:txBody>
      </p:sp>
      <p:sp>
        <p:nvSpPr>
          <p:cNvPr id="53" name="Subtitle 52">
            <a:extLst>
              <a:ext uri="{FF2B5EF4-FFF2-40B4-BE49-F238E27FC236}">
                <a16:creationId xmlns="" xmlns:a16="http://schemas.microsoft.com/office/drawing/2014/main" id="{B358482D-91A1-4E7B-A8BC-6BCA29C29614}"/>
              </a:ext>
            </a:extLst>
          </p:cNvPr>
          <p:cNvSpPr>
            <a:spLocks noGrp="1"/>
          </p:cNvSpPr>
          <p:nvPr>
            <p:ph type="subTitle" idx="1"/>
          </p:nvPr>
        </p:nvSpPr>
        <p:spPr/>
        <p:txBody>
          <a:bodyPr>
            <a:normAutofit fontScale="92500"/>
          </a:bodyPr>
          <a:lstStyle/>
          <a:p>
            <a:pPr lvl="1">
              <a:spcBef>
                <a:spcPct val="20000"/>
              </a:spcBef>
              <a:buClr>
                <a:srgbClr val="01B4E7"/>
              </a:buClr>
              <a:buSzPct val="120000"/>
              <a:buFont typeface="Wingdings" panose="05000000000000000000" pitchFamily="2" charset="2"/>
              <a:buChar char="§"/>
            </a:pPr>
            <a:r>
              <a:rPr lang="en-US" altLang="en-US" dirty="0">
                <a:solidFill>
                  <a:schemeClr val="bg1"/>
                </a:solidFill>
                <a:latin typeface="Georgia" panose="02040502050405020303" pitchFamily="18" charset="0"/>
              </a:rPr>
              <a:t>Checks, Credit Cards</a:t>
            </a:r>
          </a:p>
          <a:p>
            <a:pPr lvl="1">
              <a:spcBef>
                <a:spcPct val="20000"/>
              </a:spcBef>
              <a:buClr>
                <a:srgbClr val="01B4E7"/>
              </a:buClr>
              <a:buSzPct val="120000"/>
              <a:buFont typeface="Wingdings" panose="05000000000000000000" pitchFamily="2" charset="2"/>
              <a:buChar char="§"/>
            </a:pPr>
            <a:r>
              <a:rPr lang="en-US" altLang="en-US" dirty="0">
                <a:solidFill>
                  <a:schemeClr val="bg1"/>
                </a:solidFill>
                <a:latin typeface="Georgia" panose="02040502050405020303" pitchFamily="18" charset="0"/>
              </a:rPr>
              <a:t>Rotary Direct </a:t>
            </a:r>
          </a:p>
          <a:p>
            <a:pPr lvl="1">
              <a:spcBef>
                <a:spcPct val="20000"/>
              </a:spcBef>
              <a:buClr>
                <a:srgbClr val="01B4E7"/>
              </a:buClr>
              <a:buSzPct val="120000"/>
              <a:buFont typeface="Wingdings" panose="05000000000000000000" pitchFamily="2" charset="2"/>
              <a:buChar char="§"/>
            </a:pPr>
            <a:r>
              <a:rPr lang="en-US" altLang="en-US" dirty="0">
                <a:solidFill>
                  <a:schemeClr val="bg1"/>
                </a:solidFill>
                <a:latin typeface="Georgia" panose="02040502050405020303" pitchFamily="18" charset="0"/>
              </a:rPr>
              <a:t>Pledge </a:t>
            </a:r>
          </a:p>
          <a:p>
            <a:pPr lvl="1">
              <a:spcBef>
                <a:spcPct val="20000"/>
              </a:spcBef>
              <a:buClr>
                <a:srgbClr val="01B4E7"/>
              </a:buClr>
              <a:buSzPct val="120000"/>
              <a:buFont typeface="Wingdings" panose="05000000000000000000" pitchFamily="2" charset="2"/>
              <a:buChar char="§"/>
            </a:pPr>
            <a:r>
              <a:rPr lang="en-US" altLang="en-US" dirty="0">
                <a:solidFill>
                  <a:schemeClr val="bg1"/>
                </a:solidFill>
                <a:latin typeface="Georgia" panose="02040502050405020303" pitchFamily="18" charset="0"/>
              </a:rPr>
              <a:t>Gift of Stock </a:t>
            </a:r>
          </a:p>
          <a:p>
            <a:pPr lvl="1">
              <a:spcBef>
                <a:spcPct val="20000"/>
              </a:spcBef>
              <a:buClr>
                <a:srgbClr val="01B4E7"/>
              </a:buClr>
              <a:buSzPct val="120000"/>
              <a:buFont typeface="Wingdings" panose="05000000000000000000" pitchFamily="2" charset="2"/>
              <a:buChar char="§"/>
            </a:pPr>
            <a:r>
              <a:rPr lang="en-US" altLang="en-US" dirty="0">
                <a:solidFill>
                  <a:schemeClr val="bg1"/>
                </a:solidFill>
                <a:latin typeface="Georgia" panose="02040502050405020303" pitchFamily="18" charset="0"/>
              </a:rPr>
              <a:t>IRA (Qualified Charitable Distribution)</a:t>
            </a:r>
          </a:p>
          <a:p>
            <a:pPr lvl="1">
              <a:spcBef>
                <a:spcPct val="20000"/>
              </a:spcBef>
              <a:buClr>
                <a:srgbClr val="01B4E7"/>
              </a:buClr>
              <a:buSzPct val="120000"/>
              <a:buFont typeface="Wingdings" panose="05000000000000000000" pitchFamily="2" charset="2"/>
              <a:buChar char="§"/>
            </a:pPr>
            <a:r>
              <a:rPr lang="en-US" altLang="en-US" dirty="0">
                <a:solidFill>
                  <a:schemeClr val="bg1"/>
                </a:solidFill>
                <a:latin typeface="Georgia" panose="02040502050405020303" pitchFamily="18" charset="0"/>
              </a:rPr>
              <a:t>Donor Advised Fund</a:t>
            </a:r>
          </a:p>
          <a:p>
            <a:endParaRPr lang="en-US" dirty="0"/>
          </a:p>
        </p:txBody>
      </p:sp>
    </p:spTree>
    <p:extLst>
      <p:ext uri="{BB962C8B-B14F-4D97-AF65-F5344CB8AC3E}">
        <p14:creationId xmlns:p14="http://schemas.microsoft.com/office/powerpoint/2010/main" val="359459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 xmlns:a16="http://schemas.microsoft.com/office/drawing/2014/main" id="{16BAA5D0-0EC3-48B3-8B71-C05A7A297150}"/>
              </a:ext>
            </a:extLst>
          </p:cNvPr>
          <p:cNvSpPr>
            <a:spLocks noGrp="1"/>
          </p:cNvSpPr>
          <p:nvPr>
            <p:ph type="body" sz="quarter" idx="14"/>
          </p:nvPr>
        </p:nvSpPr>
        <p:spPr/>
        <p:txBody>
          <a:bodyPr>
            <a:normAutofit fontScale="92500" lnSpcReduction="10000"/>
          </a:bodyPr>
          <a:lstStyle/>
          <a:p>
            <a:r>
              <a:rPr lang="en-US" dirty="0">
                <a:solidFill>
                  <a:srgbClr val="01B4E7"/>
                </a:solidFill>
                <a:latin typeface="Arial Narrow" panose="020B0606020202030204" pitchFamily="34" charset="0"/>
              </a:rPr>
              <a:t>Leaving A Legacy</a:t>
            </a:r>
          </a:p>
        </p:txBody>
      </p:sp>
      <p:sp>
        <p:nvSpPr>
          <p:cNvPr id="11" name="Subtitle 10">
            <a:extLst>
              <a:ext uri="{FF2B5EF4-FFF2-40B4-BE49-F238E27FC236}">
                <a16:creationId xmlns="" xmlns:a16="http://schemas.microsoft.com/office/drawing/2014/main" id="{F5BF5BF4-0702-4C28-8FC1-612DFF051C49}"/>
              </a:ext>
            </a:extLst>
          </p:cNvPr>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The Rotary Foundation Endowment</a:t>
            </a:r>
          </a:p>
        </p:txBody>
      </p:sp>
      <p:sp>
        <p:nvSpPr>
          <p:cNvPr id="5" name="Slide Number Placeholder 4">
            <a:extLst>
              <a:ext uri="{FF2B5EF4-FFF2-40B4-BE49-F238E27FC236}">
                <a16:creationId xmlns="" xmlns:a16="http://schemas.microsoft.com/office/drawing/2014/main" id="{3AF02CC5-9061-4C17-BEB5-A44BFFA5188A}"/>
              </a:ext>
            </a:extLst>
          </p:cNvPr>
          <p:cNvSpPr>
            <a:spLocks noGrp="1"/>
          </p:cNvSpPr>
          <p:nvPr>
            <p:ph type="sldNum" sz="quarter" idx="12"/>
          </p:nvPr>
        </p:nvSpPr>
        <p:spPr/>
        <p:txBody>
          <a:bodyPr/>
          <a:lstStyle/>
          <a:p>
            <a:fld id="{97A94E25-127B-4C48-AF96-44BA7B823777}" type="slidenum">
              <a:rPr lang="en-US" smtClean="0"/>
              <a:pPr/>
              <a:t>16</a:t>
            </a:fld>
            <a:endParaRPr lang="en-US" dirty="0"/>
          </a:p>
        </p:txBody>
      </p:sp>
      <p:pic>
        <p:nvPicPr>
          <p:cNvPr id="7" name="Picture 2" descr="Image result for apple tree"/>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t="18762" b="1876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52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 xmlns:a16="http://schemas.microsoft.com/office/drawing/2014/main" id="{A6C75375-C8EB-4734-93C9-E33AFCA93406}"/>
              </a:ext>
            </a:extLst>
          </p:cNvPr>
          <p:cNvSpPr>
            <a:spLocks noGrp="1"/>
          </p:cNvSpPr>
          <p:nvPr>
            <p:ph type="body" sz="quarter" idx="12"/>
          </p:nvPr>
        </p:nvSpPr>
        <p:spPr/>
        <p:txBody>
          <a:bodyPr>
            <a:normAutofit lnSpcReduction="10000"/>
          </a:bodyPr>
          <a:lstStyle/>
          <a:p>
            <a:pPr marL="342900" indent="-342900">
              <a:buFont typeface="Arial" panose="020B0604020202020204" pitchFamily="34" charset="0"/>
              <a:buChar char="•"/>
            </a:pPr>
            <a:r>
              <a:rPr lang="en-US" sz="3600" dirty="0">
                <a:latin typeface="Georgia" panose="02040502050405020303" pitchFamily="18" charset="0"/>
                <a:cs typeface="Arial" panose="020B0604020202020204" pitchFamily="34" charset="0"/>
              </a:rPr>
              <a:t>Gifts Are Invested Forever</a:t>
            </a:r>
          </a:p>
          <a:p>
            <a:pPr marL="342900" indent="-342900">
              <a:buFont typeface="Arial" panose="020B0604020202020204" pitchFamily="34" charset="0"/>
              <a:buChar char="•"/>
            </a:pPr>
            <a:r>
              <a:rPr lang="en-US" sz="3600" dirty="0">
                <a:latin typeface="Georgia" panose="02040502050405020303" pitchFamily="18" charset="0"/>
                <a:cs typeface="Arial" panose="020B0604020202020204" pitchFamily="34" charset="0"/>
              </a:rPr>
              <a:t>Generate “Spendable Earnings” In Perpetuity</a:t>
            </a:r>
          </a:p>
          <a:p>
            <a:pPr marL="342900" indent="-342900">
              <a:buFont typeface="Arial" panose="020B0604020202020204" pitchFamily="34" charset="0"/>
              <a:buChar char="•"/>
            </a:pPr>
            <a:r>
              <a:rPr lang="en-US" sz="3600" dirty="0">
                <a:latin typeface="Georgia" panose="02040502050405020303" pitchFamily="18" charset="0"/>
                <a:cs typeface="Arial" panose="020B0604020202020204" pitchFamily="34" charset="0"/>
              </a:rPr>
              <a:t>Long Term Impact </a:t>
            </a:r>
          </a:p>
          <a:p>
            <a:pPr marL="342900" indent="-342900">
              <a:buFont typeface="Arial" panose="020B0604020202020204" pitchFamily="34" charset="0"/>
              <a:buChar char="•"/>
            </a:pPr>
            <a:r>
              <a:rPr lang="en-US" sz="3600" dirty="0">
                <a:latin typeface="Georgia" panose="02040502050405020303" pitchFamily="18" charset="0"/>
                <a:cs typeface="Arial" panose="020B0604020202020204" pitchFamily="34" charset="0"/>
              </a:rPr>
              <a:t>Personalize Your Gift</a:t>
            </a:r>
          </a:p>
          <a:p>
            <a:pPr marL="342900" indent="-342900">
              <a:buFont typeface="Arial" panose="020B0604020202020204" pitchFamily="34" charset="0"/>
              <a:buChar char="•"/>
            </a:pPr>
            <a:endParaRPr lang="en-US" sz="3600" dirty="0">
              <a:latin typeface="Georgia" panose="02040502050405020303" pitchFamily="18" charset="0"/>
              <a:cs typeface="Arial" panose="020B0604020202020204" pitchFamily="34" charset="0"/>
            </a:endParaRPr>
          </a:p>
          <a:p>
            <a:endParaRPr lang="en-US" dirty="0"/>
          </a:p>
          <a:p>
            <a:endParaRPr lang="en-US" dirty="0"/>
          </a:p>
        </p:txBody>
      </p:sp>
      <p:sp>
        <p:nvSpPr>
          <p:cNvPr id="13" name="Text Placeholder 12">
            <a:extLst>
              <a:ext uri="{FF2B5EF4-FFF2-40B4-BE49-F238E27FC236}">
                <a16:creationId xmlns="" xmlns:a16="http://schemas.microsoft.com/office/drawing/2014/main" id="{FD8BDA7B-C6EA-427E-97F1-6FA2E11670E3}"/>
              </a:ext>
            </a:extLst>
          </p:cNvPr>
          <p:cNvSpPr>
            <a:spLocks noGrp="1"/>
          </p:cNvSpPr>
          <p:nvPr>
            <p:ph type="body" sz="quarter" idx="14"/>
          </p:nvPr>
        </p:nvSpPr>
        <p:spPr>
          <a:xfrm>
            <a:off x="404891" y="1029503"/>
            <a:ext cx="4978400" cy="1135062"/>
          </a:xfrm>
        </p:spPr>
        <p:txBody>
          <a:bodyPr/>
          <a:lstStyle/>
          <a:p>
            <a:pPr lvl="0"/>
            <a:r>
              <a:rPr lang="en-US" dirty="0">
                <a:latin typeface="Arial Narrow" panose="020B0606020202030204" pitchFamily="34" charset="0"/>
              </a:rPr>
              <a:t>How Does the endowment work?</a:t>
            </a:r>
          </a:p>
        </p:txBody>
      </p:sp>
      <p:pic>
        <p:nvPicPr>
          <p:cNvPr id="4" name="Picture 3">
            <a:extLst>
              <a:ext uri="{FF2B5EF4-FFF2-40B4-BE49-F238E27FC236}">
                <a16:creationId xmlns="" xmlns:a16="http://schemas.microsoft.com/office/drawing/2014/main" id="{E88A24D0-2FEC-4690-BA14-06DEA4396C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7055" y="5998717"/>
            <a:ext cx="1634543" cy="625213"/>
          </a:xfrm>
          <a:prstGeom prst="rect">
            <a:avLst/>
          </a:prstGeom>
        </p:spPr>
      </p:pic>
      <p:pic>
        <p:nvPicPr>
          <p:cNvPr id="5" name="Picture 4">
            <a:extLst>
              <a:ext uri="{FF2B5EF4-FFF2-40B4-BE49-F238E27FC236}">
                <a16:creationId xmlns="" xmlns:a16="http://schemas.microsoft.com/office/drawing/2014/main" id="{AE982D0C-963F-5C69-0D81-891A2B2EA5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47" t="3199" r="24149" b="6434"/>
          <a:stretch/>
        </p:blipFill>
        <p:spPr>
          <a:xfrm>
            <a:off x="1005174" y="2605438"/>
            <a:ext cx="3723513" cy="3998011"/>
          </a:xfrm>
          <a:prstGeom prst="rect">
            <a:avLst/>
          </a:prstGeom>
        </p:spPr>
      </p:pic>
    </p:spTree>
    <p:extLst>
      <p:ext uri="{BB962C8B-B14F-4D97-AF65-F5344CB8AC3E}">
        <p14:creationId xmlns:p14="http://schemas.microsoft.com/office/powerpoint/2010/main" val="419054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 xmlns:a16="http://schemas.microsoft.com/office/drawing/2014/main" id="{A6C75375-C8EB-4734-93C9-E33AFCA93406}"/>
              </a:ext>
            </a:extLst>
          </p:cNvPr>
          <p:cNvSpPr>
            <a:spLocks noGrp="1"/>
          </p:cNvSpPr>
          <p:nvPr>
            <p:ph type="body" sz="quarter" idx="12"/>
          </p:nvPr>
        </p:nvSpPr>
        <p:spPr>
          <a:xfrm>
            <a:off x="6433242" y="1406981"/>
            <a:ext cx="5537200" cy="3354387"/>
          </a:xfrm>
        </p:spPr>
        <p:txBody>
          <a:bodyPr>
            <a:noAutofit/>
          </a:bodyPr>
          <a:lstStyle/>
          <a:p>
            <a:endParaRPr lang="en-US" sz="2000" b="1" dirty="0">
              <a:latin typeface="Georgia" panose="02040502050405020303" pitchFamily="18" charset="0"/>
              <a:cs typeface="Arial" panose="020B0604020202020204" pitchFamily="34" charset="0"/>
            </a:endParaRPr>
          </a:p>
          <a:p>
            <a:pPr lvl="1"/>
            <a:r>
              <a:rPr lang="en-US" sz="2000" b="1" dirty="0">
                <a:latin typeface="Georgia" panose="02040502050405020303" pitchFamily="18" charset="0"/>
                <a:cs typeface="Arial" panose="020B0604020202020204" pitchFamily="34" charset="0"/>
              </a:rPr>
              <a:t>Naming Rotary in a will or living trust</a:t>
            </a:r>
          </a:p>
          <a:p>
            <a:pPr lvl="1"/>
            <a:r>
              <a:rPr lang="en-US" sz="2000" b="1" dirty="0">
                <a:latin typeface="Georgia" panose="02040502050405020303" pitchFamily="18" charset="0"/>
                <a:cs typeface="Arial" panose="020B0604020202020204" pitchFamily="34" charset="0"/>
              </a:rPr>
              <a:t>Retirement plan beneficiary designation</a:t>
            </a:r>
          </a:p>
          <a:p>
            <a:pPr lvl="1"/>
            <a:r>
              <a:rPr lang="en-US" sz="2000" b="1" dirty="0">
                <a:latin typeface="Georgia" panose="02040502050405020303" pitchFamily="18" charset="0"/>
                <a:cs typeface="Arial" panose="020B0604020202020204" pitchFamily="34" charset="0"/>
              </a:rPr>
              <a:t>Life insurance beneficiary designation </a:t>
            </a:r>
          </a:p>
          <a:p>
            <a:pPr lvl="1"/>
            <a:r>
              <a:rPr lang="en-US" sz="2000" b="1" dirty="0">
                <a:latin typeface="Georgia" panose="02040502050405020303" pitchFamily="18" charset="0"/>
                <a:cs typeface="Arial" panose="020B0604020202020204" pitchFamily="34" charset="0"/>
              </a:rPr>
              <a:t>Charitable Gift Annuity, Charitable Remainder Trust</a:t>
            </a:r>
          </a:p>
        </p:txBody>
      </p:sp>
      <p:sp>
        <p:nvSpPr>
          <p:cNvPr id="13" name="Text Placeholder 12">
            <a:extLst>
              <a:ext uri="{FF2B5EF4-FFF2-40B4-BE49-F238E27FC236}">
                <a16:creationId xmlns="" xmlns:a16="http://schemas.microsoft.com/office/drawing/2014/main" id="{FD8BDA7B-C6EA-427E-97F1-6FA2E11670E3}"/>
              </a:ext>
            </a:extLst>
          </p:cNvPr>
          <p:cNvSpPr>
            <a:spLocks noGrp="1"/>
          </p:cNvSpPr>
          <p:nvPr>
            <p:ph type="body" sz="quarter" idx="14"/>
          </p:nvPr>
        </p:nvSpPr>
        <p:spPr>
          <a:xfrm>
            <a:off x="386784" y="2293938"/>
            <a:ext cx="4978400" cy="1135062"/>
          </a:xfrm>
        </p:spPr>
        <p:txBody>
          <a:bodyPr/>
          <a:lstStyle/>
          <a:p>
            <a:pPr lvl="0"/>
            <a:r>
              <a:rPr lang="en-US" sz="3600" dirty="0">
                <a:latin typeface="Arial" panose="020B0604020202020204" pitchFamily="34" charset="0"/>
                <a:cs typeface="Arial" panose="020B0604020202020204" pitchFamily="34" charset="0"/>
              </a:rPr>
              <a:t>Including the rotary foundation in your estate plan</a:t>
            </a:r>
          </a:p>
        </p:txBody>
      </p:sp>
      <p:pic>
        <p:nvPicPr>
          <p:cNvPr id="4" name="Picture 3">
            <a:extLst>
              <a:ext uri="{FF2B5EF4-FFF2-40B4-BE49-F238E27FC236}">
                <a16:creationId xmlns="" xmlns:a16="http://schemas.microsoft.com/office/drawing/2014/main" id="{05A78F67-5B75-B7C3-412F-68D4C605EA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6766" y="6025877"/>
            <a:ext cx="1634543" cy="625213"/>
          </a:xfrm>
          <a:prstGeom prst="rect">
            <a:avLst/>
          </a:prstGeom>
        </p:spPr>
      </p:pic>
    </p:spTree>
    <p:extLst>
      <p:ext uri="{BB962C8B-B14F-4D97-AF65-F5344CB8AC3E}">
        <p14:creationId xmlns:p14="http://schemas.microsoft.com/office/powerpoint/2010/main" val="39611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a:xfrm flipV="1">
            <a:off x="4979314" y="2207787"/>
            <a:ext cx="2272145" cy="937199"/>
          </a:xfrm>
          <a:prstGeom prst="straightConnector1">
            <a:avLst/>
          </a:prstGeom>
          <a:ln w="762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055002" y="3165125"/>
            <a:ext cx="2258079" cy="488289"/>
          </a:xfrm>
          <a:prstGeom prst="straightConnector1">
            <a:avLst/>
          </a:prstGeom>
          <a:ln w="76200">
            <a:solidFill>
              <a:srgbClr val="87217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979314" y="4326811"/>
            <a:ext cx="2272145" cy="771665"/>
          </a:xfrm>
          <a:prstGeom prst="straightConnector1">
            <a:avLst/>
          </a:prstGeom>
          <a:ln w="762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617413" y="4835239"/>
            <a:ext cx="2634046" cy="1158305"/>
          </a:xfrm>
          <a:prstGeom prst="straightConnector1">
            <a:avLst/>
          </a:prstGeom>
          <a:ln w="76200">
            <a:solidFill>
              <a:srgbClr val="D91B5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446912" y="1927199"/>
            <a:ext cx="3615987" cy="3523635"/>
          </a:xfrm>
          <a:prstGeom prst="ellipse">
            <a:avLst/>
          </a:prstGeom>
          <a:solidFill>
            <a:schemeClr val="bg1"/>
          </a:solidFill>
          <a:ln w="57150">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158526"/>
            <a:ext cx="12093526" cy="584775"/>
          </a:xfrm>
          <a:prstGeom prst="rect">
            <a:avLst/>
          </a:prstGeom>
          <a:solidFill>
            <a:srgbClr val="00B0F0"/>
          </a:solidFill>
          <a:ln>
            <a:solidFill>
              <a:srgbClr val="005DAA"/>
            </a:solidFill>
          </a:ln>
        </p:spPr>
        <p:txBody>
          <a:bodyPr wrap="square" rtlCol="0">
            <a:spAutoFit/>
          </a:bodyPr>
          <a:lstStyle/>
          <a:p>
            <a:pPr algn="ctr"/>
            <a:r>
              <a:rPr lang="en-US" sz="3200" b="1" dirty="0">
                <a:solidFill>
                  <a:schemeClr val="bg1"/>
                </a:solidFill>
                <a:latin typeface="Arial Narrow" panose="020B0606020202030204" pitchFamily="34" charset="0"/>
              </a:rPr>
              <a:t>THE ROTARY FOUNDATION IMPROVES THE MEMBER EXPERIENCE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502" y="5822919"/>
            <a:ext cx="1634543" cy="625213"/>
          </a:xfrm>
          <a:prstGeom prst="rect">
            <a:avLst/>
          </a:prstGeom>
        </p:spPr>
      </p:pic>
      <p:pic>
        <p:nvPicPr>
          <p:cNvPr id="1026" name="Picture 2" descr="Image result for female and male member icon"/>
          <p:cNvPicPr>
            <a:picLocks noChangeAspect="1" noChangeArrowheads="1"/>
          </p:cNvPicPr>
          <p:nvPr/>
        </p:nvPicPr>
        <p:blipFill rotWithShape="1">
          <a:blip r:embed="rId4">
            <a:extLst>
              <a:ext uri="{28A0092B-C50C-407E-A947-70E740481C1C}">
                <a14:useLocalDpi xmlns:a14="http://schemas.microsoft.com/office/drawing/2010/main" val="0"/>
              </a:ext>
            </a:extLst>
          </a:blip>
          <a:srcRect t="19525" r="58755" b="21880"/>
          <a:stretch/>
        </p:blipFill>
        <p:spPr bwMode="auto">
          <a:xfrm>
            <a:off x="2744305" y="2668361"/>
            <a:ext cx="938934" cy="11776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female and male member icon"/>
          <p:cNvPicPr>
            <a:picLocks noChangeAspect="1" noChangeArrowheads="1"/>
          </p:cNvPicPr>
          <p:nvPr/>
        </p:nvPicPr>
        <p:blipFill rotWithShape="1">
          <a:blip r:embed="rId4">
            <a:extLst>
              <a:ext uri="{28A0092B-C50C-407E-A947-70E740481C1C}">
                <a14:useLocalDpi xmlns:a14="http://schemas.microsoft.com/office/drawing/2010/main" val="0"/>
              </a:ext>
            </a:extLst>
          </a:blip>
          <a:srcRect l="59573" t="21691" b="19024"/>
          <a:stretch/>
        </p:blipFill>
        <p:spPr bwMode="auto">
          <a:xfrm>
            <a:off x="2354504" y="3906985"/>
            <a:ext cx="920319" cy="11914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female and male member icon"/>
          <p:cNvPicPr>
            <a:picLocks noChangeAspect="1" noChangeArrowheads="1"/>
          </p:cNvPicPr>
          <p:nvPr/>
        </p:nvPicPr>
        <p:blipFill rotWithShape="1">
          <a:blip r:embed="rId4">
            <a:extLst>
              <a:ext uri="{28A0092B-C50C-407E-A947-70E740481C1C}">
                <a14:useLocalDpi xmlns:a14="http://schemas.microsoft.com/office/drawing/2010/main" val="0"/>
              </a:ext>
            </a:extLst>
          </a:blip>
          <a:srcRect l="59573" t="21691" b="19024"/>
          <a:stretch/>
        </p:blipFill>
        <p:spPr bwMode="auto">
          <a:xfrm>
            <a:off x="1837841" y="2715492"/>
            <a:ext cx="920319" cy="1191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female and male member icon"/>
          <p:cNvPicPr>
            <a:picLocks noChangeAspect="1" noChangeArrowheads="1"/>
          </p:cNvPicPr>
          <p:nvPr/>
        </p:nvPicPr>
        <p:blipFill rotWithShape="1">
          <a:blip r:embed="rId4">
            <a:extLst>
              <a:ext uri="{28A0092B-C50C-407E-A947-70E740481C1C}">
                <a14:useLocalDpi xmlns:a14="http://schemas.microsoft.com/office/drawing/2010/main" val="0"/>
              </a:ext>
            </a:extLst>
          </a:blip>
          <a:srcRect l="59573" t="21691" b="19024"/>
          <a:stretch/>
        </p:blipFill>
        <p:spPr bwMode="auto">
          <a:xfrm>
            <a:off x="3697094" y="2712745"/>
            <a:ext cx="920319" cy="11914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female and male member icon"/>
          <p:cNvPicPr>
            <a:picLocks noChangeAspect="1" noChangeArrowheads="1"/>
          </p:cNvPicPr>
          <p:nvPr/>
        </p:nvPicPr>
        <p:blipFill rotWithShape="1">
          <a:blip r:embed="rId4">
            <a:extLst>
              <a:ext uri="{28A0092B-C50C-407E-A947-70E740481C1C}">
                <a14:useLocalDpi xmlns:a14="http://schemas.microsoft.com/office/drawing/2010/main" val="0"/>
              </a:ext>
            </a:extLst>
          </a:blip>
          <a:srcRect t="22282" r="58755" b="21881"/>
          <a:stretch/>
        </p:blipFill>
        <p:spPr bwMode="auto">
          <a:xfrm>
            <a:off x="3344428" y="3906983"/>
            <a:ext cx="938934" cy="1122218"/>
          </a:xfrm>
          <a:prstGeom prst="rect">
            <a:avLst/>
          </a:prstGeom>
          <a:noFill/>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7454232" y="2397278"/>
            <a:ext cx="3799648" cy="1077218"/>
          </a:xfrm>
          <a:prstGeom prst="rect">
            <a:avLst/>
          </a:prstGeom>
          <a:noFill/>
        </p:spPr>
        <p:txBody>
          <a:bodyPr wrap="square" rtlCol="0">
            <a:spAutoFit/>
          </a:bodyPr>
          <a:lstStyle/>
          <a:p>
            <a:pPr algn="ctr"/>
            <a:r>
              <a:rPr lang="en-US" sz="3600" b="1" dirty="0">
                <a:solidFill>
                  <a:srgbClr val="0070C0"/>
                </a:solidFill>
                <a:latin typeface="Arial Narrow" panose="020B0606020202030204" pitchFamily="34" charset="0"/>
              </a:rPr>
              <a:t>DISTRICT GRANT</a:t>
            </a:r>
            <a:r>
              <a:rPr lang="en-US" sz="2400" b="1" dirty="0">
                <a:latin typeface="Arial Narrow" panose="020B0606020202030204" pitchFamily="34" charset="0"/>
              </a:rPr>
              <a:t/>
            </a:r>
            <a:br>
              <a:rPr lang="en-US" sz="2400" b="1" dirty="0">
                <a:latin typeface="Arial Narrow" panose="020B0606020202030204" pitchFamily="34" charset="0"/>
              </a:rPr>
            </a:br>
            <a:r>
              <a:rPr lang="en-US" sz="2800" dirty="0">
                <a:latin typeface="Arial Narrow" panose="020B0606020202030204" pitchFamily="34" charset="0"/>
              </a:rPr>
              <a:t>Help a community</a:t>
            </a:r>
          </a:p>
        </p:txBody>
      </p:sp>
      <p:sp>
        <p:nvSpPr>
          <p:cNvPr id="36" name="TextBox 35"/>
          <p:cNvSpPr txBox="1"/>
          <p:nvPr/>
        </p:nvSpPr>
        <p:spPr>
          <a:xfrm>
            <a:off x="7454232" y="5335125"/>
            <a:ext cx="3799648" cy="1077218"/>
          </a:xfrm>
          <a:prstGeom prst="rect">
            <a:avLst/>
          </a:prstGeom>
          <a:noFill/>
        </p:spPr>
        <p:txBody>
          <a:bodyPr wrap="square" rtlCol="0">
            <a:spAutoFit/>
          </a:bodyPr>
          <a:lstStyle/>
          <a:p>
            <a:pPr algn="ctr"/>
            <a:r>
              <a:rPr lang="en-US" sz="3600" b="1" dirty="0">
                <a:solidFill>
                  <a:srgbClr val="0070C0"/>
                </a:solidFill>
                <a:latin typeface="Arial Narrow" panose="020B0606020202030204" pitchFamily="34" charset="0"/>
              </a:rPr>
              <a:t>GLOBAL GRANT</a:t>
            </a:r>
            <a:r>
              <a:rPr lang="en-US" sz="2400" dirty="0">
                <a:latin typeface="Arial Narrow" panose="020B0606020202030204" pitchFamily="34" charset="0"/>
              </a:rPr>
              <a:t/>
            </a:r>
            <a:br>
              <a:rPr lang="en-US" sz="2400" dirty="0">
                <a:latin typeface="Arial Narrow" panose="020B0606020202030204" pitchFamily="34" charset="0"/>
              </a:rPr>
            </a:br>
            <a:r>
              <a:rPr lang="en-US" sz="2800" dirty="0">
                <a:latin typeface="Arial Narrow" panose="020B0606020202030204" pitchFamily="34" charset="0"/>
              </a:rPr>
              <a:t>Make a bigger impact</a:t>
            </a:r>
          </a:p>
        </p:txBody>
      </p:sp>
      <p:pic>
        <p:nvPicPr>
          <p:cNvPr id="1030" name="Picture 6" descr="Image result for globe ic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952" r="22952"/>
          <a:stretch/>
        </p:blipFill>
        <p:spPr bwMode="auto">
          <a:xfrm>
            <a:off x="8566830" y="3777354"/>
            <a:ext cx="1622098" cy="1574263"/>
          </a:xfrm>
          <a:prstGeom prst="rect">
            <a:avLst/>
          </a:prstGeom>
          <a:noFill/>
          <a:extLst>
            <a:ext uri="{909E8E84-426E-40DD-AFC4-6F175D3DCCD1}">
              <a14:hiddenFill xmlns:a14="http://schemas.microsoft.com/office/drawing/2010/main">
                <a:solidFill>
                  <a:srgbClr val="FFFFFF"/>
                </a:solidFill>
              </a14:hiddenFill>
            </a:ext>
          </a:extLst>
        </p:spPr>
      </p:pic>
      <p:sp>
        <p:nvSpPr>
          <p:cNvPr id="1029" name="Rectangle 1028"/>
          <p:cNvSpPr/>
          <p:nvPr/>
        </p:nvSpPr>
        <p:spPr>
          <a:xfrm>
            <a:off x="876952" y="2466962"/>
            <a:ext cx="4727577" cy="923330"/>
          </a:xfrm>
          <a:prstGeom prst="rect">
            <a:avLst/>
          </a:prstGeom>
          <a:noFill/>
          <a:effectLst/>
        </p:spPr>
        <p:txBody>
          <a:bodyPr wrap="none" lIns="91440" tIns="45720" rIns="91440" bIns="45720">
            <a:prstTxWarp prst="textArchUp">
              <a:avLst/>
            </a:prstTxWarp>
            <a:spAutoFit/>
          </a:bodyPr>
          <a:lstStyle/>
          <a:p>
            <a:pPr algn="ctr"/>
            <a:r>
              <a:rPr lang="en-US" sz="2400" b="1" cap="all" spc="0" dirty="0">
                <a:ln w="0"/>
                <a:solidFill>
                  <a:schemeClr val="tx1"/>
                </a:solidFill>
                <a:latin typeface="Arial Narrow" panose="020B0606020202030204" pitchFamily="34" charset="0"/>
              </a:rPr>
              <a:t>Club members</a:t>
            </a:r>
          </a:p>
        </p:txBody>
      </p:sp>
      <p:pic>
        <p:nvPicPr>
          <p:cNvPr id="41" name="Picture 4" descr="Image result for community service ic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18"/>
          <a:stretch/>
        </p:blipFill>
        <p:spPr bwMode="auto">
          <a:xfrm>
            <a:off x="8399404" y="1286011"/>
            <a:ext cx="1713324" cy="110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603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 xmlns:a16="http://schemas.microsoft.com/office/drawing/2014/main" id="{3B49E090-6365-408D-BCD3-91AE312BFC25}"/>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t="8002" b="8002"/>
          <a:stretch>
            <a:fillRect/>
          </a:stretch>
        </p:blipFill>
        <p:spPr/>
      </p:pic>
      <p:sp>
        <p:nvSpPr>
          <p:cNvPr id="7" name="Text Placeholder 6">
            <a:extLst>
              <a:ext uri="{FF2B5EF4-FFF2-40B4-BE49-F238E27FC236}">
                <a16:creationId xmlns="" xmlns:a16="http://schemas.microsoft.com/office/drawing/2014/main" id="{1132F8E0-D234-4D5E-B905-89A33CFB12E8}"/>
              </a:ext>
            </a:extLst>
          </p:cNvPr>
          <p:cNvSpPr>
            <a:spLocks noGrp="1"/>
          </p:cNvSpPr>
          <p:nvPr>
            <p:ph type="body" sz="quarter" idx="16"/>
          </p:nvPr>
        </p:nvSpPr>
        <p:spPr/>
        <p:txBody>
          <a:bodyPr/>
          <a:lstStyle/>
          <a:p>
            <a:endParaRPr lang="en-US" dirty="0"/>
          </a:p>
        </p:txBody>
      </p:sp>
      <p:sp>
        <p:nvSpPr>
          <p:cNvPr id="16" name="Text Placeholder 15">
            <a:extLst>
              <a:ext uri="{FF2B5EF4-FFF2-40B4-BE49-F238E27FC236}">
                <a16:creationId xmlns="" xmlns:a16="http://schemas.microsoft.com/office/drawing/2014/main" id="{CB004E3E-97CE-4D2B-86C0-2EE3CED42F58}"/>
              </a:ext>
            </a:extLst>
          </p:cNvPr>
          <p:cNvSpPr>
            <a:spLocks noGrp="1"/>
          </p:cNvSpPr>
          <p:nvPr>
            <p:ph type="body" sz="quarter" idx="14"/>
          </p:nvPr>
        </p:nvSpPr>
        <p:spPr>
          <a:xfrm>
            <a:off x="5660967" y="1384287"/>
            <a:ext cx="5877098" cy="4584251"/>
          </a:xfrm>
        </p:spPr>
        <p:txBody>
          <a:bodyPr>
            <a:normAutofit fontScale="25000" lnSpcReduction="20000"/>
          </a:bodyPr>
          <a:lstStyle/>
          <a:p>
            <a:endParaRPr lang="en-US" altLang="en-US" sz="3600" dirty="0">
              <a:ea typeface="ＭＳ Ｐゴシック" pitchFamily="34" charset="-128"/>
            </a:endParaRPr>
          </a:p>
          <a:p>
            <a:r>
              <a:rPr lang="en-US" altLang="en-US" sz="12800" b="1" dirty="0">
                <a:latin typeface="Arial" panose="020B0604020202020204" pitchFamily="34" charset="0"/>
                <a:ea typeface="ＭＳ Ｐゴシック" pitchFamily="34" charset="-128"/>
                <a:cs typeface="Arial" panose="020B0604020202020204" pitchFamily="34" charset="0"/>
              </a:rPr>
              <a:t>Our Mission: </a:t>
            </a:r>
          </a:p>
          <a:p>
            <a:pPr>
              <a:lnSpc>
                <a:spcPct val="120000"/>
              </a:lnSpc>
            </a:pPr>
            <a:r>
              <a:rPr lang="en-US" altLang="en-US" sz="12800" b="1" dirty="0">
                <a:latin typeface="Arial" panose="020B0604020202020204" pitchFamily="34" charset="0"/>
                <a:ea typeface="ＭＳ Ｐゴシック" pitchFamily="34" charset="-128"/>
                <a:cs typeface="Arial" panose="020B0604020202020204" pitchFamily="34" charset="0"/>
              </a:rPr>
              <a:t>The Rotary Foundation </a:t>
            </a:r>
            <a:r>
              <a:rPr lang="en-US" altLang="en-US" sz="12800" b="1" u="sng" dirty="0">
                <a:latin typeface="Arial" panose="020B0604020202020204" pitchFamily="34" charset="0"/>
                <a:ea typeface="ＭＳ Ｐゴシック" pitchFamily="34" charset="-128"/>
                <a:cs typeface="Arial" panose="020B0604020202020204" pitchFamily="34" charset="0"/>
              </a:rPr>
              <a:t>helps</a:t>
            </a:r>
            <a:r>
              <a:rPr lang="en-US" altLang="en-US" sz="12800" b="1" dirty="0">
                <a:latin typeface="Arial" panose="020B0604020202020204" pitchFamily="34" charset="0"/>
                <a:ea typeface="ＭＳ Ｐゴシック" pitchFamily="34" charset="-128"/>
                <a:cs typeface="Arial" panose="020B0604020202020204" pitchFamily="34" charset="0"/>
              </a:rPr>
              <a:t> </a:t>
            </a:r>
            <a:r>
              <a:rPr lang="en-US" altLang="en-US" sz="12800" b="1" u="sng" dirty="0">
                <a:latin typeface="Arial" panose="020B0604020202020204" pitchFamily="34" charset="0"/>
                <a:ea typeface="ＭＳ Ｐゴシック" pitchFamily="34" charset="-128"/>
                <a:cs typeface="Arial" panose="020B0604020202020204" pitchFamily="34" charset="0"/>
              </a:rPr>
              <a:t>Rotarians</a:t>
            </a:r>
            <a:r>
              <a:rPr lang="en-US" altLang="en-US" sz="12800" b="1" dirty="0">
                <a:latin typeface="Arial" panose="020B0604020202020204" pitchFamily="34" charset="0"/>
                <a:ea typeface="ＭＳ Ｐゴシック" pitchFamily="34" charset="-128"/>
                <a:cs typeface="Arial" panose="020B0604020202020204" pitchFamily="34" charset="0"/>
              </a:rPr>
              <a:t> to advance world understanding, goodwill, and peace by improving health, providing quality education, improving the environment, and alleviating poverty.</a:t>
            </a:r>
          </a:p>
          <a:p>
            <a:endParaRPr lang="en-US" dirty="0"/>
          </a:p>
        </p:txBody>
      </p:sp>
    </p:spTree>
    <p:extLst>
      <p:ext uri="{BB962C8B-B14F-4D97-AF65-F5344CB8AC3E}">
        <p14:creationId xmlns:p14="http://schemas.microsoft.com/office/powerpoint/2010/main" val="309743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Narrow" panose="020B0606020202030204" pitchFamily="34" charset="0"/>
                <a:cs typeface="Arial" panose="020B0604020202020204" pitchFamily="34" charset="0"/>
              </a:rPr>
              <a:t>Features of a District Grant</a:t>
            </a:r>
          </a:p>
        </p:txBody>
      </p:sp>
      <p:sp>
        <p:nvSpPr>
          <p:cNvPr id="5" name="Content Placeholder 2"/>
          <p:cNvSpPr txBox="1">
            <a:spLocks noGrp="1"/>
          </p:cNvSpPr>
          <p:nvPr>
            <p:ph idx="1"/>
          </p:nvPr>
        </p:nvSpPr>
        <p:spPr>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solidFill>
                  <a:srgbClr val="585858"/>
                </a:solidFill>
                <a:latin typeface="Georgia"/>
                <a:cs typeface="Georgia"/>
              </a:rPr>
              <a:t>A single block grant awarded annually for club and district projects</a:t>
            </a:r>
          </a:p>
          <a:p>
            <a:pPr>
              <a:lnSpc>
                <a:spcPct val="200000"/>
              </a:lnSpc>
            </a:pPr>
            <a:r>
              <a:rPr lang="en-US" sz="2800" dirty="0">
                <a:solidFill>
                  <a:srgbClr val="585858"/>
                </a:solidFill>
                <a:latin typeface="Georgia"/>
                <a:cs typeface="Georgia"/>
              </a:rPr>
              <a:t>Local or international activities</a:t>
            </a:r>
          </a:p>
          <a:p>
            <a:pPr>
              <a:lnSpc>
                <a:spcPct val="200000"/>
              </a:lnSpc>
            </a:pPr>
            <a:r>
              <a:rPr lang="en-US" sz="2800" dirty="0">
                <a:solidFill>
                  <a:srgbClr val="585858"/>
                </a:solidFill>
                <a:latin typeface="Georgia"/>
                <a:cs typeface="Georgia"/>
              </a:rPr>
              <a:t>Local decision making with broader guidelines</a:t>
            </a:r>
          </a:p>
          <a:p>
            <a:pPr>
              <a:lnSpc>
                <a:spcPct val="200000"/>
              </a:lnSpc>
            </a:pPr>
            <a:r>
              <a:rPr lang="en-US" sz="2800" dirty="0">
                <a:solidFill>
                  <a:srgbClr val="585858"/>
                </a:solidFill>
                <a:latin typeface="Georgia"/>
                <a:cs typeface="Georgia"/>
              </a:rPr>
              <a:t>Smaller activities and projects</a:t>
            </a:r>
          </a:p>
        </p:txBody>
      </p:sp>
    </p:spTree>
    <p:extLst>
      <p:ext uri="{BB962C8B-B14F-4D97-AF65-F5344CB8AC3E}">
        <p14:creationId xmlns:p14="http://schemas.microsoft.com/office/powerpoint/2010/main" val="2462968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Narrow" panose="020B0606020202030204" pitchFamily="34" charset="0"/>
                <a:cs typeface="Arial" panose="020B0604020202020204" pitchFamily="34" charset="0"/>
              </a:rPr>
              <a:t>Features of a Global Grant</a:t>
            </a:r>
          </a:p>
        </p:txBody>
      </p:sp>
      <p:sp>
        <p:nvSpPr>
          <p:cNvPr id="5" name="Content Placeholder 2"/>
          <p:cNvSpPr txBox="1">
            <a:spLocks noGrp="1"/>
          </p:cNvSpPr>
          <p:nvPr>
            <p:ph idx="1"/>
          </p:nvPr>
        </p:nvSpPr>
        <p:spPr>
          <a:xfrm>
            <a:off x="607336" y="2056565"/>
            <a:ext cx="11506199" cy="3836989"/>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solidFill>
                  <a:srgbClr val="585858"/>
                </a:solidFill>
                <a:latin typeface="Georgia"/>
                <a:cs typeface="Georgia"/>
              </a:rPr>
              <a:t>Align with an area of focus</a:t>
            </a:r>
          </a:p>
          <a:p>
            <a:r>
              <a:rPr lang="en-US" sz="3000" dirty="0">
                <a:solidFill>
                  <a:srgbClr val="585858"/>
                </a:solidFill>
                <a:latin typeface="Georgia"/>
                <a:cs typeface="Georgia"/>
              </a:rPr>
              <a:t>Respond to a community need</a:t>
            </a:r>
          </a:p>
          <a:p>
            <a:r>
              <a:rPr lang="en-US" sz="3000" dirty="0">
                <a:solidFill>
                  <a:srgbClr val="585858"/>
                </a:solidFill>
                <a:latin typeface="Georgia"/>
                <a:cs typeface="Georgia"/>
              </a:rPr>
              <a:t>Must have a host club in the country of the project and an international club</a:t>
            </a:r>
          </a:p>
          <a:p>
            <a:r>
              <a:rPr lang="en-US" sz="3000" dirty="0">
                <a:solidFill>
                  <a:srgbClr val="585858"/>
                </a:solidFill>
                <a:latin typeface="Georgia"/>
                <a:cs typeface="Georgia"/>
              </a:rPr>
              <a:t>Strengthen knowledge, skills, resources</a:t>
            </a:r>
          </a:p>
          <a:p>
            <a:r>
              <a:rPr lang="en-US" sz="3000" dirty="0">
                <a:solidFill>
                  <a:srgbClr val="585858"/>
                </a:solidFill>
                <a:latin typeface="Georgia"/>
                <a:cs typeface="Georgia"/>
              </a:rPr>
              <a:t>Have long-term, sustainable benefits</a:t>
            </a:r>
          </a:p>
          <a:p>
            <a:r>
              <a:rPr lang="en-US" sz="3000" dirty="0">
                <a:solidFill>
                  <a:srgbClr val="585858"/>
                </a:solidFill>
                <a:latin typeface="Georgia"/>
                <a:cs typeface="Georgia"/>
              </a:rPr>
              <a:t>Produce measurable results</a:t>
            </a:r>
          </a:p>
          <a:p>
            <a:r>
              <a:rPr lang="en-US" sz="3000" dirty="0">
                <a:solidFill>
                  <a:srgbClr val="585858"/>
                </a:solidFill>
                <a:latin typeface="Georgia"/>
                <a:cs typeface="Georgia"/>
              </a:rPr>
              <a:t>Online application through TRF</a:t>
            </a:r>
          </a:p>
          <a:p>
            <a:r>
              <a:rPr lang="en-US" sz="3000" dirty="0">
                <a:solidFill>
                  <a:srgbClr val="585858"/>
                </a:solidFill>
                <a:latin typeface="Georgia"/>
                <a:cs typeface="Georgia"/>
              </a:rPr>
              <a:t>Minimum budget of at least $30,000 </a:t>
            </a:r>
          </a:p>
          <a:p>
            <a:pPr lvl="1"/>
            <a:r>
              <a:rPr lang="en-US" sz="2600" dirty="0">
                <a:solidFill>
                  <a:srgbClr val="585858"/>
                </a:solidFill>
                <a:latin typeface="Georgia"/>
                <a:cs typeface="Georgia"/>
              </a:rPr>
              <a:t>DDF allocation is matched 80%</a:t>
            </a:r>
          </a:p>
          <a:p>
            <a:pPr marL="457200" lvl="1" indent="0">
              <a:buNone/>
            </a:pPr>
            <a:endParaRPr lang="en-US" sz="2600" dirty="0">
              <a:solidFill>
                <a:srgbClr val="585858"/>
              </a:solidFill>
              <a:latin typeface="Georgia"/>
              <a:cs typeface="Georgia"/>
            </a:endParaRPr>
          </a:p>
        </p:txBody>
      </p:sp>
    </p:spTree>
    <p:extLst>
      <p:ext uri="{BB962C8B-B14F-4D97-AF65-F5344CB8AC3E}">
        <p14:creationId xmlns:p14="http://schemas.microsoft.com/office/powerpoint/2010/main" val="2247814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 xmlns:a16="http://schemas.microsoft.com/office/drawing/2014/main" id="{FD8BDA7B-C6EA-427E-97F1-6FA2E11670E3}"/>
              </a:ext>
            </a:extLst>
          </p:cNvPr>
          <p:cNvSpPr>
            <a:spLocks noGrp="1"/>
          </p:cNvSpPr>
          <p:nvPr>
            <p:ph type="body" sz="quarter" idx="14"/>
          </p:nvPr>
        </p:nvSpPr>
        <p:spPr>
          <a:xfrm>
            <a:off x="223241" y="363072"/>
            <a:ext cx="4978400" cy="1135062"/>
          </a:xfrm>
        </p:spPr>
        <p:txBody>
          <a:bodyPr/>
          <a:lstStyle/>
          <a:p>
            <a:pPr lvl="0"/>
            <a:r>
              <a:rPr lang="en-US" dirty="0"/>
              <a:t>Rotary peace centers</a:t>
            </a:r>
          </a:p>
        </p:txBody>
      </p:sp>
      <p:pic>
        <p:nvPicPr>
          <p:cNvPr id="5" name="Picture 4" descr="Map&#10;&#10;Description automatically generated">
            <a:extLst>
              <a:ext uri="{FF2B5EF4-FFF2-40B4-BE49-F238E27FC236}">
                <a16:creationId xmlns="" xmlns:a16="http://schemas.microsoft.com/office/drawing/2014/main" id="{0E408546-9086-9BFA-1A91-FE94A5627288}"/>
              </a:ext>
            </a:extLst>
          </p:cNvPr>
          <p:cNvPicPr>
            <a:picLocks noChangeAspect="1"/>
          </p:cNvPicPr>
          <p:nvPr/>
        </p:nvPicPr>
        <p:blipFill rotWithShape="1">
          <a:blip r:embed="rId3"/>
          <a:srcRect t="15377"/>
          <a:stretch/>
        </p:blipFill>
        <p:spPr>
          <a:xfrm>
            <a:off x="4597769" y="1044742"/>
            <a:ext cx="8154462" cy="5450186"/>
          </a:xfrm>
          <a:prstGeom prst="rect">
            <a:avLst/>
          </a:prstGeom>
        </p:spPr>
      </p:pic>
      <p:sp>
        <p:nvSpPr>
          <p:cNvPr id="6" name="Rectangle 5">
            <a:extLst>
              <a:ext uri="{FF2B5EF4-FFF2-40B4-BE49-F238E27FC236}">
                <a16:creationId xmlns="" xmlns:a16="http://schemas.microsoft.com/office/drawing/2014/main" id="{E7B5EA74-C422-83B3-779E-77E6BED05C2B}"/>
              </a:ext>
            </a:extLst>
          </p:cNvPr>
          <p:cNvSpPr/>
          <p:nvPr/>
        </p:nvSpPr>
        <p:spPr>
          <a:xfrm>
            <a:off x="321152" y="1539955"/>
            <a:ext cx="5266172" cy="5262979"/>
          </a:xfrm>
          <a:prstGeom prst="rect">
            <a:avLst/>
          </a:prstGeom>
        </p:spPr>
        <p:txBody>
          <a:bodyPr wrap="square" lIns="0" anchor="t">
            <a:spAutoFit/>
          </a:bodyPr>
          <a:lstStyle/>
          <a:p>
            <a:pPr lvl="0"/>
            <a:r>
              <a:rPr lang="en-US" altLang="en-US" sz="2800" dirty="0">
                <a:solidFill>
                  <a:schemeClr val="bg1"/>
                </a:solidFill>
                <a:latin typeface="Arial" panose="020B0604020202020204" pitchFamily="34" charset="0"/>
                <a:cs typeface="Arial" panose="020B0604020202020204" pitchFamily="34" charset="0"/>
              </a:rPr>
              <a:t>More than </a:t>
            </a:r>
            <a:r>
              <a:rPr lang="en-US" altLang="en-US" sz="2800" b="1" dirty="0">
                <a:solidFill>
                  <a:schemeClr val="bg1"/>
                </a:solidFill>
                <a:latin typeface="Arial" panose="020B0604020202020204" pitchFamily="34" charset="0"/>
                <a:cs typeface="Arial" panose="020B0604020202020204" pitchFamily="34" charset="0"/>
              </a:rPr>
              <a:t>1,500</a:t>
            </a:r>
            <a:r>
              <a:rPr lang="en-US" altLang="en-US" sz="2800" dirty="0">
                <a:solidFill>
                  <a:schemeClr val="bg1"/>
                </a:solidFill>
                <a:latin typeface="Arial" panose="020B0604020202020204" pitchFamily="34" charset="0"/>
                <a:cs typeface="Arial" panose="020B0604020202020204" pitchFamily="34" charset="0"/>
              </a:rPr>
              <a:t> </a:t>
            </a:r>
            <a:r>
              <a:rPr lang="en-US" altLang="en-US" sz="2800" b="1" dirty="0">
                <a:solidFill>
                  <a:schemeClr val="bg1"/>
                </a:solidFill>
                <a:latin typeface="Arial" panose="020B0604020202020204" pitchFamily="34" charset="0"/>
                <a:cs typeface="Arial" panose="020B0604020202020204" pitchFamily="34" charset="0"/>
              </a:rPr>
              <a:t>program alumni (Rotary Peace Fellows) </a:t>
            </a:r>
            <a:r>
              <a:rPr lang="en-US" altLang="en-US" sz="2800" dirty="0">
                <a:solidFill>
                  <a:schemeClr val="bg1"/>
                </a:solidFill>
                <a:latin typeface="Arial" panose="020B0604020202020204" pitchFamily="34" charset="0"/>
                <a:cs typeface="Arial" panose="020B0604020202020204" pitchFamily="34" charset="0"/>
              </a:rPr>
              <a:t>are working on peace and development in more than 115 countries. </a:t>
            </a:r>
          </a:p>
          <a:p>
            <a:pPr lvl="0"/>
            <a:endParaRPr lang="en-US" altLang="en-US" sz="2800" dirty="0">
              <a:solidFill>
                <a:schemeClr val="bg1"/>
              </a:solidFill>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en-US" altLang="en-US" sz="2800" dirty="0">
                <a:solidFill>
                  <a:schemeClr val="bg1"/>
                </a:solidFill>
                <a:latin typeface="Arial" panose="020B0604020202020204" pitchFamily="34" charset="0"/>
                <a:cs typeface="Arial" panose="020B0604020202020204" pitchFamily="34" charset="0"/>
              </a:rPr>
              <a:t>Master’s Degree Program</a:t>
            </a:r>
          </a:p>
          <a:p>
            <a:pPr marL="457200" lvl="0" indent="-457200">
              <a:buFont typeface="Arial" panose="020B0604020202020204" pitchFamily="34" charset="0"/>
              <a:buChar char="•"/>
            </a:pPr>
            <a:r>
              <a:rPr lang="en-US" altLang="en-US" sz="2800" dirty="0">
                <a:solidFill>
                  <a:schemeClr val="bg1"/>
                </a:solidFill>
                <a:latin typeface="Arial" panose="020B0604020202020204" pitchFamily="34" charset="0"/>
                <a:cs typeface="Arial" panose="020B0604020202020204" pitchFamily="34" charset="0"/>
              </a:rPr>
              <a:t>Certificate Program</a:t>
            </a:r>
          </a:p>
          <a:p>
            <a:pPr lvl="0"/>
            <a:endParaRPr lang="en-US" altLang="en-US" sz="2800" dirty="0">
              <a:solidFill>
                <a:schemeClr val="bg1"/>
              </a:solidFill>
              <a:latin typeface="Arial" panose="020B0604020202020204" pitchFamily="34" charset="0"/>
              <a:cs typeface="Arial" panose="020B0604020202020204" pitchFamily="34" charset="0"/>
            </a:endParaRPr>
          </a:p>
          <a:p>
            <a:pPr lvl="0"/>
            <a:endParaRPr lang="en-US" altLang="en-US" sz="2800" dirty="0">
              <a:solidFill>
                <a:schemeClr val="bg1"/>
              </a:solidFill>
              <a:latin typeface="Arial" panose="020B0604020202020204" pitchFamily="34" charset="0"/>
              <a:cs typeface="Arial" panose="020B0604020202020204" pitchFamily="34" charset="0"/>
            </a:endParaRPr>
          </a:p>
          <a:p>
            <a:pPr algn="ctr"/>
            <a:r>
              <a:rPr lang="en-US" sz="2800" dirty="0"/>
              <a:t>New Rotary Peace Center Coming Soon!</a:t>
            </a:r>
          </a:p>
        </p:txBody>
      </p:sp>
    </p:spTree>
    <p:extLst>
      <p:ext uri="{BB962C8B-B14F-4D97-AF65-F5344CB8AC3E}">
        <p14:creationId xmlns:p14="http://schemas.microsoft.com/office/powerpoint/2010/main" val="63154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Narrow" panose="020B0606020202030204" pitchFamily="34" charset="0"/>
                <a:cs typeface="Arial" panose="020B0604020202020204" pitchFamily="34" charset="0"/>
              </a:rPr>
              <a:t>Club Recognition</a:t>
            </a:r>
          </a:p>
        </p:txBody>
      </p:sp>
      <p:sp>
        <p:nvSpPr>
          <p:cNvPr id="5" name="Content Placeholder 4"/>
          <p:cNvSpPr txBox="1">
            <a:spLocks noGrp="1"/>
          </p:cNvSpPr>
          <p:nvPr>
            <p:ph idx="1"/>
          </p:nvPr>
        </p:nvSpPr>
        <p:spPr>
          <a:xfrm>
            <a:off x="599329" y="1540043"/>
            <a:ext cx="5184493" cy="6733638"/>
          </a:xfrm>
          <a:prstGeom prst="rect">
            <a:avLst/>
          </a:prstGeom>
          <a:noFill/>
        </p:spPr>
        <p:txBody>
          <a:bodyPr wrap="square" rtlCol="0">
            <a:spAutoFit/>
          </a:bodyPr>
          <a:lstStyle/>
          <a:p>
            <a:pPr marL="0" indent="0">
              <a:spcAft>
                <a:spcPts val="2400"/>
              </a:spcAft>
              <a:buNone/>
            </a:pPr>
            <a:r>
              <a:rPr lang="en-US" b="1" dirty="0">
                <a:solidFill>
                  <a:srgbClr val="585858"/>
                </a:solidFill>
                <a:latin typeface="Georgia" panose="02040502050405020303" pitchFamily="18" charset="0"/>
              </a:rPr>
              <a:t>100% Foundation Giving </a:t>
            </a:r>
          </a:p>
          <a:p>
            <a:pPr marL="571500" lvl="1" indent="-342900">
              <a:spcAft>
                <a:spcPts val="2400"/>
              </a:spcAft>
            </a:pPr>
            <a:r>
              <a:rPr lang="en-US" dirty="0">
                <a:solidFill>
                  <a:srgbClr val="585858"/>
                </a:solidFill>
                <a:latin typeface="Georgia" panose="02040502050405020303" pitchFamily="18" charset="0"/>
              </a:rPr>
              <a:t>Achieve an average of $100 per capita giving and 100% participation with $25 average per dues paying member of contributions to Annual Fund, Polio Plus, Global Grant or Endowment Fund</a:t>
            </a:r>
          </a:p>
          <a:p>
            <a:pPr marL="0" indent="0">
              <a:spcAft>
                <a:spcPts val="2400"/>
              </a:spcAft>
              <a:buNone/>
            </a:pPr>
            <a:r>
              <a:rPr lang="en-US" b="1" dirty="0">
                <a:solidFill>
                  <a:srgbClr val="585858"/>
                </a:solidFill>
                <a:latin typeface="Georgia" panose="02040502050405020303" pitchFamily="18" charset="0"/>
              </a:rPr>
              <a:t>100% Every Rotarian, Every Year  </a:t>
            </a:r>
          </a:p>
          <a:p>
            <a:pPr marL="571500" lvl="1" indent="-342900">
              <a:spcAft>
                <a:spcPts val="2400"/>
              </a:spcAft>
            </a:pPr>
            <a:r>
              <a:rPr lang="en-US" dirty="0">
                <a:solidFill>
                  <a:srgbClr val="585858"/>
                </a:solidFill>
                <a:latin typeface="Georgia" panose="02040502050405020303" pitchFamily="18" charset="0"/>
              </a:rPr>
              <a:t>Minimum Annual Fund contribution of $100 per capita and every dues paying member must personally contribute at least $25 to Annual Fund during the year </a:t>
            </a:r>
          </a:p>
          <a:p>
            <a:pPr marL="571500" lvl="1" indent="-342900">
              <a:spcAft>
                <a:spcPts val="2400"/>
              </a:spcAft>
            </a:pPr>
            <a:endParaRPr lang="en-US" sz="1600" dirty="0">
              <a:solidFill>
                <a:srgbClr val="585858"/>
              </a:solidFill>
              <a:latin typeface="Georgia" panose="02040502050405020303" pitchFamily="18" charset="0"/>
            </a:endParaRPr>
          </a:p>
          <a:p>
            <a:pPr marL="0" indent="0">
              <a:spcAft>
                <a:spcPts val="2400"/>
              </a:spcAft>
              <a:buNone/>
            </a:pPr>
            <a:r>
              <a:rPr lang="en-US" sz="2800" b="1" dirty="0">
                <a:solidFill>
                  <a:srgbClr val="585858"/>
                </a:solidFill>
                <a:latin typeface="Georgia" panose="02040502050405020303" pitchFamily="18" charset="0"/>
              </a:rPr>
              <a:t>	</a:t>
            </a:r>
            <a:endParaRPr lang="en-US" sz="2800" dirty="0">
              <a:solidFill>
                <a:srgbClr val="585858"/>
              </a:solidFill>
              <a:latin typeface="Georgia" panose="02040502050405020303" pitchFamily="18" charset="0"/>
            </a:endParaRPr>
          </a:p>
        </p:txBody>
      </p:sp>
      <p:pic>
        <p:nvPicPr>
          <p:cNvPr id="4" name="Picture 8" descr="Foundation Recognitions Opportunities">
            <a:extLst>
              <a:ext uri="{FF2B5EF4-FFF2-40B4-BE49-F238E27FC236}">
                <a16:creationId xmlns="" xmlns:a16="http://schemas.microsoft.com/office/drawing/2014/main" id="{6B8B476E-85AF-EF7A-826B-72FCECE76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7005" y="1805519"/>
            <a:ext cx="2217358" cy="27579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ome Page | Rotary District 7910">
            <a:extLst>
              <a:ext uri="{FF2B5EF4-FFF2-40B4-BE49-F238E27FC236}">
                <a16:creationId xmlns="" xmlns:a16="http://schemas.microsoft.com/office/drawing/2014/main" id="{287AF918-7BB6-819B-D001-882D46672D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549" y="5019160"/>
            <a:ext cx="4370269" cy="115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415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Narrow" panose="020B0606020202030204" pitchFamily="34" charset="0"/>
              </a:rPr>
              <a:t>Club recognition</a:t>
            </a:r>
          </a:p>
        </p:txBody>
      </p:sp>
      <p:sp>
        <p:nvSpPr>
          <p:cNvPr id="3" name="Content Placeholder 2"/>
          <p:cNvSpPr>
            <a:spLocks noGrp="1"/>
          </p:cNvSpPr>
          <p:nvPr>
            <p:ph idx="1"/>
          </p:nvPr>
        </p:nvSpPr>
        <p:spPr/>
        <p:txBody>
          <a:bodyPr/>
          <a:lstStyle/>
          <a:p>
            <a:pPr marL="342900" indent="-342900">
              <a:spcAft>
                <a:spcPts val="2400"/>
              </a:spcAft>
            </a:pPr>
            <a:r>
              <a:rPr lang="en-US" dirty="0">
                <a:solidFill>
                  <a:srgbClr val="585858"/>
                </a:solidFill>
                <a:latin typeface="Georgia" panose="02040502050405020303" pitchFamily="18" charset="0"/>
              </a:rPr>
              <a:t>Top Three Per Capita Clubs in Annual Fund Giving</a:t>
            </a:r>
          </a:p>
          <a:p>
            <a:pPr marL="571500" lvl="1" indent="-342900">
              <a:spcAft>
                <a:spcPts val="2400"/>
              </a:spcAft>
            </a:pPr>
            <a:r>
              <a:rPr lang="en-US" dirty="0">
                <a:solidFill>
                  <a:srgbClr val="585858"/>
                </a:solidFill>
                <a:latin typeface="Georgia" panose="02040502050405020303" pitchFamily="18" charset="0"/>
              </a:rPr>
              <a:t>Clubs must achieve a minimum of $50 in per capita annual giving</a:t>
            </a:r>
          </a:p>
          <a:p>
            <a:pPr marL="342900" indent="-342900">
              <a:spcAft>
                <a:spcPts val="2400"/>
              </a:spcAft>
            </a:pPr>
            <a:r>
              <a:rPr lang="en-US" dirty="0">
                <a:solidFill>
                  <a:srgbClr val="585858"/>
                </a:solidFill>
                <a:latin typeface="Georgia" panose="02040502050405020303" pitchFamily="18" charset="0"/>
              </a:rPr>
              <a:t>100% Paul Harris Fellow Club</a:t>
            </a:r>
          </a:p>
          <a:p>
            <a:pPr marL="342900" indent="-342900">
              <a:spcAft>
                <a:spcPts val="2400"/>
              </a:spcAft>
            </a:pPr>
            <a:r>
              <a:rPr lang="en-US" dirty="0">
                <a:solidFill>
                  <a:srgbClr val="585858"/>
                </a:solidFill>
                <a:latin typeface="Georgia" panose="02040502050405020303" pitchFamily="18" charset="0"/>
              </a:rPr>
              <a:t>100% Paul Harris Society Club</a:t>
            </a:r>
          </a:p>
          <a:p>
            <a:pPr marL="342900" indent="-342900">
              <a:spcAft>
                <a:spcPts val="2400"/>
              </a:spcAft>
            </a:pPr>
            <a:r>
              <a:rPr lang="en-US" dirty="0">
                <a:solidFill>
                  <a:srgbClr val="585858"/>
                </a:solidFill>
                <a:latin typeface="Georgia" panose="02040502050405020303" pitchFamily="18" charset="0"/>
              </a:rPr>
              <a:t>End Polio Now Certificate</a:t>
            </a:r>
            <a:endParaRPr lang="en-US" dirty="0"/>
          </a:p>
        </p:txBody>
      </p:sp>
      <p:pic>
        <p:nvPicPr>
          <p:cNvPr id="4" name="Picture 2" descr="100% Paul Harris Clubs | Rotary District 5870">
            <a:extLst>
              <a:ext uri="{FF2B5EF4-FFF2-40B4-BE49-F238E27FC236}">
                <a16:creationId xmlns="" xmlns:a16="http://schemas.microsoft.com/office/drawing/2014/main" id="{8E5B4409-805D-6AA1-9556-23C625324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4098" y="3722914"/>
            <a:ext cx="1720711" cy="2360645"/>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pic>
        <p:nvPicPr>
          <p:cNvPr id="1026" name="Picture 2" descr="Donating to the Rotary Foundation - Rotary District 1070">
            <a:extLst>
              <a:ext uri="{FF2B5EF4-FFF2-40B4-BE49-F238E27FC236}">
                <a16:creationId xmlns="" xmlns:a16="http://schemas.microsoft.com/office/drawing/2014/main" id="{2E66B950-206D-03E3-0779-B7D8A5F36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4700" y="1816554"/>
            <a:ext cx="2657475"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910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 xmlns:a16="http://schemas.microsoft.com/office/drawing/2014/main" id="{A6C75375-C8EB-4734-93C9-E33AFCA93406}"/>
              </a:ext>
            </a:extLst>
          </p:cNvPr>
          <p:cNvSpPr>
            <a:spLocks noGrp="1"/>
          </p:cNvSpPr>
          <p:nvPr>
            <p:ph type="body" sz="quarter" idx="12"/>
          </p:nvPr>
        </p:nvSpPr>
        <p:spPr>
          <a:xfrm>
            <a:off x="6104467" y="1820071"/>
            <a:ext cx="5757333" cy="3217858"/>
          </a:xfrm>
        </p:spPr>
        <p:txBody>
          <a:bodyPr>
            <a:normAutofit/>
          </a:bodyPr>
          <a:lstStyle/>
          <a:p>
            <a:endParaRPr lang="en-US" b="1" dirty="0"/>
          </a:p>
          <a:p>
            <a:pPr>
              <a:defRPr/>
            </a:pPr>
            <a:endParaRPr lang="en-US" altLang="en-US" sz="2800" dirty="0"/>
          </a:p>
          <a:p>
            <a:pPr>
              <a:defRPr/>
            </a:pPr>
            <a:endParaRPr lang="en-US" altLang="en-US" sz="2800" dirty="0"/>
          </a:p>
        </p:txBody>
      </p:sp>
      <p:sp>
        <p:nvSpPr>
          <p:cNvPr id="13" name="Text Placeholder 12">
            <a:extLst>
              <a:ext uri="{FF2B5EF4-FFF2-40B4-BE49-F238E27FC236}">
                <a16:creationId xmlns="" xmlns:a16="http://schemas.microsoft.com/office/drawing/2014/main" id="{FD8BDA7B-C6EA-427E-97F1-6FA2E11670E3}"/>
              </a:ext>
            </a:extLst>
          </p:cNvPr>
          <p:cNvSpPr>
            <a:spLocks noGrp="1"/>
          </p:cNvSpPr>
          <p:nvPr>
            <p:ph type="body" sz="quarter" idx="14"/>
          </p:nvPr>
        </p:nvSpPr>
        <p:spPr>
          <a:xfrm>
            <a:off x="330200" y="2686287"/>
            <a:ext cx="4978400" cy="1135062"/>
          </a:xfrm>
        </p:spPr>
        <p:txBody>
          <a:bodyPr/>
          <a:lstStyle/>
          <a:p>
            <a:pPr lvl="0"/>
            <a:r>
              <a:rPr lang="en-US" dirty="0">
                <a:latin typeface="Arial Narrow" panose="020B0606020202030204" pitchFamily="34" charset="0"/>
              </a:rPr>
              <a:t>Recognizing Rotarians!</a:t>
            </a:r>
          </a:p>
        </p:txBody>
      </p:sp>
      <p:sp>
        <p:nvSpPr>
          <p:cNvPr id="23" name="Content Placeholder 22">
            <a:extLst>
              <a:ext uri="{FF2B5EF4-FFF2-40B4-BE49-F238E27FC236}">
                <a16:creationId xmlns="" xmlns:a16="http://schemas.microsoft.com/office/drawing/2014/main" id="{5E897E4C-1BAC-400D-90F7-356FC65D6391}"/>
              </a:ext>
            </a:extLst>
          </p:cNvPr>
          <p:cNvSpPr>
            <a:spLocks noGrp="1"/>
          </p:cNvSpPr>
          <p:nvPr>
            <p:ph type="subTitle" idx="1"/>
          </p:nvPr>
        </p:nvSpPr>
        <p:spPr>
          <a:xfrm>
            <a:off x="554567" y="3383632"/>
            <a:ext cx="5465233" cy="1975764"/>
          </a:xfrm>
        </p:spPr>
        <p:txBody>
          <a:bodyPr/>
          <a:lstStyle/>
          <a:p>
            <a:endParaRPr lang="en-US" b="1" dirty="0">
              <a:solidFill>
                <a:srgbClr val="FFC000"/>
              </a:solidFill>
            </a:endParaRPr>
          </a:p>
          <a:p>
            <a:endParaRPr lang="en-US" dirty="0"/>
          </a:p>
        </p:txBody>
      </p:sp>
      <p:pic>
        <p:nvPicPr>
          <p:cNvPr id="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13225" y="298132"/>
            <a:ext cx="3087157" cy="1135062"/>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07006" y="1726696"/>
            <a:ext cx="1349797" cy="16569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Lst>
        </p:spPr>
      </p:pic>
      <p:pic>
        <p:nvPicPr>
          <p:cNvPr id="10" name="Picture 9">
            <a:extLst>
              <a:ext uri="{FF2B5EF4-FFF2-40B4-BE49-F238E27FC236}">
                <a16:creationId xmlns="" xmlns:a16="http://schemas.microsoft.com/office/drawing/2014/main" id="{3C33E7B7-8817-52CC-3BE5-DD00A4503E0A}"/>
              </a:ext>
            </a:extLst>
          </p:cNvPr>
          <p:cNvPicPr>
            <a:picLocks noChangeAspect="1"/>
          </p:cNvPicPr>
          <p:nvPr/>
        </p:nvPicPr>
        <p:blipFill>
          <a:blip r:embed="rId4"/>
          <a:stretch>
            <a:fillRect/>
          </a:stretch>
        </p:blipFill>
        <p:spPr>
          <a:xfrm>
            <a:off x="8275745" y="2967302"/>
            <a:ext cx="3361688" cy="1908087"/>
          </a:xfrm>
          <a:prstGeom prst="rect">
            <a:avLst/>
          </a:prstGeom>
        </p:spPr>
      </p:pic>
      <p:pic>
        <p:nvPicPr>
          <p:cNvPr id="11" name="Picture 4" descr="Image result for rotary benefactor pin">
            <a:extLst>
              <a:ext uri="{FF2B5EF4-FFF2-40B4-BE49-F238E27FC236}">
                <a16:creationId xmlns="" xmlns:a16="http://schemas.microsoft.com/office/drawing/2014/main" id="{01D6B2B5-6472-DB1F-0AE3-1EDEA704CB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99146" y="541869"/>
            <a:ext cx="1280292" cy="20379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 xmlns:a16="http://schemas.microsoft.com/office/drawing/2014/main" id="{EC98C625-2AD2-42BA-0079-13D1CBE0E7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0017" y="5046727"/>
            <a:ext cx="2950365" cy="1409327"/>
          </a:xfrm>
          <a:prstGeom prst="rect">
            <a:avLst/>
          </a:prstGeom>
        </p:spPr>
      </p:pic>
    </p:spTree>
    <p:extLst>
      <p:ext uri="{BB962C8B-B14F-4D97-AF65-F5344CB8AC3E}">
        <p14:creationId xmlns:p14="http://schemas.microsoft.com/office/powerpoint/2010/main" val="106878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32F205-AF00-4756-B52D-89DD62C8DF5B}"/>
              </a:ext>
            </a:extLst>
          </p:cNvPr>
          <p:cNvSpPr>
            <a:spLocks noGrp="1"/>
          </p:cNvSpPr>
          <p:nvPr>
            <p:ph type="title"/>
          </p:nvPr>
        </p:nvSpPr>
        <p:spPr>
          <a:xfrm>
            <a:off x="381000" y="838899"/>
            <a:ext cx="11506200" cy="701143"/>
          </a:xfrm>
        </p:spPr>
        <p:txBody>
          <a:bodyPr>
            <a:normAutofit fontScale="90000"/>
          </a:bodyPr>
          <a:lstStyle/>
          <a:p>
            <a:r>
              <a:rPr lang="en-US" dirty="0"/>
              <a:t>Paul harris fellow</a:t>
            </a:r>
            <a:br>
              <a:rPr lang="en-US" dirty="0"/>
            </a:br>
            <a:r>
              <a:rPr lang="en-US" dirty="0"/>
              <a:t>						Paul harris society</a:t>
            </a:r>
          </a:p>
        </p:txBody>
      </p:sp>
      <p:pic>
        <p:nvPicPr>
          <p:cNvPr id="5" name="Picture 4">
            <a:extLst>
              <a:ext uri="{FF2B5EF4-FFF2-40B4-BE49-F238E27FC236}">
                <a16:creationId xmlns="" xmlns:a16="http://schemas.microsoft.com/office/drawing/2014/main" id="{64E4E149-DF35-4169-A99B-D7411C3435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150" y="1661397"/>
            <a:ext cx="4033534" cy="148301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 xmlns:a16="http://schemas.microsoft.com/office/drawing/2014/main" id="{4474BA46-9715-4BB0-87EF-4EE103D0B2C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11967" y="1661397"/>
            <a:ext cx="1439950" cy="1767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Lst>
        </p:spPr>
      </p:pic>
      <p:sp>
        <p:nvSpPr>
          <p:cNvPr id="7" name="Rectangle 6">
            <a:extLst>
              <a:ext uri="{FF2B5EF4-FFF2-40B4-BE49-F238E27FC236}">
                <a16:creationId xmlns="" xmlns:a16="http://schemas.microsoft.com/office/drawing/2014/main" id="{AC28AB32-6BA9-434D-B003-9DCE41A92567}"/>
              </a:ext>
            </a:extLst>
          </p:cNvPr>
          <p:cNvSpPr/>
          <p:nvPr/>
        </p:nvSpPr>
        <p:spPr>
          <a:xfrm>
            <a:off x="826644" y="3265771"/>
            <a:ext cx="3946692"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458F">
                    <a:lumMod val="50000"/>
                  </a:srgbClr>
                </a:solidFill>
                <a:effectLst/>
                <a:uLnTx/>
                <a:uFillTx/>
                <a:latin typeface="Georgia" panose="02040502050405020303" pitchFamily="18" charset="0"/>
                <a:ea typeface="+mn-ea"/>
                <a:cs typeface="+mn-cs"/>
              </a:rPr>
              <a:t>Rotarians achieve PHF- PHF+8 at subsequent $1000 levels ($1=1 PHF Point):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17458F">
                    <a:lumMod val="50000"/>
                  </a:srgbClr>
                </a:solidFill>
                <a:effectLst/>
                <a:uLnTx/>
                <a:uFillTx/>
                <a:latin typeface="Georgia" panose="02040502050405020303" pitchFamily="18" charset="0"/>
                <a:ea typeface="+mn-ea"/>
                <a:cs typeface="+mn-cs"/>
              </a:rPr>
              <a:t>Personal Contributions to Annual Fund, Polio, or approved Global Grant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17458F">
                    <a:lumMod val="50000"/>
                  </a:srgbClr>
                </a:solidFill>
                <a:effectLst/>
                <a:uLnTx/>
                <a:uFillTx/>
                <a:latin typeface="Georgia" panose="02040502050405020303" pitchFamily="18" charset="0"/>
                <a:ea typeface="+mn-ea"/>
                <a:cs typeface="+mn-cs"/>
              </a:rPr>
              <a:t>Receiving Points from other Rotarians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17458F">
                    <a:lumMod val="50000"/>
                  </a:srgbClr>
                </a:solidFill>
                <a:effectLst/>
                <a:uLnTx/>
                <a:uFillTx/>
                <a:latin typeface="Georgia" panose="02040502050405020303" pitchFamily="18" charset="0"/>
                <a:ea typeface="+mn-ea"/>
                <a:cs typeface="+mn-cs"/>
              </a:rPr>
              <a:t>Club and District Matching Programs</a:t>
            </a:r>
          </a:p>
        </p:txBody>
      </p:sp>
      <p:sp>
        <p:nvSpPr>
          <p:cNvPr id="8" name="Rectangle 7">
            <a:extLst>
              <a:ext uri="{FF2B5EF4-FFF2-40B4-BE49-F238E27FC236}">
                <a16:creationId xmlns="" xmlns:a16="http://schemas.microsoft.com/office/drawing/2014/main" id="{C2996466-B4E2-472B-B3B7-63A958A755AF}"/>
              </a:ext>
            </a:extLst>
          </p:cNvPr>
          <p:cNvSpPr/>
          <p:nvPr/>
        </p:nvSpPr>
        <p:spPr>
          <a:xfrm>
            <a:off x="6977511" y="3691214"/>
            <a:ext cx="4387845"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srgbClr val="17458F">
                    <a:lumMod val="50000"/>
                  </a:srgbClr>
                </a:solidFill>
                <a:effectLst/>
                <a:uLnTx/>
                <a:uFillTx/>
                <a:latin typeface="Georgia" panose="02040502050405020303" pitchFamily="18" charset="0"/>
                <a:ea typeface="+mn-ea"/>
                <a:cs typeface="+mn-cs"/>
              </a:rPr>
              <a:t>A Rotarian receives PHS recognition when they notify TRF of their intention to contribute $1,000 cash each year to the Annual Fund, PolioPlus, or approved Global Grant</a:t>
            </a:r>
          </a:p>
        </p:txBody>
      </p:sp>
    </p:spTree>
    <p:extLst>
      <p:ext uri="{BB962C8B-B14F-4D97-AF65-F5344CB8AC3E}">
        <p14:creationId xmlns:p14="http://schemas.microsoft.com/office/powerpoint/2010/main" val="3702509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 xmlns:a16="http://schemas.microsoft.com/office/drawing/2014/main" id="{E8DCB82A-34F2-4490-8A2D-DDB48EFD5DAD}"/>
              </a:ext>
            </a:extLst>
          </p:cNvPr>
          <p:cNvGraphicFramePr/>
          <p:nvPr>
            <p:extLst/>
          </p:nvPr>
        </p:nvGraphicFramePr>
        <p:xfrm>
          <a:off x="1613256" y="873490"/>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35949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531F31-B7DA-41D3-B650-798DE74B4E67}"/>
              </a:ext>
            </a:extLst>
          </p:cNvPr>
          <p:cNvSpPr>
            <a:spLocks noGrp="1"/>
          </p:cNvSpPr>
          <p:nvPr>
            <p:ph type="title"/>
          </p:nvPr>
        </p:nvSpPr>
        <p:spPr>
          <a:xfrm>
            <a:off x="1054941" y="78018"/>
            <a:ext cx="9894109" cy="787178"/>
          </a:xfrm>
        </p:spPr>
        <p:txBody>
          <a:bodyPr>
            <a:normAutofit fontScale="90000"/>
          </a:bodyPr>
          <a:lstStyle/>
          <a:p>
            <a:r>
              <a:rPr lang="en-US" dirty="0">
                <a:latin typeface="Arial Narrow" panose="020B0606020202030204" pitchFamily="34" charset="0"/>
              </a:rPr>
              <a:t>D7620 Legacy Campaign Designation Totals</a:t>
            </a:r>
          </a:p>
        </p:txBody>
      </p:sp>
      <p:graphicFrame>
        <p:nvGraphicFramePr>
          <p:cNvPr id="4" name="Table 4">
            <a:extLst>
              <a:ext uri="{FF2B5EF4-FFF2-40B4-BE49-F238E27FC236}">
                <a16:creationId xmlns="" xmlns:a16="http://schemas.microsoft.com/office/drawing/2014/main" id="{EA4493D4-B63D-430A-99DE-B12183AE53D4}"/>
              </a:ext>
            </a:extLst>
          </p:cNvPr>
          <p:cNvGraphicFramePr>
            <a:graphicFrameLocks noGrp="1"/>
          </p:cNvGraphicFramePr>
          <p:nvPr>
            <p:ph idx="1"/>
            <p:extLst/>
          </p:nvPr>
        </p:nvGraphicFramePr>
        <p:xfrm>
          <a:off x="916999" y="865196"/>
          <a:ext cx="10032051" cy="5816203"/>
        </p:xfrm>
        <a:graphic>
          <a:graphicData uri="http://schemas.openxmlformats.org/drawingml/2006/table">
            <a:tbl>
              <a:tblPr firstRow="1" bandRow="1">
                <a:tableStyleId>{5C22544A-7EE6-4342-B048-85BDC9FD1C3A}</a:tableStyleId>
              </a:tblPr>
              <a:tblGrid>
                <a:gridCol w="3256734">
                  <a:extLst>
                    <a:ext uri="{9D8B030D-6E8A-4147-A177-3AD203B41FA5}">
                      <a16:colId xmlns="" xmlns:a16="http://schemas.microsoft.com/office/drawing/2014/main" val="1303884426"/>
                    </a:ext>
                  </a:extLst>
                </a:gridCol>
                <a:gridCol w="6775317">
                  <a:extLst>
                    <a:ext uri="{9D8B030D-6E8A-4147-A177-3AD203B41FA5}">
                      <a16:colId xmlns="" xmlns:a16="http://schemas.microsoft.com/office/drawing/2014/main" val="3041998686"/>
                    </a:ext>
                  </a:extLst>
                </a:gridCol>
              </a:tblGrid>
              <a:tr h="391168">
                <a:tc>
                  <a:txBody>
                    <a:bodyPr/>
                    <a:lstStyle/>
                    <a:p>
                      <a:r>
                        <a:rPr lang="en-US" dirty="0"/>
                        <a:t>Designation Area</a:t>
                      </a:r>
                    </a:p>
                  </a:txBody>
                  <a:tcPr/>
                </a:tc>
                <a:tc>
                  <a:txBody>
                    <a:bodyPr/>
                    <a:lstStyle/>
                    <a:p>
                      <a:r>
                        <a:rPr lang="en-US" dirty="0"/>
                        <a:t>Amount</a:t>
                      </a:r>
                    </a:p>
                  </a:txBody>
                  <a:tcPr/>
                </a:tc>
                <a:extLst>
                  <a:ext uri="{0D108BD9-81ED-4DB2-BD59-A6C34878D82A}">
                    <a16:rowId xmlns="" xmlns:a16="http://schemas.microsoft.com/office/drawing/2014/main" val="488518960"/>
                  </a:ext>
                </a:extLst>
              </a:tr>
              <a:tr h="328522">
                <a:tc>
                  <a:txBody>
                    <a:bodyPr/>
                    <a:lstStyle/>
                    <a:p>
                      <a:pPr algn="l" fontAlgn="b"/>
                      <a:r>
                        <a:rPr lang="en-US" sz="1600" b="0" i="0" u="none" strike="noStrike" dirty="0">
                          <a:solidFill>
                            <a:srgbClr val="000000"/>
                          </a:solidFill>
                          <a:effectLst/>
                          <a:latin typeface="Georgia" panose="02040502050405020303" pitchFamily="18" charset="0"/>
                        </a:rPr>
                        <a:t>D7620 Named Endowment</a:t>
                      </a:r>
                    </a:p>
                  </a:txBody>
                  <a:tcPr marL="9525" marR="9525" marT="9525" marB="0" anchor="b"/>
                </a:tc>
                <a:tc>
                  <a:txBody>
                    <a:bodyPr/>
                    <a:lstStyle/>
                    <a:p>
                      <a:pPr algn="l" fontAlgn="b"/>
                      <a:r>
                        <a:rPr lang="en-US" sz="1600" b="0" i="0" u="none" strike="noStrike" dirty="0">
                          <a:solidFill>
                            <a:srgbClr val="000000"/>
                          </a:solidFill>
                          <a:effectLst/>
                          <a:latin typeface="Georgia" panose="02040502050405020303" pitchFamily="18" charset="0"/>
                        </a:rPr>
                        <a:t>$175,000.00</a:t>
                      </a:r>
                    </a:p>
                  </a:txBody>
                  <a:tcPr marL="9525" marR="9525" marT="9525" marB="0" anchor="b"/>
                </a:tc>
                <a:extLst>
                  <a:ext uri="{0D108BD9-81ED-4DB2-BD59-A6C34878D82A}">
                    <a16:rowId xmlns="" xmlns:a16="http://schemas.microsoft.com/office/drawing/2014/main" val="3138340594"/>
                  </a:ext>
                </a:extLst>
              </a:tr>
              <a:tr h="328522">
                <a:tc>
                  <a:txBody>
                    <a:bodyPr/>
                    <a:lstStyle/>
                    <a:p>
                      <a:pPr algn="l" fontAlgn="b"/>
                      <a:r>
                        <a:rPr lang="en-US" sz="1600" b="0" i="0" u="none" strike="noStrike">
                          <a:solidFill>
                            <a:srgbClr val="000000"/>
                          </a:solidFill>
                          <a:effectLst/>
                          <a:latin typeface="Georgia" panose="02040502050405020303" pitchFamily="18" charset="0"/>
                        </a:rPr>
                        <a:t>I-EFSH</a:t>
                      </a:r>
                    </a:p>
                  </a:txBody>
                  <a:tcPr marL="9525" marR="9525" marT="9525" marB="0" anchor="b"/>
                </a:tc>
                <a:tc>
                  <a:txBody>
                    <a:bodyPr/>
                    <a:lstStyle/>
                    <a:p>
                      <a:pPr algn="l" fontAlgn="b"/>
                      <a:r>
                        <a:rPr lang="en-US" sz="1600" b="0" i="0" u="none" strike="noStrike">
                          <a:solidFill>
                            <a:srgbClr val="000000"/>
                          </a:solidFill>
                          <a:effectLst/>
                          <a:latin typeface="Georgia" panose="02040502050405020303" pitchFamily="18" charset="0"/>
                        </a:rPr>
                        <a:t>$387,000.00</a:t>
                      </a:r>
                    </a:p>
                  </a:txBody>
                  <a:tcPr marL="9525" marR="9525" marT="9525" marB="0" anchor="b"/>
                </a:tc>
                <a:extLst>
                  <a:ext uri="{0D108BD9-81ED-4DB2-BD59-A6C34878D82A}">
                    <a16:rowId xmlns="" xmlns:a16="http://schemas.microsoft.com/office/drawing/2014/main" val="38618325"/>
                  </a:ext>
                </a:extLst>
              </a:tr>
              <a:tr h="328522">
                <a:tc>
                  <a:txBody>
                    <a:bodyPr/>
                    <a:lstStyle/>
                    <a:p>
                      <a:pPr algn="l" fontAlgn="b"/>
                      <a:r>
                        <a:rPr lang="en-US" sz="1600" b="0" i="0" u="none" strike="noStrike" dirty="0">
                          <a:solidFill>
                            <a:srgbClr val="000000"/>
                          </a:solidFill>
                          <a:effectLst/>
                          <a:latin typeface="Georgia" panose="02040502050405020303" pitchFamily="18" charset="0"/>
                        </a:rPr>
                        <a:t>I-AFSH</a:t>
                      </a:r>
                    </a:p>
                  </a:txBody>
                  <a:tcPr marL="9525" marR="9525" marT="9525" marB="0" anchor="b"/>
                </a:tc>
                <a:tc>
                  <a:txBody>
                    <a:bodyPr/>
                    <a:lstStyle/>
                    <a:p>
                      <a:pPr algn="l" fontAlgn="b"/>
                      <a:r>
                        <a:rPr lang="en-US" sz="1600" b="0" i="0" u="none" strike="noStrike">
                          <a:solidFill>
                            <a:srgbClr val="000000"/>
                          </a:solidFill>
                          <a:effectLst/>
                          <a:latin typeface="Georgia" panose="02040502050405020303" pitchFamily="18" charset="0"/>
                        </a:rPr>
                        <a:t>$98,160.32</a:t>
                      </a:r>
                    </a:p>
                  </a:txBody>
                  <a:tcPr marL="9525" marR="9525" marT="9525" marB="0" anchor="b"/>
                </a:tc>
                <a:extLst>
                  <a:ext uri="{0D108BD9-81ED-4DB2-BD59-A6C34878D82A}">
                    <a16:rowId xmlns="" xmlns:a16="http://schemas.microsoft.com/office/drawing/2014/main" val="2282728805"/>
                  </a:ext>
                </a:extLst>
              </a:tr>
              <a:tr h="328522">
                <a:tc>
                  <a:txBody>
                    <a:bodyPr/>
                    <a:lstStyle/>
                    <a:p>
                      <a:pPr algn="l" fontAlgn="b"/>
                      <a:r>
                        <a:rPr lang="en-US" sz="1600" b="0" i="0" u="none" strike="noStrike">
                          <a:solidFill>
                            <a:srgbClr val="000000"/>
                          </a:solidFill>
                          <a:effectLst/>
                          <a:latin typeface="Georgia" panose="02040502050405020303" pitchFamily="18" charset="0"/>
                        </a:rPr>
                        <a:t>I-EFWF</a:t>
                      </a:r>
                    </a:p>
                  </a:txBody>
                  <a:tcPr marL="9525" marR="9525" marT="9525" marB="0" anchor="b"/>
                </a:tc>
                <a:tc>
                  <a:txBody>
                    <a:bodyPr/>
                    <a:lstStyle/>
                    <a:p>
                      <a:pPr algn="l" fontAlgn="b"/>
                      <a:r>
                        <a:rPr lang="en-US" sz="1600" b="0" i="0" u="none" strike="noStrike" dirty="0">
                          <a:solidFill>
                            <a:srgbClr val="000000"/>
                          </a:solidFill>
                          <a:effectLst/>
                          <a:latin typeface="Georgia" panose="02040502050405020303" pitchFamily="18" charset="0"/>
                        </a:rPr>
                        <a:t>$149,153.40</a:t>
                      </a:r>
                    </a:p>
                  </a:txBody>
                  <a:tcPr marL="9525" marR="9525" marT="9525" marB="0" anchor="b"/>
                </a:tc>
                <a:extLst>
                  <a:ext uri="{0D108BD9-81ED-4DB2-BD59-A6C34878D82A}">
                    <a16:rowId xmlns="" xmlns:a16="http://schemas.microsoft.com/office/drawing/2014/main" val="125664823"/>
                  </a:ext>
                </a:extLst>
              </a:tr>
              <a:tr h="328522">
                <a:tc>
                  <a:txBody>
                    <a:bodyPr/>
                    <a:lstStyle/>
                    <a:p>
                      <a:pPr algn="l" fontAlgn="b"/>
                      <a:r>
                        <a:rPr lang="en-US" sz="1600" b="0" i="0" u="none" strike="noStrike" dirty="0">
                          <a:solidFill>
                            <a:srgbClr val="000000"/>
                          </a:solidFill>
                          <a:effectLst/>
                          <a:latin typeface="Georgia" panose="02040502050405020303" pitchFamily="18" charset="0"/>
                        </a:rPr>
                        <a:t>I- AF MCH</a:t>
                      </a:r>
                    </a:p>
                  </a:txBody>
                  <a:tcPr marL="9525" marR="9525" marT="9525" marB="0" anchor="b"/>
                </a:tc>
                <a:tc>
                  <a:txBody>
                    <a:bodyPr/>
                    <a:lstStyle/>
                    <a:p>
                      <a:pPr algn="l" fontAlgn="b"/>
                      <a:r>
                        <a:rPr lang="en-US" sz="1600" b="0" i="0" u="none" strike="noStrike" dirty="0">
                          <a:solidFill>
                            <a:srgbClr val="000000"/>
                          </a:solidFill>
                          <a:effectLst/>
                          <a:latin typeface="Georgia" panose="02040502050405020303" pitchFamily="18" charset="0"/>
                        </a:rPr>
                        <a:t>$10,000.00</a:t>
                      </a:r>
                    </a:p>
                  </a:txBody>
                  <a:tcPr marL="9525" marR="9525" marT="9525" marB="0" anchor="b"/>
                </a:tc>
                <a:extLst>
                  <a:ext uri="{0D108BD9-81ED-4DB2-BD59-A6C34878D82A}">
                    <a16:rowId xmlns="" xmlns:a16="http://schemas.microsoft.com/office/drawing/2014/main" val="2398652760"/>
                  </a:ext>
                </a:extLst>
              </a:tr>
              <a:tr h="328522">
                <a:tc>
                  <a:txBody>
                    <a:bodyPr/>
                    <a:lstStyle/>
                    <a:p>
                      <a:pPr algn="l" fontAlgn="b"/>
                      <a:r>
                        <a:rPr lang="en-US" sz="1600" b="0" i="0" u="none" strike="noStrike" dirty="0">
                          <a:solidFill>
                            <a:srgbClr val="000000"/>
                          </a:solidFill>
                          <a:effectLst/>
                          <a:latin typeface="Georgia" panose="02040502050405020303" pitchFamily="18" charset="0"/>
                        </a:rPr>
                        <a:t>I-EF DPT</a:t>
                      </a:r>
                    </a:p>
                  </a:txBody>
                  <a:tcPr marL="9525" marR="9525" marT="9525" marB="0" anchor="b"/>
                </a:tc>
                <a:tc>
                  <a:txBody>
                    <a:bodyPr/>
                    <a:lstStyle/>
                    <a:p>
                      <a:pPr algn="l" fontAlgn="b"/>
                      <a:r>
                        <a:rPr lang="en-US" sz="1600" b="0" i="0" u="none" strike="noStrike" dirty="0">
                          <a:solidFill>
                            <a:srgbClr val="000000"/>
                          </a:solidFill>
                          <a:effectLst/>
                          <a:latin typeface="Georgia" panose="02040502050405020303" pitchFamily="18" charset="0"/>
                        </a:rPr>
                        <a:t>$6,216.92</a:t>
                      </a:r>
                    </a:p>
                  </a:txBody>
                  <a:tcPr marL="9525" marR="9525" marT="9525" marB="0" anchor="b"/>
                </a:tc>
                <a:extLst>
                  <a:ext uri="{0D108BD9-81ED-4DB2-BD59-A6C34878D82A}">
                    <a16:rowId xmlns="" xmlns:a16="http://schemas.microsoft.com/office/drawing/2014/main" val="3494445360"/>
                  </a:ext>
                </a:extLst>
              </a:tr>
              <a:tr h="328522">
                <a:tc>
                  <a:txBody>
                    <a:bodyPr/>
                    <a:lstStyle/>
                    <a:p>
                      <a:pPr algn="l" fontAlgn="b"/>
                      <a:r>
                        <a:rPr lang="en-US" sz="1600" b="0" i="0" u="none" strike="noStrike">
                          <a:solidFill>
                            <a:srgbClr val="000000"/>
                          </a:solidFill>
                          <a:effectLst/>
                          <a:latin typeface="Georgia" panose="02040502050405020303" pitchFamily="18" charset="0"/>
                        </a:rPr>
                        <a:t>I- EF WASH</a:t>
                      </a:r>
                    </a:p>
                  </a:txBody>
                  <a:tcPr marL="9525" marR="9525" marT="9525" marB="0" anchor="b"/>
                </a:tc>
                <a:tc>
                  <a:txBody>
                    <a:bodyPr/>
                    <a:lstStyle/>
                    <a:p>
                      <a:pPr algn="l" fontAlgn="b"/>
                      <a:r>
                        <a:rPr lang="en-US" sz="1600" b="0" i="0" u="none" strike="noStrike" dirty="0">
                          <a:solidFill>
                            <a:srgbClr val="000000"/>
                          </a:solidFill>
                          <a:effectLst/>
                          <a:latin typeface="Georgia" panose="02040502050405020303" pitchFamily="18" charset="0"/>
                        </a:rPr>
                        <a:t>$456,217.91</a:t>
                      </a:r>
                    </a:p>
                  </a:txBody>
                  <a:tcPr marL="9525" marR="9525" marT="9525" marB="0" anchor="b"/>
                </a:tc>
                <a:extLst>
                  <a:ext uri="{0D108BD9-81ED-4DB2-BD59-A6C34878D82A}">
                    <a16:rowId xmlns="" xmlns:a16="http://schemas.microsoft.com/office/drawing/2014/main" val="1488520314"/>
                  </a:ext>
                </a:extLst>
              </a:tr>
              <a:tr h="328522">
                <a:tc>
                  <a:txBody>
                    <a:bodyPr/>
                    <a:lstStyle/>
                    <a:p>
                      <a:pPr algn="l" fontAlgn="b"/>
                      <a:r>
                        <a:rPr lang="en-US" sz="1600" b="0" i="0" u="none" strike="noStrike">
                          <a:solidFill>
                            <a:srgbClr val="000000"/>
                          </a:solidFill>
                          <a:effectLst/>
                          <a:latin typeface="Georgia" panose="02040502050405020303" pitchFamily="18" charset="0"/>
                        </a:rPr>
                        <a:t>I- EF ENV</a:t>
                      </a:r>
                    </a:p>
                  </a:txBody>
                  <a:tcPr marL="9525" marR="9525" marT="9525" marB="0" anchor="b"/>
                </a:tc>
                <a:tc>
                  <a:txBody>
                    <a:bodyPr/>
                    <a:lstStyle/>
                    <a:p>
                      <a:pPr algn="l" fontAlgn="b"/>
                      <a:r>
                        <a:rPr lang="en-US" sz="1600" b="0" i="0" u="none" strike="noStrike" dirty="0">
                          <a:solidFill>
                            <a:srgbClr val="000000"/>
                          </a:solidFill>
                          <a:effectLst/>
                          <a:latin typeface="Georgia" panose="02040502050405020303" pitchFamily="18" charset="0"/>
                        </a:rPr>
                        <a:t>$450,000.00</a:t>
                      </a:r>
                    </a:p>
                  </a:txBody>
                  <a:tcPr marL="9525" marR="9525" marT="9525" marB="0" anchor="b"/>
                </a:tc>
                <a:extLst>
                  <a:ext uri="{0D108BD9-81ED-4DB2-BD59-A6C34878D82A}">
                    <a16:rowId xmlns="" xmlns:a16="http://schemas.microsoft.com/office/drawing/2014/main" val="3492363650"/>
                  </a:ext>
                </a:extLst>
              </a:tr>
              <a:tr h="328522">
                <a:tc>
                  <a:txBody>
                    <a:bodyPr/>
                    <a:lstStyle/>
                    <a:p>
                      <a:pPr algn="l" fontAlgn="b"/>
                      <a:r>
                        <a:rPr lang="en-US" sz="1600" b="0" i="0" u="none" strike="noStrike">
                          <a:solidFill>
                            <a:srgbClr val="000000"/>
                          </a:solidFill>
                          <a:effectLst/>
                          <a:latin typeface="Georgia" panose="02040502050405020303" pitchFamily="18" charset="0"/>
                        </a:rPr>
                        <a:t>I- EF BEL</a:t>
                      </a:r>
                    </a:p>
                  </a:txBody>
                  <a:tcPr marL="9525" marR="9525" marT="9525" marB="0" anchor="b"/>
                </a:tc>
                <a:tc>
                  <a:txBody>
                    <a:bodyPr/>
                    <a:lstStyle/>
                    <a:p>
                      <a:pPr algn="l" fontAlgn="b"/>
                      <a:r>
                        <a:rPr lang="en-US" sz="1600" b="0" i="0" u="none" strike="noStrike" dirty="0">
                          <a:solidFill>
                            <a:srgbClr val="000000"/>
                          </a:solidFill>
                          <a:effectLst/>
                          <a:latin typeface="Georgia" panose="02040502050405020303" pitchFamily="18" charset="0"/>
                        </a:rPr>
                        <a:t>$381,216.92</a:t>
                      </a:r>
                    </a:p>
                  </a:txBody>
                  <a:tcPr marL="9525" marR="9525" marT="9525" marB="0" anchor="b"/>
                </a:tc>
                <a:extLst>
                  <a:ext uri="{0D108BD9-81ED-4DB2-BD59-A6C34878D82A}">
                    <a16:rowId xmlns="" xmlns:a16="http://schemas.microsoft.com/office/drawing/2014/main" val="2530616819"/>
                  </a:ext>
                </a:extLst>
              </a:tr>
              <a:tr h="328522">
                <a:tc>
                  <a:txBody>
                    <a:bodyPr/>
                    <a:lstStyle/>
                    <a:p>
                      <a:pPr algn="l" fontAlgn="b"/>
                      <a:r>
                        <a:rPr lang="en-US" sz="1600" b="0" i="0" u="none" strike="noStrike">
                          <a:solidFill>
                            <a:srgbClr val="000000"/>
                          </a:solidFill>
                          <a:effectLst/>
                          <a:latin typeface="Georgia" panose="02040502050405020303" pitchFamily="18" charset="0"/>
                        </a:rPr>
                        <a:t>I- Polio</a:t>
                      </a:r>
                    </a:p>
                  </a:txBody>
                  <a:tcPr marL="9525" marR="9525" marT="9525" marB="0" anchor="b"/>
                </a:tc>
                <a:tc>
                  <a:txBody>
                    <a:bodyPr/>
                    <a:lstStyle/>
                    <a:p>
                      <a:pPr algn="l" fontAlgn="b"/>
                      <a:r>
                        <a:rPr lang="en-US" sz="1600" b="0" i="0" u="none" strike="noStrike" dirty="0">
                          <a:solidFill>
                            <a:srgbClr val="000000"/>
                          </a:solidFill>
                          <a:effectLst/>
                          <a:latin typeface="Georgia" panose="02040502050405020303" pitchFamily="18" charset="0"/>
                        </a:rPr>
                        <a:t>$25,000.00</a:t>
                      </a:r>
                    </a:p>
                  </a:txBody>
                  <a:tcPr marL="9525" marR="9525" marT="9525" marB="0" anchor="b"/>
                </a:tc>
                <a:extLst>
                  <a:ext uri="{0D108BD9-81ED-4DB2-BD59-A6C34878D82A}">
                    <a16:rowId xmlns="" xmlns:a16="http://schemas.microsoft.com/office/drawing/2014/main" val="1540282317"/>
                  </a:ext>
                </a:extLst>
              </a:tr>
              <a:tr h="328522">
                <a:tc>
                  <a:txBody>
                    <a:bodyPr/>
                    <a:lstStyle/>
                    <a:p>
                      <a:pPr algn="l" fontAlgn="b"/>
                      <a:r>
                        <a:rPr lang="en-US" sz="1600" b="0" i="0" u="none" strike="noStrike">
                          <a:solidFill>
                            <a:srgbClr val="000000"/>
                          </a:solidFill>
                          <a:effectLst/>
                          <a:latin typeface="Georgia" panose="02040502050405020303" pitchFamily="18" charset="0"/>
                        </a:rPr>
                        <a:t>I- EF MCH</a:t>
                      </a:r>
                    </a:p>
                  </a:txBody>
                  <a:tcPr marL="9525" marR="9525" marT="9525" marB="0" anchor="b"/>
                </a:tc>
                <a:tc>
                  <a:txBody>
                    <a:bodyPr/>
                    <a:lstStyle/>
                    <a:p>
                      <a:pPr algn="l" fontAlgn="b"/>
                      <a:r>
                        <a:rPr lang="en-US" sz="1600" b="0" i="0" u="none" strike="noStrike" dirty="0">
                          <a:solidFill>
                            <a:srgbClr val="000000"/>
                          </a:solidFill>
                          <a:effectLst/>
                          <a:latin typeface="Georgia" panose="02040502050405020303" pitchFamily="18" charset="0"/>
                        </a:rPr>
                        <a:t>$11,216.91</a:t>
                      </a:r>
                    </a:p>
                  </a:txBody>
                  <a:tcPr marL="9525" marR="9525" marT="9525" marB="0" anchor="b"/>
                </a:tc>
                <a:extLst>
                  <a:ext uri="{0D108BD9-81ED-4DB2-BD59-A6C34878D82A}">
                    <a16:rowId xmlns="" xmlns:a16="http://schemas.microsoft.com/office/drawing/2014/main" val="495487118"/>
                  </a:ext>
                </a:extLst>
              </a:tr>
              <a:tr h="328522">
                <a:tc>
                  <a:txBody>
                    <a:bodyPr/>
                    <a:lstStyle/>
                    <a:p>
                      <a:pPr algn="l" fontAlgn="b"/>
                      <a:r>
                        <a:rPr lang="en-US" sz="1600" b="0" i="0" u="none" strike="noStrike">
                          <a:solidFill>
                            <a:srgbClr val="000000"/>
                          </a:solidFill>
                          <a:effectLst/>
                          <a:latin typeface="Georgia" panose="02040502050405020303" pitchFamily="18" charset="0"/>
                        </a:rPr>
                        <a:t>I Disaster Fund</a:t>
                      </a:r>
                    </a:p>
                  </a:txBody>
                  <a:tcPr marL="9525" marR="9525" marT="9525" marB="0" anchor="b"/>
                </a:tc>
                <a:tc>
                  <a:txBody>
                    <a:bodyPr/>
                    <a:lstStyle/>
                    <a:p>
                      <a:pPr algn="l" fontAlgn="b"/>
                      <a:r>
                        <a:rPr lang="en-US" sz="1600" b="0" i="0" u="none" strike="noStrike" dirty="0">
                          <a:solidFill>
                            <a:srgbClr val="000000"/>
                          </a:solidFill>
                          <a:effectLst/>
                          <a:latin typeface="Georgia" panose="02040502050405020303" pitchFamily="18" charset="0"/>
                        </a:rPr>
                        <a:t>$20,000.00</a:t>
                      </a:r>
                    </a:p>
                  </a:txBody>
                  <a:tcPr marL="9525" marR="9525" marT="9525" marB="0" anchor="b"/>
                </a:tc>
                <a:extLst>
                  <a:ext uri="{0D108BD9-81ED-4DB2-BD59-A6C34878D82A}">
                    <a16:rowId xmlns="" xmlns:a16="http://schemas.microsoft.com/office/drawing/2014/main" val="3375350382"/>
                  </a:ext>
                </a:extLst>
              </a:tr>
              <a:tr h="328522">
                <a:tc>
                  <a:txBody>
                    <a:bodyPr/>
                    <a:lstStyle/>
                    <a:p>
                      <a:pPr algn="l" fontAlgn="b"/>
                      <a:r>
                        <a:rPr lang="en-US" sz="1600" b="0" i="0" u="none" strike="noStrike">
                          <a:solidFill>
                            <a:srgbClr val="000000"/>
                          </a:solidFill>
                          <a:effectLst/>
                          <a:latin typeface="Georgia" panose="02040502050405020303" pitchFamily="18" charset="0"/>
                        </a:rPr>
                        <a:t>I-WF</a:t>
                      </a:r>
                    </a:p>
                  </a:txBody>
                  <a:tcPr marL="9525" marR="9525" marT="9525" marB="0" anchor="b"/>
                </a:tc>
                <a:tc>
                  <a:txBody>
                    <a:bodyPr/>
                    <a:lstStyle/>
                    <a:p>
                      <a:pPr algn="l" fontAlgn="b"/>
                      <a:r>
                        <a:rPr lang="en-US" sz="1600" b="0" i="0" u="none" strike="noStrike" dirty="0">
                          <a:solidFill>
                            <a:srgbClr val="000000"/>
                          </a:solidFill>
                          <a:effectLst/>
                          <a:latin typeface="Georgia" panose="02040502050405020303" pitchFamily="18" charset="0"/>
                        </a:rPr>
                        <a:t>$30,000.00</a:t>
                      </a:r>
                    </a:p>
                  </a:txBody>
                  <a:tcPr marL="9525" marR="9525" marT="9525" marB="0" anchor="b"/>
                </a:tc>
                <a:extLst>
                  <a:ext uri="{0D108BD9-81ED-4DB2-BD59-A6C34878D82A}">
                    <a16:rowId xmlns="" xmlns:a16="http://schemas.microsoft.com/office/drawing/2014/main" val="3578996611"/>
                  </a:ext>
                </a:extLst>
              </a:tr>
              <a:tr h="328522">
                <a:tc>
                  <a:txBody>
                    <a:bodyPr/>
                    <a:lstStyle/>
                    <a:p>
                      <a:pPr algn="l" fontAlgn="b"/>
                      <a:r>
                        <a:rPr lang="en-US" sz="1600" b="0" i="0" u="none" strike="noStrike" dirty="0">
                          <a:solidFill>
                            <a:srgbClr val="000000"/>
                          </a:solidFill>
                          <a:effectLst/>
                          <a:latin typeface="Georgia" panose="02040502050405020303" pitchFamily="18" charset="0"/>
                        </a:rPr>
                        <a:t>Global Grants</a:t>
                      </a:r>
                    </a:p>
                  </a:txBody>
                  <a:tcPr marL="9525" marR="9525" marT="9525" marB="0" anchor="b"/>
                </a:tc>
                <a:tc>
                  <a:txBody>
                    <a:bodyPr/>
                    <a:lstStyle/>
                    <a:p>
                      <a:pPr algn="l" fontAlgn="b"/>
                      <a:r>
                        <a:rPr lang="en-US" sz="1600" b="0" i="0" u="none" strike="noStrike" dirty="0">
                          <a:solidFill>
                            <a:srgbClr val="000000"/>
                          </a:solidFill>
                          <a:effectLst/>
                          <a:latin typeface="Georgia" panose="02040502050405020303" pitchFamily="18" charset="0"/>
                        </a:rPr>
                        <a:t>$337,013.62</a:t>
                      </a:r>
                    </a:p>
                  </a:txBody>
                  <a:tcPr marL="9525" marR="9525" marT="9525" marB="0" anchor="b"/>
                </a:tc>
                <a:extLst>
                  <a:ext uri="{0D108BD9-81ED-4DB2-BD59-A6C34878D82A}">
                    <a16:rowId xmlns="" xmlns:a16="http://schemas.microsoft.com/office/drawing/2014/main" val="2472194229"/>
                  </a:ext>
                </a:extLst>
              </a:tr>
              <a:tr h="328522">
                <a:tc>
                  <a:txBody>
                    <a:bodyPr/>
                    <a:lstStyle/>
                    <a:p>
                      <a:pPr algn="l" fontAlgn="b"/>
                      <a:r>
                        <a:rPr lang="en-US" sz="1600" b="1" i="0" u="none" strike="noStrike" dirty="0">
                          <a:solidFill>
                            <a:srgbClr val="000000"/>
                          </a:solidFill>
                          <a:effectLst/>
                          <a:latin typeface="Georgia" panose="02040502050405020303" pitchFamily="18" charset="0"/>
                        </a:rPr>
                        <a:t>Total</a:t>
                      </a:r>
                    </a:p>
                  </a:txBody>
                  <a:tcPr marL="9525" marR="9525" marT="9525" marB="0" anchor="b"/>
                </a:tc>
                <a:tc>
                  <a:txBody>
                    <a:bodyPr/>
                    <a:lstStyle/>
                    <a:p>
                      <a:pPr algn="l" fontAlgn="b"/>
                      <a:r>
                        <a:rPr lang="en-US" sz="1600" b="1" i="0" u="none" strike="noStrike" dirty="0">
                          <a:solidFill>
                            <a:srgbClr val="000000"/>
                          </a:solidFill>
                          <a:effectLst/>
                          <a:latin typeface="Georgia" panose="02040502050405020303" pitchFamily="18" charset="0"/>
                        </a:rPr>
                        <a:t>$2,536,555.00</a:t>
                      </a:r>
                    </a:p>
                  </a:txBody>
                  <a:tcPr marL="9525" marR="9525" marT="9525" marB="0" anchor="b"/>
                </a:tc>
                <a:extLst>
                  <a:ext uri="{0D108BD9-81ED-4DB2-BD59-A6C34878D82A}">
                    <a16:rowId xmlns="" xmlns:a16="http://schemas.microsoft.com/office/drawing/2014/main" val="329727596"/>
                  </a:ext>
                </a:extLst>
              </a:tr>
              <a:tr h="440467">
                <a:tc>
                  <a:txBody>
                    <a:bodyPr/>
                    <a:lstStyle/>
                    <a:p>
                      <a:pPr algn="l" fontAlgn="b"/>
                      <a:r>
                        <a:rPr lang="en-US" sz="1600" b="1" i="0" u="none" strike="noStrike" dirty="0">
                          <a:solidFill>
                            <a:srgbClr val="000000"/>
                          </a:solidFill>
                          <a:effectLst/>
                          <a:latin typeface="Georgia" panose="02040502050405020303" pitchFamily="18" charset="0"/>
                        </a:rPr>
                        <a:t>I= Individual</a:t>
                      </a:r>
                    </a:p>
                  </a:txBody>
                  <a:tcPr marL="9525" marR="9525" marT="9525" marB="0" anchor="b"/>
                </a:tc>
                <a:tc>
                  <a:txBody>
                    <a:bodyPr/>
                    <a:lstStyle/>
                    <a:p>
                      <a:pPr algn="l" fontAlgn="b"/>
                      <a:r>
                        <a:rPr lang="en-US" sz="1600" b="1" i="0" u="none" strike="noStrike" dirty="0">
                          <a:solidFill>
                            <a:srgbClr val="000000"/>
                          </a:solidFill>
                          <a:effectLst/>
                          <a:latin typeface="Georgia" panose="02040502050405020303" pitchFamily="18" charset="0"/>
                        </a:rPr>
                        <a:t>**EF Gift Totals can be a combination of Outright and Bequests with the exception of the D7620 EF which are all outright gifts</a:t>
                      </a:r>
                    </a:p>
                  </a:txBody>
                  <a:tcPr marL="9525" marR="9525" marT="9525" marB="0" anchor="b"/>
                </a:tc>
                <a:extLst>
                  <a:ext uri="{0D108BD9-81ED-4DB2-BD59-A6C34878D82A}">
                    <a16:rowId xmlns="" xmlns:a16="http://schemas.microsoft.com/office/drawing/2014/main" val="1258981493"/>
                  </a:ext>
                </a:extLst>
              </a:tr>
            </a:tbl>
          </a:graphicData>
        </a:graphic>
      </p:graphicFrame>
    </p:spTree>
    <p:extLst>
      <p:ext uri="{BB962C8B-B14F-4D97-AF65-F5344CB8AC3E}">
        <p14:creationId xmlns:p14="http://schemas.microsoft.com/office/powerpoint/2010/main" val="1932132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 xmlns:a16="http://schemas.microsoft.com/office/drawing/2014/main" id="{F20D224A-FB3B-42C4-8AA5-8B3D8020677B}"/>
              </a:ext>
            </a:extLst>
          </p:cNvPr>
          <p:cNvGraphicFramePr>
            <a:graphicFrameLocks noGrp="1"/>
          </p:cNvGraphicFramePr>
          <p:nvPr>
            <p:ph idx="1"/>
            <p:extLst>
              <p:ext uri="{D42A27DB-BD31-4B8C-83A1-F6EECF244321}">
                <p14:modId xmlns:p14="http://schemas.microsoft.com/office/powerpoint/2010/main" val="3200011559"/>
              </p:ext>
            </p:extLst>
          </p:nvPr>
        </p:nvGraphicFramePr>
        <p:xfrm>
          <a:off x="838200" y="523982"/>
          <a:ext cx="10515600" cy="464621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 xmlns:a16="http://schemas.microsoft.com/office/drawing/2014/main" id="{C8AC9054-4E1F-4181-9C4E-123D667971B8}"/>
              </a:ext>
            </a:extLst>
          </p:cNvPr>
          <p:cNvSpPr txBox="1"/>
          <p:nvPr/>
        </p:nvSpPr>
        <p:spPr>
          <a:xfrm>
            <a:off x="1985818" y="5170200"/>
            <a:ext cx="2155718" cy="369332"/>
          </a:xfrm>
          <a:prstGeom prst="rect">
            <a:avLst/>
          </a:prstGeom>
          <a:noFill/>
        </p:spPr>
        <p:txBody>
          <a:bodyPr wrap="none" rtlCol="0">
            <a:spAutoFit/>
          </a:bodyPr>
          <a:lstStyle/>
          <a:p>
            <a:r>
              <a:rPr lang="en-US" dirty="0"/>
              <a:t>Barton= $362,581.87</a:t>
            </a:r>
          </a:p>
        </p:txBody>
      </p:sp>
      <p:sp>
        <p:nvSpPr>
          <p:cNvPr id="7" name="TextBox 6">
            <a:extLst>
              <a:ext uri="{FF2B5EF4-FFF2-40B4-BE49-F238E27FC236}">
                <a16:creationId xmlns="" xmlns:a16="http://schemas.microsoft.com/office/drawing/2014/main" id="{023724A7-C7E5-41FD-BF3F-990387778BC3}"/>
              </a:ext>
            </a:extLst>
          </p:cNvPr>
          <p:cNvSpPr txBox="1"/>
          <p:nvPr/>
        </p:nvSpPr>
        <p:spPr>
          <a:xfrm>
            <a:off x="4514091" y="5170200"/>
            <a:ext cx="2185214" cy="369332"/>
          </a:xfrm>
          <a:prstGeom prst="rect">
            <a:avLst/>
          </a:prstGeom>
          <a:noFill/>
        </p:spPr>
        <p:txBody>
          <a:bodyPr wrap="none" rtlCol="0">
            <a:spAutoFit/>
          </a:bodyPr>
          <a:lstStyle/>
          <a:p>
            <a:r>
              <a:rPr lang="en-US" dirty="0"/>
              <a:t>Jimmie= $702,846.34</a:t>
            </a:r>
          </a:p>
        </p:txBody>
      </p:sp>
      <p:sp>
        <p:nvSpPr>
          <p:cNvPr id="8" name="TextBox 7">
            <a:extLst>
              <a:ext uri="{FF2B5EF4-FFF2-40B4-BE49-F238E27FC236}">
                <a16:creationId xmlns="" xmlns:a16="http://schemas.microsoft.com/office/drawing/2014/main" id="{76335A17-DA8F-4A9A-A5DD-6E3ECD2A075E}"/>
              </a:ext>
            </a:extLst>
          </p:cNvPr>
          <p:cNvSpPr txBox="1"/>
          <p:nvPr/>
        </p:nvSpPr>
        <p:spPr>
          <a:xfrm>
            <a:off x="7003291" y="5170200"/>
            <a:ext cx="2381165" cy="369332"/>
          </a:xfrm>
          <a:prstGeom prst="rect">
            <a:avLst/>
          </a:prstGeom>
          <a:noFill/>
        </p:spPr>
        <p:txBody>
          <a:bodyPr wrap="none" rtlCol="0">
            <a:spAutoFit/>
          </a:bodyPr>
          <a:lstStyle/>
          <a:p>
            <a:r>
              <a:rPr lang="en-US" dirty="0"/>
              <a:t>Geetha= $1,471,126.79</a:t>
            </a:r>
          </a:p>
        </p:txBody>
      </p:sp>
    </p:spTree>
    <p:extLst>
      <p:ext uri="{BB962C8B-B14F-4D97-AF65-F5344CB8AC3E}">
        <p14:creationId xmlns:p14="http://schemas.microsoft.com/office/powerpoint/2010/main" val="897880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122"/>
          <p:cNvSpPr/>
          <p:nvPr/>
        </p:nvSpPr>
        <p:spPr>
          <a:xfrm>
            <a:off x="0" y="34637"/>
            <a:ext cx="12192000" cy="3607819"/>
          </a:xfrm>
          <a:prstGeom prst="rect">
            <a:avLst/>
          </a:prstGeom>
          <a:blipFill>
            <a:blip r:embed="rId3">
              <a:alphaModFix amt="74120"/>
            </a:blip>
          </a:blipFill>
          <a:ln w="12700">
            <a:miter lim="400000"/>
          </a:ln>
        </p:spPr>
        <p:txBody>
          <a:bodyPr lIns="35719" tIns="35719" rIns="35719" bIns="35719" anchor="ctr"/>
          <a:lstStyle/>
          <a:p>
            <a:pPr marL="0" marR="0" lvl="0" indent="0" algn="l" defTabSz="609585" rtl="0" eaLnBrk="1" fontAlgn="auto" latinLnBrk="0" hangingPunct="1">
              <a:lnSpc>
                <a:spcPct val="100000"/>
              </a:lnSpc>
              <a:spcBef>
                <a:spcPts val="0"/>
              </a:spcBef>
              <a:spcAft>
                <a:spcPts val="0"/>
              </a:spcAft>
              <a:buClrTx/>
              <a:buSzTx/>
              <a:buFontTx/>
              <a:buNone/>
              <a:tabLst/>
              <a:defRPr sz="3200">
                <a:solidFill>
                  <a:srgbClr val="00AAE5"/>
                </a:solidFill>
              </a:defRPr>
            </a:pPr>
            <a:endParaRPr kumimoji="0" sz="1600" b="0" i="0" u="none" strike="noStrike" kern="1200" cap="none" spc="0" normalizeH="0" baseline="0" noProof="0">
              <a:ln>
                <a:noFill/>
              </a:ln>
              <a:solidFill>
                <a:srgbClr val="00AAE5"/>
              </a:solidFill>
              <a:effectLst/>
              <a:uLnTx/>
              <a:uFillTx/>
              <a:latin typeface="Calibri" panose="020F0502020204030204"/>
              <a:ea typeface="+mn-ea"/>
              <a:cs typeface="+mn-cs"/>
            </a:endParaRPr>
          </a:p>
        </p:txBody>
      </p:sp>
      <p:pic>
        <p:nvPicPr>
          <p:cNvPr id="42" name="Picture 2" descr="Image result for apple 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1" b="14826"/>
          <a:stretch/>
        </p:blipFill>
        <p:spPr bwMode="auto">
          <a:xfrm>
            <a:off x="1" y="-1"/>
            <a:ext cx="12192000" cy="6875814"/>
          </a:xfrm>
          <a:prstGeom prst="rect">
            <a:avLst/>
          </a:prstGeom>
          <a:noFill/>
          <a:extLst>
            <a:ext uri="{909E8E84-426E-40DD-AFC4-6F175D3DCCD1}">
              <a14:hiddenFill xmlns:a14="http://schemas.microsoft.com/office/drawing/2010/main">
                <a:solidFill>
                  <a:srgbClr val="FFFFFF"/>
                </a:solidFill>
              </a14:hiddenFill>
            </a:ext>
          </a:extLst>
        </p:spPr>
      </p:pic>
      <p:sp>
        <p:nvSpPr>
          <p:cNvPr id="33" name="Shape 122"/>
          <p:cNvSpPr/>
          <p:nvPr/>
        </p:nvSpPr>
        <p:spPr>
          <a:xfrm>
            <a:off x="0" y="-1"/>
            <a:ext cx="12192000" cy="6881749"/>
          </a:xfrm>
          <a:prstGeom prst="rect">
            <a:avLst/>
          </a:prstGeom>
          <a:solidFill>
            <a:srgbClr val="00B4E8">
              <a:alpha val="80000"/>
            </a:srgbClr>
          </a:solidFill>
          <a:ln w="12700">
            <a:miter lim="400000"/>
          </a:ln>
        </p:spPr>
        <p:txBody>
          <a:bodyPr lIns="35719" tIns="35719" rIns="35719" bIns="35719" anchor="ctr"/>
          <a:lstStyle/>
          <a:p>
            <a:pPr marL="0" marR="0" lvl="0" indent="0" algn="l" defTabSz="609585" rtl="0" eaLnBrk="1" fontAlgn="auto" latinLnBrk="0" hangingPunct="1">
              <a:lnSpc>
                <a:spcPct val="100000"/>
              </a:lnSpc>
              <a:spcBef>
                <a:spcPts val="0"/>
              </a:spcBef>
              <a:spcAft>
                <a:spcPts val="0"/>
              </a:spcAft>
              <a:buClrTx/>
              <a:buSzTx/>
              <a:buFontTx/>
              <a:buNone/>
              <a:tabLst/>
              <a:defRPr sz="3200">
                <a:solidFill>
                  <a:srgbClr val="00AAE5"/>
                </a:solidFill>
              </a:defRPr>
            </a:pPr>
            <a:endParaRPr kumimoji="0" sz="1600" b="0" i="0" u="none" strike="noStrike" kern="1200" cap="none" spc="0" normalizeH="0" baseline="0" noProof="0">
              <a:ln>
                <a:noFill/>
              </a:ln>
              <a:solidFill>
                <a:srgbClr val="00AAE5"/>
              </a:solidFill>
              <a:effectLst/>
              <a:uLnTx/>
              <a:uFillTx/>
              <a:latin typeface="Calibri" panose="020F0502020204030204"/>
              <a:ea typeface="+mn-ea"/>
              <a:cs typeface="+mn-cs"/>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632" y="435607"/>
            <a:ext cx="2673084" cy="1007444"/>
          </a:xfrm>
          <a:prstGeom prst="rect">
            <a:avLst/>
          </a:prstGeom>
          <a:ln>
            <a:noFill/>
          </a:ln>
          <a:effectLst>
            <a:outerShdw blurRad="50800" dist="38100" dir="2700000" algn="tl" rotWithShape="0">
              <a:prstClr val="black">
                <a:alpha val="40000"/>
              </a:prstClr>
            </a:outerShdw>
          </a:effectLst>
        </p:spPr>
      </p:pic>
      <p:grpSp>
        <p:nvGrpSpPr>
          <p:cNvPr id="11" name="Group 10">
            <a:extLst>
              <a:ext uri="{FF2B5EF4-FFF2-40B4-BE49-F238E27FC236}">
                <a16:creationId xmlns="" xmlns:a16="http://schemas.microsoft.com/office/drawing/2014/main" id="{662266AA-7982-4B76-8252-468FBDAF4082}"/>
              </a:ext>
            </a:extLst>
          </p:cNvPr>
          <p:cNvGrpSpPr/>
          <p:nvPr/>
        </p:nvGrpSpPr>
        <p:grpSpPr>
          <a:xfrm>
            <a:off x="815022" y="1794299"/>
            <a:ext cx="10241280" cy="4477501"/>
            <a:chOff x="815022" y="1794299"/>
            <a:chExt cx="10241280" cy="4477501"/>
          </a:xfrm>
        </p:grpSpPr>
        <p:pic>
          <p:nvPicPr>
            <p:cNvPr id="12" name="Picture 2">
              <a:extLst>
                <a:ext uri="{FF2B5EF4-FFF2-40B4-BE49-F238E27FC236}">
                  <a16:creationId xmlns="" xmlns:a16="http://schemas.microsoft.com/office/drawing/2014/main" id="{C4E70462-49F3-4219-BD17-688A86BEC37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54343"/>
            <a:stretch/>
          </p:blipFill>
          <p:spPr bwMode="auto">
            <a:xfrm>
              <a:off x="2293845" y="1794299"/>
              <a:ext cx="8745354" cy="203879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descr="A picture containing outdoor, ground, grass, person&#10;&#10;Description automatically generated">
              <a:extLst>
                <a:ext uri="{FF2B5EF4-FFF2-40B4-BE49-F238E27FC236}">
                  <a16:creationId xmlns="" xmlns:a16="http://schemas.microsoft.com/office/drawing/2014/main" id="{D3E89216-6A8D-4502-9721-BF9CC7145D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781" y="1831273"/>
              <a:ext cx="1444984" cy="2011680"/>
            </a:xfrm>
            <a:prstGeom prst="rect">
              <a:avLst/>
            </a:prstGeom>
            <a:ln w="28575">
              <a:solidFill>
                <a:schemeClr val="tx1"/>
              </a:solidFill>
            </a:ln>
          </p:spPr>
        </p:pic>
        <p:pic>
          <p:nvPicPr>
            <p:cNvPr id="14" name="Picture 2">
              <a:extLst>
                <a:ext uri="{FF2B5EF4-FFF2-40B4-BE49-F238E27FC236}">
                  <a16:creationId xmlns="" xmlns:a16="http://schemas.microsoft.com/office/drawing/2014/main" id="{A99E957F-4EDF-4D33-9CA5-AEE29670D8C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5657"/>
            <a:stretch/>
          </p:blipFill>
          <p:spPr bwMode="auto">
            <a:xfrm>
              <a:off x="815022" y="3833091"/>
              <a:ext cx="10241280" cy="243870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a:extLst>
                <a:ext uri="{FF2B5EF4-FFF2-40B4-BE49-F238E27FC236}">
                  <a16:creationId xmlns="" xmlns:a16="http://schemas.microsoft.com/office/drawing/2014/main" id="{53BAFFC3-3C7F-4FC9-9B42-E2A4791FD1DE}"/>
                </a:ext>
              </a:extLst>
            </p:cNvPr>
            <p:cNvSpPr txBox="1"/>
            <p:nvPr/>
          </p:nvSpPr>
          <p:spPr>
            <a:xfrm>
              <a:off x="942524" y="2716930"/>
              <a:ext cx="1050288"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Calibri" panose="020F0502020204030204"/>
                  <a:ea typeface="+mn-ea"/>
                  <a:cs typeface="+mn-cs"/>
                </a:rPr>
                <a:t>Protecting the Environment</a:t>
              </a:r>
            </a:p>
          </p:txBody>
        </p:sp>
      </p:grpSp>
    </p:spTree>
    <p:extLst>
      <p:ext uri="{BB962C8B-B14F-4D97-AF65-F5344CB8AC3E}">
        <p14:creationId xmlns:p14="http://schemas.microsoft.com/office/powerpoint/2010/main" val="2966488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4000" dirty="0">
                <a:latin typeface="Arial Narrow" panose="020B0606020202030204" pitchFamily="34" charset="0"/>
              </a:rPr>
              <a:t>Imagine rotary!</a:t>
            </a:r>
          </a:p>
        </p:txBody>
      </p:sp>
      <p:sp>
        <p:nvSpPr>
          <p:cNvPr id="4" name="TextBox 3"/>
          <p:cNvSpPr txBox="1"/>
          <p:nvPr/>
        </p:nvSpPr>
        <p:spPr>
          <a:xfrm>
            <a:off x="8354729" y="5746282"/>
            <a:ext cx="3900620" cy="400110"/>
          </a:xfrm>
          <a:prstGeom prst="rect">
            <a:avLst/>
          </a:prstGeom>
          <a:noFill/>
        </p:spPr>
        <p:txBody>
          <a:bodyPr wrap="none" rtlCol="0">
            <a:spAutoFit/>
          </a:bodyPr>
          <a:lstStyle/>
          <a:p>
            <a:r>
              <a:rPr lang="en-US" sz="2000" b="1" dirty="0" smtClean="0"/>
              <a:t>Geetha Jayaram DRFC District 7620</a:t>
            </a:r>
            <a:endParaRPr lang="en-US" sz="2000" b="1" dirty="0"/>
          </a:p>
        </p:txBody>
      </p:sp>
      <p:pic>
        <p:nvPicPr>
          <p:cNvPr id="3" name="Picture 2" descr="Logo&#10;&#10;Description automatically generated with medium confidence">
            <a:extLst>
              <a:ext uri="{FF2B5EF4-FFF2-40B4-BE49-F238E27FC236}">
                <a16:creationId xmlns="" xmlns:a16="http://schemas.microsoft.com/office/drawing/2014/main" id="{F79417EE-7455-2468-9969-5CF18757E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484" y="2444999"/>
            <a:ext cx="7974589" cy="3610567"/>
          </a:xfrm>
          <a:prstGeom prst="rect">
            <a:avLst/>
          </a:prstGeom>
        </p:spPr>
      </p:pic>
    </p:spTree>
    <p:extLst>
      <p:ext uri="{BB962C8B-B14F-4D97-AF65-F5344CB8AC3E}">
        <p14:creationId xmlns:p14="http://schemas.microsoft.com/office/powerpoint/2010/main" val="2243809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744057" y="1518469"/>
            <a:ext cx="8732968"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endParaRPr lang="en-US" sz="2400" dirty="0">
              <a:solidFill>
                <a:srgbClr val="585858"/>
              </a:solidFill>
              <a:latin typeface="Georgia"/>
              <a:cs typeface="Georgia"/>
            </a:endParaRPr>
          </a:p>
        </p:txBody>
      </p:sp>
      <p:sp>
        <p:nvSpPr>
          <p:cNvPr id="4" name="Title 1"/>
          <p:cNvSpPr txBox="1">
            <a:spLocks/>
          </p:cNvSpPr>
          <p:nvPr/>
        </p:nvSpPr>
        <p:spPr>
          <a:xfrm>
            <a:off x="1894219" y="409434"/>
            <a:ext cx="8582806" cy="690865"/>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pPr>
              <a:defRPr/>
            </a:pPr>
            <a:r>
              <a:rPr lang="en-US" sz="3600" spc="0" dirty="0">
                <a:solidFill>
                  <a:prstClr val="white"/>
                </a:solidFill>
              </a:rPr>
              <a:t>SUPPORTING THE ROTARY FOUNDATION</a:t>
            </a:r>
          </a:p>
        </p:txBody>
      </p:sp>
      <p:sp>
        <p:nvSpPr>
          <p:cNvPr id="7" name="Rectangle 4"/>
          <p:cNvSpPr txBox="1">
            <a:spLocks noChangeArrowheads="1"/>
          </p:cNvSpPr>
          <p:nvPr/>
        </p:nvSpPr>
        <p:spPr bwMode="auto">
          <a:xfrm>
            <a:off x="7740742" y="4376986"/>
            <a:ext cx="2667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pitchFamily="1"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eaLnBrk="1" hangingPunct="1">
              <a:buNone/>
              <a:defRPr/>
            </a:pPr>
            <a:r>
              <a:rPr lang="en-US" sz="2000" b="1" kern="0" dirty="0">
                <a:solidFill>
                  <a:srgbClr val="585858"/>
                </a:solidFill>
                <a:latin typeface="Georgia" pitchFamily="18" charset="0"/>
                <a:cs typeface="Arial"/>
              </a:rPr>
              <a:t>Endowment Fund</a:t>
            </a:r>
          </a:p>
          <a:p>
            <a:pPr marL="0" indent="0" algn="ctr" eaLnBrk="1" hangingPunct="1">
              <a:buNone/>
              <a:defRPr/>
            </a:pPr>
            <a:r>
              <a:rPr lang="en-US" sz="2000" kern="0" dirty="0">
                <a:solidFill>
                  <a:srgbClr val="585858"/>
                </a:solidFill>
                <a:latin typeface="Georgia" pitchFamily="18" charset="0"/>
                <a:cs typeface="Arial"/>
              </a:rPr>
              <a:t>To Secure Tomorrow</a:t>
            </a:r>
          </a:p>
        </p:txBody>
      </p:sp>
      <p:sp>
        <p:nvSpPr>
          <p:cNvPr id="8" name="Rectangle 3"/>
          <p:cNvSpPr txBox="1">
            <a:spLocks noChangeArrowheads="1"/>
          </p:cNvSpPr>
          <p:nvPr/>
        </p:nvSpPr>
        <p:spPr bwMode="auto">
          <a:xfrm>
            <a:off x="4572000" y="4376936"/>
            <a:ext cx="3048000" cy="11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pitchFamily="1"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ctr" eaLnBrk="1" hangingPunct="1">
              <a:buNone/>
              <a:defRPr/>
            </a:pPr>
            <a:r>
              <a:rPr lang="en-US" sz="2000" b="1" kern="0" dirty="0">
                <a:solidFill>
                  <a:srgbClr val="585858"/>
                </a:solidFill>
                <a:latin typeface="Georgia" pitchFamily="18" charset="0"/>
                <a:cs typeface="Arial"/>
              </a:rPr>
              <a:t>Annual Fund</a:t>
            </a:r>
          </a:p>
          <a:p>
            <a:pPr algn="ctr" eaLnBrk="1" hangingPunct="1">
              <a:buNone/>
              <a:defRPr/>
            </a:pPr>
            <a:r>
              <a:rPr lang="en-US" sz="2000" kern="0" dirty="0">
                <a:solidFill>
                  <a:srgbClr val="585858"/>
                </a:solidFill>
                <a:latin typeface="Georgia" pitchFamily="18" charset="0"/>
                <a:cs typeface="Arial"/>
              </a:rPr>
              <a:t>For Support Today</a:t>
            </a:r>
          </a:p>
        </p:txBody>
      </p:sp>
      <p:sp>
        <p:nvSpPr>
          <p:cNvPr id="9" name="Text Box 8"/>
          <p:cNvSpPr txBox="1">
            <a:spLocks noChangeArrowheads="1"/>
          </p:cNvSpPr>
          <p:nvPr/>
        </p:nvSpPr>
        <p:spPr bwMode="auto">
          <a:xfrm>
            <a:off x="1894219" y="4399600"/>
            <a:ext cx="266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defRPr/>
            </a:pPr>
            <a:r>
              <a:rPr lang="en-US" sz="2000" b="1" kern="0" dirty="0">
                <a:solidFill>
                  <a:srgbClr val="585858"/>
                </a:solidFill>
                <a:latin typeface="Georgia" pitchFamily="18" charset="0"/>
              </a:rPr>
              <a:t>PolioPlus Fund</a:t>
            </a:r>
          </a:p>
          <a:p>
            <a:pPr algn="ctr">
              <a:spcBef>
                <a:spcPct val="20000"/>
              </a:spcBef>
              <a:defRPr/>
            </a:pPr>
            <a:r>
              <a:rPr lang="en-US" sz="2000" kern="0" dirty="0">
                <a:solidFill>
                  <a:srgbClr val="585858"/>
                </a:solidFill>
                <a:latin typeface="Georgia" pitchFamily="18" charset="0"/>
              </a:rPr>
              <a:t>End Polio Now</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9738" y="2073732"/>
            <a:ext cx="2999003" cy="1999336"/>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3430" y="2073732"/>
            <a:ext cx="3032242" cy="1994755"/>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18736" y="2073733"/>
            <a:ext cx="2992133" cy="1994755"/>
          </a:xfrm>
          <a:prstGeom prst="rect">
            <a:avLst/>
          </a:prstGeom>
        </p:spPr>
      </p:pic>
    </p:spTree>
    <p:custDataLst>
      <p:tags r:id="rId1"/>
    </p:custDataLst>
    <p:extLst>
      <p:ext uri="{BB962C8B-B14F-4D97-AF65-F5344CB8AC3E}">
        <p14:creationId xmlns:p14="http://schemas.microsoft.com/office/powerpoint/2010/main" val="10890123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619061" y="2141338"/>
            <a:ext cx="2521936" cy="1695791"/>
            <a:chOff x="394186" y="2362199"/>
            <a:chExt cx="2521936" cy="1695791"/>
          </a:xfrm>
          <a:effectLst/>
        </p:grpSpPr>
        <p:sp>
          <p:nvSpPr>
            <p:cNvPr id="7" name="Rectangle 6"/>
            <p:cNvSpPr/>
            <p:nvPr/>
          </p:nvSpPr>
          <p:spPr bwMode="auto">
            <a:xfrm>
              <a:off x="394186" y="2362199"/>
              <a:ext cx="2521936" cy="1695791"/>
            </a:xfrm>
            <a:prstGeom prst="rect">
              <a:avLst/>
            </a:prstGeom>
            <a:solidFill>
              <a:schemeClr val="bg1"/>
            </a:solidFill>
            <a:ln w="3175" cap="flat" cmpd="sng" algn="ctr">
              <a:solidFill>
                <a:schemeClr val="tx1">
                  <a:lumMod val="50000"/>
                  <a:lumOff val="50000"/>
                </a:schemeClr>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4217" y="2599634"/>
              <a:ext cx="2181875" cy="1220921"/>
            </a:xfrm>
            <a:prstGeom prst="rect">
              <a:avLst/>
            </a:prstGeom>
            <a:solidFill>
              <a:schemeClr val="bg1"/>
            </a:solidFill>
          </p:spPr>
        </p:pic>
      </p:grpSp>
      <p:grpSp>
        <p:nvGrpSpPr>
          <p:cNvPr id="11" name="Group 10"/>
          <p:cNvGrpSpPr/>
          <p:nvPr/>
        </p:nvGrpSpPr>
        <p:grpSpPr>
          <a:xfrm>
            <a:off x="4841626" y="2141340"/>
            <a:ext cx="2521936" cy="1695791"/>
            <a:chOff x="3317625" y="2375674"/>
            <a:chExt cx="2521936" cy="1695791"/>
          </a:xfrm>
        </p:grpSpPr>
        <p:sp>
          <p:nvSpPr>
            <p:cNvPr id="12" name="Rectangle 11"/>
            <p:cNvSpPr/>
            <p:nvPr/>
          </p:nvSpPr>
          <p:spPr bwMode="auto">
            <a:xfrm>
              <a:off x="3317625" y="2375674"/>
              <a:ext cx="2521936" cy="1695791"/>
            </a:xfrm>
            <a:prstGeom prst="rect">
              <a:avLst/>
            </a:prstGeom>
            <a:solidFill>
              <a:schemeClr val="bg1"/>
            </a:solidFill>
            <a:ln w="3175" cap="flat" cmpd="sng" algn="ctr">
              <a:solidFill>
                <a:schemeClr val="tx1">
                  <a:lumMod val="50000"/>
                  <a:lumOff val="50000"/>
                </a:schemeClr>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07721" y="2849600"/>
              <a:ext cx="2141745" cy="747938"/>
            </a:xfrm>
            <a:prstGeom prst="rect">
              <a:avLst/>
            </a:prstGeom>
            <a:solidFill>
              <a:schemeClr val="bg1"/>
            </a:solidFill>
          </p:spPr>
        </p:pic>
      </p:grpSp>
      <p:grpSp>
        <p:nvGrpSpPr>
          <p:cNvPr id="14" name="Group 13"/>
          <p:cNvGrpSpPr/>
          <p:nvPr/>
        </p:nvGrpSpPr>
        <p:grpSpPr>
          <a:xfrm>
            <a:off x="8064189" y="2141340"/>
            <a:ext cx="2521936" cy="1695791"/>
            <a:chOff x="6212842" y="2362200"/>
            <a:chExt cx="2521936" cy="1695791"/>
          </a:xfrm>
        </p:grpSpPr>
        <p:sp>
          <p:nvSpPr>
            <p:cNvPr id="15" name="Rectangle 14"/>
            <p:cNvSpPr/>
            <p:nvPr/>
          </p:nvSpPr>
          <p:spPr bwMode="auto">
            <a:xfrm>
              <a:off x="6212842" y="2362200"/>
              <a:ext cx="2521936" cy="1695791"/>
            </a:xfrm>
            <a:prstGeom prst="rect">
              <a:avLst/>
            </a:prstGeom>
            <a:solidFill>
              <a:schemeClr val="bg1"/>
            </a:solidFill>
            <a:ln w="3175" cap="flat" cmpd="sng" algn="ctr">
              <a:solidFill>
                <a:schemeClr val="tx1">
                  <a:lumMod val="50000"/>
                  <a:lumOff val="50000"/>
                </a:schemeClr>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280865" y="2784043"/>
              <a:ext cx="2385891" cy="852105"/>
            </a:xfrm>
            <a:prstGeom prst="rect">
              <a:avLst/>
            </a:prstGeom>
          </p:spPr>
        </p:pic>
      </p:grpSp>
      <p:grpSp>
        <p:nvGrpSpPr>
          <p:cNvPr id="17" name="Group 16"/>
          <p:cNvGrpSpPr/>
          <p:nvPr/>
        </p:nvGrpSpPr>
        <p:grpSpPr>
          <a:xfrm>
            <a:off x="1619061" y="4357110"/>
            <a:ext cx="2521936" cy="1695791"/>
            <a:chOff x="377893" y="4357109"/>
            <a:chExt cx="2521936" cy="1695791"/>
          </a:xfrm>
        </p:grpSpPr>
        <p:sp>
          <p:nvSpPr>
            <p:cNvPr id="18" name="Rectangle 17"/>
            <p:cNvSpPr/>
            <p:nvPr/>
          </p:nvSpPr>
          <p:spPr bwMode="auto">
            <a:xfrm>
              <a:off x="377893" y="4357109"/>
              <a:ext cx="2521936" cy="1695791"/>
            </a:xfrm>
            <a:prstGeom prst="rect">
              <a:avLst/>
            </a:prstGeom>
            <a:solidFill>
              <a:schemeClr val="bg1"/>
            </a:solidFill>
            <a:ln w="3175" cap="flat" cmpd="sng" algn="ctr">
              <a:solidFill>
                <a:schemeClr val="tx1">
                  <a:lumMod val="50000"/>
                  <a:lumOff val="50000"/>
                </a:schemeClr>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9" name="Picture 1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87470" y="4668307"/>
              <a:ext cx="2102783" cy="1073394"/>
            </a:xfrm>
            <a:prstGeom prst="rect">
              <a:avLst/>
            </a:prstGeom>
            <a:solidFill>
              <a:schemeClr val="bg1"/>
            </a:solidFill>
          </p:spPr>
        </p:pic>
      </p:grpSp>
      <p:grpSp>
        <p:nvGrpSpPr>
          <p:cNvPr id="20" name="Group 19"/>
          <p:cNvGrpSpPr/>
          <p:nvPr/>
        </p:nvGrpSpPr>
        <p:grpSpPr>
          <a:xfrm>
            <a:off x="4841625" y="4311056"/>
            <a:ext cx="2521936" cy="1695791"/>
            <a:chOff x="3317625" y="4367089"/>
            <a:chExt cx="2521936" cy="1695791"/>
          </a:xfrm>
        </p:grpSpPr>
        <p:sp>
          <p:nvSpPr>
            <p:cNvPr id="21" name="Rectangle 20"/>
            <p:cNvSpPr/>
            <p:nvPr/>
          </p:nvSpPr>
          <p:spPr bwMode="auto">
            <a:xfrm>
              <a:off x="3317625" y="4367089"/>
              <a:ext cx="2521936" cy="1695791"/>
            </a:xfrm>
            <a:prstGeom prst="rect">
              <a:avLst/>
            </a:prstGeom>
            <a:solidFill>
              <a:schemeClr val="bg1"/>
            </a:solidFill>
            <a:ln w="3175" cap="flat" cmpd="sng" algn="ctr">
              <a:solidFill>
                <a:schemeClr val="tx1">
                  <a:lumMod val="50000"/>
                  <a:lumOff val="50000"/>
                </a:schemeClr>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9018" y="4587139"/>
              <a:ext cx="1499151" cy="1255690"/>
            </a:xfrm>
            <a:prstGeom prst="rect">
              <a:avLst/>
            </a:prstGeom>
            <a:solidFill>
              <a:schemeClr val="bg1"/>
            </a:solidFill>
          </p:spPr>
        </p:pic>
      </p:grpSp>
      <p:pic>
        <p:nvPicPr>
          <p:cNvPr id="26" name="Picture 2" descr="Image result for global polio eradication initiative log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491" t="34818" r="4742" b="34548"/>
          <a:stretch/>
        </p:blipFill>
        <p:spPr bwMode="auto">
          <a:xfrm>
            <a:off x="682573" y="187891"/>
            <a:ext cx="3458424" cy="10609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gavi the vaccine alliance logo">
            <a:extLst>
              <a:ext uri="{FF2B5EF4-FFF2-40B4-BE49-F238E27FC236}">
                <a16:creationId xmlns="" xmlns:a16="http://schemas.microsoft.com/office/drawing/2014/main" id="{594068A5-5414-46D2-8018-BD14549CBA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64190" y="4311056"/>
            <a:ext cx="2521936" cy="16621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C9578C29-A056-4DBC-B978-956F8300ABA8}"/>
              </a:ext>
            </a:extLst>
          </p:cNvPr>
          <p:cNvSpPr txBox="1"/>
          <p:nvPr/>
        </p:nvSpPr>
        <p:spPr>
          <a:xfrm>
            <a:off x="4607465" y="297264"/>
            <a:ext cx="733803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“Largest Health Footprint in the World”</a:t>
            </a:r>
          </a:p>
        </p:txBody>
      </p:sp>
    </p:spTree>
    <p:extLst>
      <p:ext uri="{BB962C8B-B14F-4D97-AF65-F5344CB8AC3E}">
        <p14:creationId xmlns:p14="http://schemas.microsoft.com/office/powerpoint/2010/main" val="22554396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 xmlns:a16="http://schemas.microsoft.com/office/drawing/2014/main" id="{A6C75375-C8EB-4734-93C9-E33AFCA93406}"/>
              </a:ext>
            </a:extLst>
          </p:cNvPr>
          <p:cNvSpPr>
            <a:spLocks noGrp="1"/>
          </p:cNvSpPr>
          <p:nvPr>
            <p:ph type="body" sz="quarter" idx="12"/>
          </p:nvPr>
        </p:nvSpPr>
        <p:spPr>
          <a:xfrm>
            <a:off x="6247103" y="376669"/>
            <a:ext cx="5944897" cy="6104662"/>
          </a:xfrm>
        </p:spPr>
        <p:txBody>
          <a:bodyPr>
            <a:normAutofit lnSpcReduction="10000"/>
          </a:bodyPr>
          <a:lstStyle/>
          <a:p>
            <a:pPr marL="214313" indent="-214313">
              <a:buFont typeface="Arial" panose="020B0604020202020204" pitchFamily="34" charset="0"/>
              <a:buChar char="•"/>
            </a:pPr>
            <a:r>
              <a:rPr lang="en-US" sz="2400" b="1" dirty="0">
                <a:solidFill>
                  <a:srgbClr val="0070C0"/>
                </a:solidFill>
                <a:latin typeface="Georgia" panose="02040502050405020303" pitchFamily="18" charset="0"/>
                <a:cs typeface="Arial" panose="020B0604020202020204" pitchFamily="34" charset="0"/>
              </a:rPr>
              <a:t>Polio cases reduced by </a:t>
            </a:r>
            <a:r>
              <a:rPr lang="en-US" sz="2400" b="1" u="sng" dirty="0">
                <a:latin typeface="Georgia" panose="02040502050405020303" pitchFamily="18" charset="0"/>
                <a:cs typeface="Arial" panose="020B0604020202020204" pitchFamily="34" charset="0"/>
              </a:rPr>
              <a:t>99%</a:t>
            </a:r>
            <a:endParaRPr lang="en-US" sz="2400" b="1" dirty="0">
              <a:latin typeface="Georgia" panose="02040502050405020303" pitchFamily="18" charset="0"/>
              <a:cs typeface="Arial" panose="020B0604020202020204" pitchFamily="34" charset="0"/>
            </a:endParaRPr>
          </a:p>
          <a:p>
            <a:pPr marL="214313" indent="-214313">
              <a:buFont typeface="Arial" panose="020B0604020202020204" pitchFamily="34" charset="0"/>
              <a:buChar char="•"/>
            </a:pPr>
            <a:r>
              <a:rPr lang="en-US" sz="2400" b="1" dirty="0">
                <a:latin typeface="Georgia" panose="02040502050405020303" pitchFamily="18" charset="0"/>
                <a:cs typeface="Arial" panose="020B0604020202020204" pitchFamily="34" charset="0"/>
              </a:rPr>
              <a:t>20 </a:t>
            </a:r>
            <a:r>
              <a:rPr lang="en-US" sz="2400" b="1" dirty="0">
                <a:solidFill>
                  <a:srgbClr val="0070C0"/>
                </a:solidFill>
                <a:latin typeface="Georgia" panose="02040502050405020303" pitchFamily="18" charset="0"/>
                <a:cs typeface="Arial" panose="020B0604020202020204" pitchFamily="34" charset="0"/>
              </a:rPr>
              <a:t>million people either walking or alive because the global polio eradication effort</a:t>
            </a:r>
          </a:p>
          <a:p>
            <a:pPr marL="214313" indent="-214313">
              <a:buFont typeface="Arial" panose="020B0604020202020204" pitchFamily="34" charset="0"/>
              <a:buChar char="•"/>
            </a:pPr>
            <a:r>
              <a:rPr lang="en-US" sz="2400" b="1" dirty="0">
                <a:solidFill>
                  <a:srgbClr val="000000"/>
                </a:solidFill>
                <a:effectLst/>
                <a:latin typeface="Georgia" panose="02040502050405020303" pitchFamily="18" charset="0"/>
                <a:ea typeface="Times New Roman" panose="02020603050405020304" pitchFamily="18" charset="0"/>
                <a:cs typeface="Open Sans" panose="020B0606030504020204" pitchFamily="34" charset="0"/>
              </a:rPr>
              <a:t>122</a:t>
            </a:r>
            <a:r>
              <a:rPr lang="en-US" sz="2400" dirty="0">
                <a:solidFill>
                  <a:srgbClr val="000000"/>
                </a:solidFill>
                <a:effectLst/>
                <a:latin typeface="Georgia" panose="02040502050405020303" pitchFamily="18" charset="0"/>
                <a:ea typeface="Times New Roman" panose="02020603050405020304" pitchFamily="18" charset="0"/>
                <a:cs typeface="Open Sans" panose="020B0606030504020204" pitchFamily="34" charset="0"/>
              </a:rPr>
              <a:t> </a:t>
            </a:r>
            <a:r>
              <a:rPr lang="en-US" sz="2400" b="1" dirty="0">
                <a:solidFill>
                  <a:schemeClr val="accent1">
                    <a:lumMod val="75000"/>
                  </a:schemeClr>
                </a:solidFill>
                <a:effectLst/>
                <a:latin typeface="Georgia" panose="02040502050405020303" pitchFamily="18" charset="0"/>
                <a:ea typeface="Times New Roman" panose="02020603050405020304" pitchFamily="18" charset="0"/>
                <a:cs typeface="Open Sans" panose="020B0606030504020204" pitchFamily="34" charset="0"/>
              </a:rPr>
              <a:t>countries have received support from PolioPlus grants</a:t>
            </a:r>
          </a:p>
          <a:p>
            <a:pPr marL="214313" indent="-214313">
              <a:buFont typeface="Arial" panose="020B0604020202020204" pitchFamily="34" charset="0"/>
              <a:buChar char="•"/>
            </a:pPr>
            <a:r>
              <a:rPr lang="en-US" sz="2400" b="1" dirty="0">
                <a:solidFill>
                  <a:schemeClr val="accent1">
                    <a:lumMod val="75000"/>
                  </a:schemeClr>
                </a:solidFill>
                <a:effectLst/>
                <a:latin typeface="Georgia" panose="02040502050405020303" pitchFamily="18" charset="0"/>
                <a:ea typeface="Times New Roman" panose="02020603050405020304" pitchFamily="18" charset="0"/>
                <a:cs typeface="Open Sans" panose="020B0606030504020204" pitchFamily="34" charset="0"/>
              </a:rPr>
              <a:t>Rotary has invested more than </a:t>
            </a:r>
            <a:r>
              <a:rPr lang="en-US" sz="2400" b="1" dirty="0">
                <a:effectLst/>
                <a:latin typeface="Georgia" panose="02040502050405020303" pitchFamily="18" charset="0"/>
                <a:ea typeface="Times New Roman" panose="02020603050405020304" pitchFamily="18" charset="0"/>
                <a:cs typeface="Open Sans" panose="020B0606030504020204" pitchFamily="34" charset="0"/>
              </a:rPr>
              <a:t>US$2.5 billion </a:t>
            </a:r>
            <a:r>
              <a:rPr lang="en-US" sz="2400" b="1" dirty="0">
                <a:solidFill>
                  <a:schemeClr val="accent1">
                    <a:lumMod val="75000"/>
                  </a:schemeClr>
                </a:solidFill>
                <a:effectLst/>
                <a:latin typeface="Georgia" panose="02040502050405020303" pitchFamily="18" charset="0"/>
                <a:ea typeface="Times New Roman" panose="02020603050405020304" pitchFamily="18" charset="0"/>
                <a:cs typeface="Open Sans" panose="020B0606030504020204" pitchFamily="34" charset="0"/>
              </a:rPr>
              <a:t>in global polio eradication efforts</a:t>
            </a:r>
            <a:endParaRPr lang="en-US" sz="2400" b="1" dirty="0">
              <a:solidFill>
                <a:schemeClr val="accent1">
                  <a:lumMod val="75000"/>
                </a:schemeClr>
              </a:solidFill>
              <a:latin typeface="Georgia" panose="02040502050405020303" pitchFamily="18" charset="0"/>
              <a:cs typeface="Arial" panose="020B0604020202020204" pitchFamily="34" charset="0"/>
            </a:endParaRPr>
          </a:p>
          <a:p>
            <a:pPr marL="214313" indent="-214313">
              <a:buFont typeface="Arial" panose="020B0604020202020204" pitchFamily="34" charset="0"/>
              <a:buChar char="•"/>
            </a:pPr>
            <a:r>
              <a:rPr lang="en-US" sz="2400" b="1" dirty="0">
                <a:solidFill>
                  <a:srgbClr val="0070C0"/>
                </a:solidFill>
                <a:latin typeface="Georgia" panose="02040502050405020303" pitchFamily="18" charset="0"/>
                <a:cs typeface="Arial" panose="020B0604020202020204" pitchFamily="34" charset="0"/>
              </a:rPr>
              <a:t>“</a:t>
            </a:r>
            <a:r>
              <a:rPr lang="en-US" sz="2400" b="1" dirty="0">
                <a:latin typeface="Georgia" panose="02040502050405020303" pitchFamily="18" charset="0"/>
                <a:cs typeface="Arial" panose="020B0604020202020204" pitchFamily="34" charset="0"/>
              </a:rPr>
              <a:t>Delivering On A Promise</a:t>
            </a:r>
            <a:r>
              <a:rPr lang="en-US" sz="2400" b="1" dirty="0">
                <a:solidFill>
                  <a:srgbClr val="0070C0"/>
                </a:solidFill>
                <a:latin typeface="Georgia" panose="02040502050405020303" pitchFamily="18" charset="0"/>
                <a:cs typeface="Arial" panose="020B0604020202020204" pitchFamily="34" charset="0"/>
              </a:rPr>
              <a:t>”  2022-2026 GPEI Polio Eradication Strategy</a:t>
            </a:r>
          </a:p>
          <a:p>
            <a:pPr marL="214313" indent="-214313">
              <a:buFont typeface="Arial" panose="020B0604020202020204" pitchFamily="34" charset="0"/>
              <a:buChar char="•"/>
            </a:pPr>
            <a:r>
              <a:rPr lang="en-US" sz="2400" b="1" dirty="0">
                <a:solidFill>
                  <a:srgbClr val="0070C0"/>
                </a:solidFill>
                <a:latin typeface="Georgia" panose="02040502050405020303" pitchFamily="18" charset="0"/>
                <a:cs typeface="Arial" panose="020B0604020202020204" pitchFamily="34" charset="0"/>
              </a:rPr>
              <a:t>Afghanistan and Pakistan-Last </a:t>
            </a:r>
            <a:r>
              <a:rPr lang="en-US" sz="2400" b="1" dirty="0">
                <a:latin typeface="Georgia" panose="02040502050405020303" pitchFamily="18" charset="0"/>
                <a:cs typeface="Arial" panose="020B0604020202020204" pitchFamily="34" charset="0"/>
              </a:rPr>
              <a:t>TWO Endemic</a:t>
            </a:r>
            <a:r>
              <a:rPr lang="en-US" sz="2400" b="1" dirty="0">
                <a:solidFill>
                  <a:srgbClr val="0070C0"/>
                </a:solidFill>
                <a:latin typeface="Georgia" panose="02040502050405020303" pitchFamily="18" charset="0"/>
                <a:cs typeface="Arial" panose="020B0604020202020204" pitchFamily="34" charset="0"/>
              </a:rPr>
              <a:t> Countries</a:t>
            </a:r>
          </a:p>
          <a:p>
            <a:pPr marL="214313" indent="-214313">
              <a:buFont typeface="Arial" panose="020B0604020202020204" pitchFamily="34" charset="0"/>
              <a:buChar char="•"/>
            </a:pPr>
            <a:r>
              <a:rPr lang="en-US" sz="2400" b="1" dirty="0">
                <a:solidFill>
                  <a:srgbClr val="0070C0"/>
                </a:solidFill>
                <a:latin typeface="Georgia" panose="02040502050405020303" pitchFamily="18" charset="0"/>
                <a:cs typeface="Arial" panose="020B0604020202020204" pitchFamily="34" charset="0"/>
              </a:rPr>
              <a:t>Afghanistan Polio immunization continues – Access to </a:t>
            </a:r>
            <a:r>
              <a:rPr lang="en-US" sz="2400" b="1" dirty="0">
                <a:latin typeface="Georgia" panose="02040502050405020303" pitchFamily="18" charset="0"/>
                <a:cs typeface="Arial" panose="020B0604020202020204" pitchFamily="34" charset="0"/>
              </a:rPr>
              <a:t>ALL</a:t>
            </a:r>
            <a:r>
              <a:rPr lang="en-US" sz="2400" b="1" dirty="0">
                <a:solidFill>
                  <a:srgbClr val="0070C0"/>
                </a:solidFill>
                <a:latin typeface="Georgia" panose="02040502050405020303" pitchFamily="18" charset="0"/>
                <a:cs typeface="Arial" panose="020B0604020202020204" pitchFamily="34" charset="0"/>
              </a:rPr>
              <a:t> children</a:t>
            </a:r>
          </a:p>
          <a:p>
            <a:endParaRPr lang="en-US" sz="4900" b="1" dirty="0">
              <a:solidFill>
                <a:srgbClr val="000000"/>
              </a:solidFill>
              <a:latin typeface="Georgia" panose="02040502050405020303" pitchFamily="18" charset="0"/>
              <a:cs typeface="Arial" panose="020B0604020202020204" pitchFamily="34" charset="0"/>
            </a:endParaRPr>
          </a:p>
          <a:p>
            <a:endParaRPr lang="en-US" dirty="0"/>
          </a:p>
        </p:txBody>
      </p:sp>
      <p:sp>
        <p:nvSpPr>
          <p:cNvPr id="13" name="Text Placeholder 12">
            <a:extLst>
              <a:ext uri="{FF2B5EF4-FFF2-40B4-BE49-F238E27FC236}">
                <a16:creationId xmlns="" xmlns:a16="http://schemas.microsoft.com/office/drawing/2014/main" id="{FD8BDA7B-C6EA-427E-97F1-6FA2E11670E3}"/>
              </a:ext>
            </a:extLst>
          </p:cNvPr>
          <p:cNvSpPr>
            <a:spLocks noGrp="1"/>
          </p:cNvSpPr>
          <p:nvPr>
            <p:ph type="body" sz="quarter" idx="14"/>
          </p:nvPr>
        </p:nvSpPr>
        <p:spPr>
          <a:xfrm>
            <a:off x="558800" y="376669"/>
            <a:ext cx="4978400" cy="1135062"/>
          </a:xfrm>
        </p:spPr>
        <p:txBody>
          <a:bodyPr/>
          <a:lstStyle/>
          <a:p>
            <a:pPr lvl="0"/>
            <a:r>
              <a:rPr lang="en-US" dirty="0">
                <a:latin typeface="Arial Narrow" panose="020B0606020202030204" pitchFamily="34" charset="0"/>
              </a:rPr>
              <a:t>Polio MIlestones</a:t>
            </a:r>
          </a:p>
        </p:txBody>
      </p:sp>
      <p:grpSp>
        <p:nvGrpSpPr>
          <p:cNvPr id="5" name="Group 4">
            <a:extLst>
              <a:ext uri="{FF2B5EF4-FFF2-40B4-BE49-F238E27FC236}">
                <a16:creationId xmlns="" xmlns:a16="http://schemas.microsoft.com/office/drawing/2014/main" id="{E53E1AC7-C279-4137-9B4D-269E662CDB8F}"/>
              </a:ext>
            </a:extLst>
          </p:cNvPr>
          <p:cNvGrpSpPr/>
          <p:nvPr/>
        </p:nvGrpSpPr>
        <p:grpSpPr>
          <a:xfrm>
            <a:off x="68629" y="2290272"/>
            <a:ext cx="5771096" cy="2921099"/>
            <a:chOff x="388781" y="1755472"/>
            <a:chExt cx="11142592" cy="4754861"/>
          </a:xfrm>
        </p:grpSpPr>
        <p:grpSp>
          <p:nvGrpSpPr>
            <p:cNvPr id="6" name="Group 5">
              <a:extLst>
                <a:ext uri="{FF2B5EF4-FFF2-40B4-BE49-F238E27FC236}">
                  <a16:creationId xmlns="" xmlns:a16="http://schemas.microsoft.com/office/drawing/2014/main" id="{C89B6601-8763-408F-8217-561281043171}"/>
                </a:ext>
              </a:extLst>
            </p:cNvPr>
            <p:cNvGrpSpPr/>
            <p:nvPr/>
          </p:nvGrpSpPr>
          <p:grpSpPr>
            <a:xfrm>
              <a:off x="818147" y="1755472"/>
              <a:ext cx="4900573" cy="2844544"/>
              <a:chOff x="376158" y="1399803"/>
              <a:chExt cx="3323810" cy="1725487"/>
            </a:xfrm>
          </p:grpSpPr>
          <p:sp>
            <p:nvSpPr>
              <p:cNvPr id="384" name="Freeform 6">
                <a:extLst>
                  <a:ext uri="{FF2B5EF4-FFF2-40B4-BE49-F238E27FC236}">
                    <a16:creationId xmlns="" xmlns:a16="http://schemas.microsoft.com/office/drawing/2014/main" id="{3399CA78-1050-491C-B62A-BBFDD5985CA5}"/>
                  </a:ext>
                </a:extLst>
              </p:cNvPr>
              <p:cNvSpPr>
                <a:spLocks/>
              </p:cNvSpPr>
              <p:nvPr/>
            </p:nvSpPr>
            <p:spPr bwMode="auto">
              <a:xfrm>
                <a:off x="376158" y="1609641"/>
                <a:ext cx="10836" cy="8019"/>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 name="T12" fmla="*/ 0 w 18"/>
                  <a:gd name="T13" fmla="*/ 0 h 17"/>
                  <a:gd name="T14" fmla="*/ 18 w 18"/>
                  <a:gd name="T15" fmla="*/ 17 h 17"/>
                </a:gdLst>
                <a:ahLst/>
                <a:cxnLst>
                  <a:cxn ang="T8">
                    <a:pos x="T0" y="T1"/>
                  </a:cxn>
                  <a:cxn ang="T9">
                    <a:pos x="T2" y="T3"/>
                  </a:cxn>
                  <a:cxn ang="T10">
                    <a:pos x="T4" y="T5"/>
                  </a:cxn>
                  <a:cxn ang="T11">
                    <a:pos x="T6" y="T7"/>
                  </a:cxn>
                </a:cxnLst>
                <a:rect l="T12" t="T13" r="T14" b="T15"/>
                <a:pathLst>
                  <a:path w="18" h="17">
                    <a:moveTo>
                      <a:pt x="17" y="0"/>
                    </a:moveTo>
                    <a:lnTo>
                      <a:pt x="17" y="16"/>
                    </a:lnTo>
                    <a:lnTo>
                      <a:pt x="0" y="16"/>
                    </a:lnTo>
                    <a:lnTo>
                      <a:pt x="17"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5" name="Freeform 7">
                <a:extLst>
                  <a:ext uri="{FF2B5EF4-FFF2-40B4-BE49-F238E27FC236}">
                    <a16:creationId xmlns="" xmlns:a16="http://schemas.microsoft.com/office/drawing/2014/main" id="{1D975F2D-BE06-4135-AA70-B74E7B5EF25A}"/>
                  </a:ext>
                </a:extLst>
              </p:cNvPr>
              <p:cNvSpPr>
                <a:spLocks/>
              </p:cNvSpPr>
              <p:nvPr/>
            </p:nvSpPr>
            <p:spPr bwMode="auto">
              <a:xfrm>
                <a:off x="636212" y="1679142"/>
                <a:ext cx="17608" cy="24058"/>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 name="T15" fmla="*/ 0 w 31"/>
                  <a:gd name="T16" fmla="*/ 0 h 47"/>
                  <a:gd name="T17" fmla="*/ 31 w 31"/>
                  <a:gd name="T18" fmla="*/ 47 h 47"/>
                </a:gdLst>
                <a:ahLst/>
                <a:cxnLst>
                  <a:cxn ang="T10">
                    <a:pos x="T0" y="T1"/>
                  </a:cxn>
                  <a:cxn ang="T11">
                    <a:pos x="T2" y="T3"/>
                  </a:cxn>
                  <a:cxn ang="T12">
                    <a:pos x="T4" y="T5"/>
                  </a:cxn>
                  <a:cxn ang="T13">
                    <a:pos x="T6" y="T7"/>
                  </a:cxn>
                  <a:cxn ang="T14">
                    <a:pos x="T8" y="T9"/>
                  </a:cxn>
                </a:cxnLst>
                <a:rect l="T15" t="T16" r="T17" b="T18"/>
                <a:pathLst>
                  <a:path w="31" h="47">
                    <a:moveTo>
                      <a:pt x="0" y="15"/>
                    </a:moveTo>
                    <a:lnTo>
                      <a:pt x="15" y="46"/>
                    </a:lnTo>
                    <a:lnTo>
                      <a:pt x="30" y="46"/>
                    </a:lnTo>
                    <a:lnTo>
                      <a:pt x="30" y="0"/>
                    </a:lnTo>
                    <a:lnTo>
                      <a:pt x="0"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6" name="Freeform 8">
                <a:extLst>
                  <a:ext uri="{FF2B5EF4-FFF2-40B4-BE49-F238E27FC236}">
                    <a16:creationId xmlns="" xmlns:a16="http://schemas.microsoft.com/office/drawing/2014/main" id="{DE8BFD1E-828E-4781-8DF9-C782658E67D0}"/>
                  </a:ext>
                </a:extLst>
              </p:cNvPr>
              <p:cNvSpPr>
                <a:spLocks/>
              </p:cNvSpPr>
              <p:nvPr/>
            </p:nvSpPr>
            <p:spPr bwMode="auto">
              <a:xfrm>
                <a:off x="636212" y="1719239"/>
                <a:ext cx="10836" cy="16039"/>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16" y="0"/>
                    </a:moveTo>
                    <a:lnTo>
                      <a:pt x="0" y="16"/>
                    </a:lnTo>
                    <a:lnTo>
                      <a:pt x="16" y="31"/>
                    </a:lnTo>
                    <a:lnTo>
                      <a:pt x="16"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7" name="Freeform 9">
                <a:extLst>
                  <a:ext uri="{FF2B5EF4-FFF2-40B4-BE49-F238E27FC236}">
                    <a16:creationId xmlns="" xmlns:a16="http://schemas.microsoft.com/office/drawing/2014/main" id="{4B610685-9D66-4E43-980D-EB75CFD6F581}"/>
                  </a:ext>
                </a:extLst>
              </p:cNvPr>
              <p:cNvSpPr>
                <a:spLocks/>
              </p:cNvSpPr>
              <p:nvPr/>
            </p:nvSpPr>
            <p:spPr bwMode="auto">
              <a:xfrm>
                <a:off x="636212" y="1740623"/>
                <a:ext cx="10836" cy="17375"/>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0"/>
                    </a:moveTo>
                    <a:lnTo>
                      <a:pt x="16" y="0"/>
                    </a:lnTo>
                    <a:lnTo>
                      <a:pt x="16" y="31"/>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8" name="Freeform 10">
                <a:extLst>
                  <a:ext uri="{FF2B5EF4-FFF2-40B4-BE49-F238E27FC236}">
                    <a16:creationId xmlns="" xmlns:a16="http://schemas.microsoft.com/office/drawing/2014/main" id="{8583FA8F-9B06-459D-AA1B-655DA71627CF}"/>
                  </a:ext>
                </a:extLst>
              </p:cNvPr>
              <p:cNvSpPr>
                <a:spLocks/>
              </p:cNvSpPr>
              <p:nvPr/>
            </p:nvSpPr>
            <p:spPr bwMode="auto">
              <a:xfrm>
                <a:off x="1149547" y="2563939"/>
                <a:ext cx="128672" cy="143011"/>
              </a:xfrm>
              <a:custGeom>
                <a:avLst/>
                <a:gdLst>
                  <a:gd name="T0" fmla="*/ 0 w 224"/>
                  <a:gd name="T1" fmla="*/ 0 h 279"/>
                  <a:gd name="T2" fmla="*/ 0 w 224"/>
                  <a:gd name="T3" fmla="*/ 0 h 279"/>
                  <a:gd name="T4" fmla="*/ 0 w 224"/>
                  <a:gd name="T5" fmla="*/ 0 h 279"/>
                  <a:gd name="T6" fmla="*/ 0 w 224"/>
                  <a:gd name="T7" fmla="*/ 0 h 279"/>
                  <a:gd name="T8" fmla="*/ 0 w 224"/>
                  <a:gd name="T9" fmla="*/ 0 h 279"/>
                  <a:gd name="T10" fmla="*/ 0 w 224"/>
                  <a:gd name="T11" fmla="*/ 0 h 279"/>
                  <a:gd name="T12" fmla="*/ 0 w 224"/>
                  <a:gd name="T13" fmla="*/ 0 h 279"/>
                  <a:gd name="T14" fmla="*/ 0 w 224"/>
                  <a:gd name="T15" fmla="*/ 0 h 279"/>
                  <a:gd name="T16" fmla="*/ 0 w 224"/>
                  <a:gd name="T17" fmla="*/ 0 h 279"/>
                  <a:gd name="T18" fmla="*/ 0 w 224"/>
                  <a:gd name="T19" fmla="*/ 0 h 279"/>
                  <a:gd name="T20" fmla="*/ 0 w 224"/>
                  <a:gd name="T21" fmla="*/ 0 h 279"/>
                  <a:gd name="T22" fmla="*/ 0 w 224"/>
                  <a:gd name="T23" fmla="*/ 0 h 279"/>
                  <a:gd name="T24" fmla="*/ 0 w 224"/>
                  <a:gd name="T25" fmla="*/ 0 h 279"/>
                  <a:gd name="T26" fmla="*/ 0 w 224"/>
                  <a:gd name="T27" fmla="*/ 0 h 279"/>
                  <a:gd name="T28" fmla="*/ 0 w 224"/>
                  <a:gd name="T29" fmla="*/ 0 h 279"/>
                  <a:gd name="T30" fmla="*/ 0 w 224"/>
                  <a:gd name="T31" fmla="*/ 0 h 279"/>
                  <a:gd name="T32" fmla="*/ 0 w 224"/>
                  <a:gd name="T33" fmla="*/ 0 h 279"/>
                  <a:gd name="T34" fmla="*/ 0 w 224"/>
                  <a:gd name="T35" fmla="*/ 0 h 279"/>
                  <a:gd name="T36" fmla="*/ 0 w 224"/>
                  <a:gd name="T37" fmla="*/ 0 h 279"/>
                  <a:gd name="T38" fmla="*/ 0 w 224"/>
                  <a:gd name="T39" fmla="*/ 0 h 279"/>
                  <a:gd name="T40" fmla="*/ 0 w 224"/>
                  <a:gd name="T41" fmla="*/ 0 h 279"/>
                  <a:gd name="T42" fmla="*/ 0 w 224"/>
                  <a:gd name="T43" fmla="*/ 0 h 279"/>
                  <a:gd name="T44" fmla="*/ 0 w 224"/>
                  <a:gd name="T45" fmla="*/ 0 h 279"/>
                  <a:gd name="T46" fmla="*/ 0 w 224"/>
                  <a:gd name="T47" fmla="*/ 0 h 279"/>
                  <a:gd name="T48" fmla="*/ 0 w 224"/>
                  <a:gd name="T49" fmla="*/ 0 h 279"/>
                  <a:gd name="T50" fmla="*/ 0 w 224"/>
                  <a:gd name="T51" fmla="*/ 0 h 279"/>
                  <a:gd name="T52" fmla="*/ 0 w 224"/>
                  <a:gd name="T53" fmla="*/ 0 h 279"/>
                  <a:gd name="T54" fmla="*/ 0 w 224"/>
                  <a:gd name="T55" fmla="*/ 0 h 279"/>
                  <a:gd name="T56" fmla="*/ 0 w 224"/>
                  <a:gd name="T57" fmla="*/ 0 h 279"/>
                  <a:gd name="T58" fmla="*/ 0 w 224"/>
                  <a:gd name="T59" fmla="*/ 0 h 279"/>
                  <a:gd name="T60" fmla="*/ 0 w 224"/>
                  <a:gd name="T61" fmla="*/ 0 h 279"/>
                  <a:gd name="T62" fmla="*/ 0 w 224"/>
                  <a:gd name="T63" fmla="*/ 0 h 279"/>
                  <a:gd name="T64" fmla="*/ 0 w 224"/>
                  <a:gd name="T65" fmla="*/ 0 h 2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4"/>
                  <a:gd name="T100" fmla="*/ 0 h 279"/>
                  <a:gd name="T101" fmla="*/ 224 w 224"/>
                  <a:gd name="T102" fmla="*/ 279 h 2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4" h="279">
                    <a:moveTo>
                      <a:pt x="74" y="0"/>
                    </a:moveTo>
                    <a:lnTo>
                      <a:pt x="59" y="0"/>
                    </a:lnTo>
                    <a:lnTo>
                      <a:pt x="45" y="15"/>
                    </a:lnTo>
                    <a:lnTo>
                      <a:pt x="30" y="31"/>
                    </a:lnTo>
                    <a:lnTo>
                      <a:pt x="15" y="15"/>
                    </a:lnTo>
                    <a:lnTo>
                      <a:pt x="0" y="15"/>
                    </a:lnTo>
                    <a:lnTo>
                      <a:pt x="15" y="46"/>
                    </a:lnTo>
                    <a:lnTo>
                      <a:pt x="15" y="77"/>
                    </a:lnTo>
                    <a:lnTo>
                      <a:pt x="15" y="93"/>
                    </a:lnTo>
                    <a:lnTo>
                      <a:pt x="15" y="108"/>
                    </a:lnTo>
                    <a:lnTo>
                      <a:pt x="15" y="124"/>
                    </a:lnTo>
                    <a:lnTo>
                      <a:pt x="30" y="124"/>
                    </a:lnTo>
                    <a:lnTo>
                      <a:pt x="30" y="139"/>
                    </a:lnTo>
                    <a:lnTo>
                      <a:pt x="15" y="154"/>
                    </a:lnTo>
                    <a:lnTo>
                      <a:pt x="30" y="201"/>
                    </a:lnTo>
                    <a:lnTo>
                      <a:pt x="59" y="263"/>
                    </a:lnTo>
                    <a:lnTo>
                      <a:pt x="59" y="278"/>
                    </a:lnTo>
                    <a:lnTo>
                      <a:pt x="74" y="232"/>
                    </a:lnTo>
                    <a:lnTo>
                      <a:pt x="89" y="247"/>
                    </a:lnTo>
                    <a:lnTo>
                      <a:pt x="104" y="247"/>
                    </a:lnTo>
                    <a:lnTo>
                      <a:pt x="104" y="263"/>
                    </a:lnTo>
                    <a:lnTo>
                      <a:pt x="134" y="247"/>
                    </a:lnTo>
                    <a:lnTo>
                      <a:pt x="149" y="201"/>
                    </a:lnTo>
                    <a:lnTo>
                      <a:pt x="208" y="185"/>
                    </a:lnTo>
                    <a:lnTo>
                      <a:pt x="223" y="201"/>
                    </a:lnTo>
                    <a:lnTo>
                      <a:pt x="223" y="154"/>
                    </a:lnTo>
                    <a:lnTo>
                      <a:pt x="193" y="124"/>
                    </a:lnTo>
                    <a:lnTo>
                      <a:pt x="178" y="124"/>
                    </a:lnTo>
                    <a:lnTo>
                      <a:pt x="149" y="77"/>
                    </a:lnTo>
                    <a:lnTo>
                      <a:pt x="119" y="46"/>
                    </a:lnTo>
                    <a:lnTo>
                      <a:pt x="104" y="46"/>
                    </a:lnTo>
                    <a:lnTo>
                      <a:pt x="74" y="31"/>
                    </a:lnTo>
                    <a:lnTo>
                      <a:pt x="74"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9" name="Freeform 11">
                <a:extLst>
                  <a:ext uri="{FF2B5EF4-FFF2-40B4-BE49-F238E27FC236}">
                    <a16:creationId xmlns="" xmlns:a16="http://schemas.microsoft.com/office/drawing/2014/main" id="{E5D542FA-77B4-4B19-A766-BA9E12B68A23}"/>
                  </a:ext>
                </a:extLst>
              </p:cNvPr>
              <p:cNvSpPr>
                <a:spLocks/>
              </p:cNvSpPr>
              <p:nvPr/>
            </p:nvSpPr>
            <p:spPr bwMode="auto">
              <a:xfrm>
                <a:off x="1019520" y="2463697"/>
                <a:ext cx="146280" cy="187117"/>
              </a:xfrm>
              <a:custGeom>
                <a:avLst/>
                <a:gdLst>
                  <a:gd name="T0" fmla="*/ 0 w 253"/>
                  <a:gd name="T1" fmla="*/ 0 h 370"/>
                  <a:gd name="T2" fmla="*/ 0 w 253"/>
                  <a:gd name="T3" fmla="*/ 0 h 370"/>
                  <a:gd name="T4" fmla="*/ 0 w 253"/>
                  <a:gd name="T5" fmla="*/ 0 h 370"/>
                  <a:gd name="T6" fmla="*/ 0 w 253"/>
                  <a:gd name="T7" fmla="*/ 0 h 370"/>
                  <a:gd name="T8" fmla="*/ 0 w 253"/>
                  <a:gd name="T9" fmla="*/ 0 h 370"/>
                  <a:gd name="T10" fmla="*/ 0 w 253"/>
                  <a:gd name="T11" fmla="*/ 0 h 370"/>
                  <a:gd name="T12" fmla="*/ 0 w 253"/>
                  <a:gd name="T13" fmla="*/ 0 h 370"/>
                  <a:gd name="T14" fmla="*/ 0 w 253"/>
                  <a:gd name="T15" fmla="*/ 0 h 370"/>
                  <a:gd name="T16" fmla="*/ 0 w 253"/>
                  <a:gd name="T17" fmla="*/ 0 h 370"/>
                  <a:gd name="T18" fmla="*/ 0 w 253"/>
                  <a:gd name="T19" fmla="*/ 0 h 370"/>
                  <a:gd name="T20" fmla="*/ 0 w 253"/>
                  <a:gd name="T21" fmla="*/ 0 h 370"/>
                  <a:gd name="T22" fmla="*/ 0 w 253"/>
                  <a:gd name="T23" fmla="*/ 0 h 370"/>
                  <a:gd name="T24" fmla="*/ 0 w 253"/>
                  <a:gd name="T25" fmla="*/ 0 h 370"/>
                  <a:gd name="T26" fmla="*/ 0 w 253"/>
                  <a:gd name="T27" fmla="*/ 0 h 370"/>
                  <a:gd name="T28" fmla="*/ 0 w 253"/>
                  <a:gd name="T29" fmla="*/ 0 h 370"/>
                  <a:gd name="T30" fmla="*/ 0 w 253"/>
                  <a:gd name="T31" fmla="*/ 0 h 370"/>
                  <a:gd name="T32" fmla="*/ 0 w 253"/>
                  <a:gd name="T33" fmla="*/ 0 h 370"/>
                  <a:gd name="T34" fmla="*/ 0 w 253"/>
                  <a:gd name="T35" fmla="*/ 0 h 370"/>
                  <a:gd name="T36" fmla="*/ 0 w 253"/>
                  <a:gd name="T37" fmla="*/ 0 h 370"/>
                  <a:gd name="T38" fmla="*/ 0 w 253"/>
                  <a:gd name="T39" fmla="*/ 0 h 370"/>
                  <a:gd name="T40" fmla="*/ 0 w 253"/>
                  <a:gd name="T41" fmla="*/ 0 h 370"/>
                  <a:gd name="T42" fmla="*/ 0 w 253"/>
                  <a:gd name="T43" fmla="*/ 0 h 370"/>
                  <a:gd name="T44" fmla="*/ 0 w 253"/>
                  <a:gd name="T45" fmla="*/ 0 h 370"/>
                  <a:gd name="T46" fmla="*/ 0 w 253"/>
                  <a:gd name="T47" fmla="*/ 0 h 370"/>
                  <a:gd name="T48" fmla="*/ 0 w 253"/>
                  <a:gd name="T49" fmla="*/ 0 h 370"/>
                  <a:gd name="T50" fmla="*/ 0 w 253"/>
                  <a:gd name="T51" fmla="*/ 0 h 370"/>
                  <a:gd name="T52" fmla="*/ 0 w 253"/>
                  <a:gd name="T53" fmla="*/ 0 h 370"/>
                  <a:gd name="T54" fmla="*/ 0 w 253"/>
                  <a:gd name="T55" fmla="*/ 0 h 370"/>
                  <a:gd name="T56" fmla="*/ 0 w 253"/>
                  <a:gd name="T57" fmla="*/ 0 h 370"/>
                  <a:gd name="T58" fmla="*/ 0 w 253"/>
                  <a:gd name="T59" fmla="*/ 0 h 370"/>
                  <a:gd name="T60" fmla="*/ 0 w 253"/>
                  <a:gd name="T61" fmla="*/ 0 h 370"/>
                  <a:gd name="T62" fmla="*/ 0 w 253"/>
                  <a:gd name="T63" fmla="*/ 0 h 370"/>
                  <a:gd name="T64" fmla="*/ 0 w 253"/>
                  <a:gd name="T65" fmla="*/ 0 h 370"/>
                  <a:gd name="T66" fmla="*/ 0 w 253"/>
                  <a:gd name="T67" fmla="*/ 0 h 370"/>
                  <a:gd name="T68" fmla="*/ 0 w 253"/>
                  <a:gd name="T69" fmla="*/ 0 h 370"/>
                  <a:gd name="T70" fmla="*/ 0 w 253"/>
                  <a:gd name="T71" fmla="*/ 0 h 370"/>
                  <a:gd name="T72" fmla="*/ 0 w 253"/>
                  <a:gd name="T73" fmla="*/ 0 h 370"/>
                  <a:gd name="T74" fmla="*/ 0 w 253"/>
                  <a:gd name="T75" fmla="*/ 0 h 370"/>
                  <a:gd name="T76" fmla="*/ 0 w 253"/>
                  <a:gd name="T77" fmla="*/ 0 h 370"/>
                  <a:gd name="T78" fmla="*/ 0 w 253"/>
                  <a:gd name="T79" fmla="*/ 0 h 370"/>
                  <a:gd name="T80" fmla="*/ 0 w 253"/>
                  <a:gd name="T81" fmla="*/ 0 h 370"/>
                  <a:gd name="T82" fmla="*/ 0 w 253"/>
                  <a:gd name="T83" fmla="*/ 0 h 370"/>
                  <a:gd name="T84" fmla="*/ 0 w 253"/>
                  <a:gd name="T85" fmla="*/ 0 h 3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3"/>
                  <a:gd name="T130" fmla="*/ 0 h 370"/>
                  <a:gd name="T131" fmla="*/ 253 w 253"/>
                  <a:gd name="T132" fmla="*/ 370 h 37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3" h="370">
                    <a:moveTo>
                      <a:pt x="119" y="0"/>
                    </a:moveTo>
                    <a:lnTo>
                      <a:pt x="133" y="15"/>
                    </a:lnTo>
                    <a:lnTo>
                      <a:pt x="119" y="31"/>
                    </a:lnTo>
                    <a:lnTo>
                      <a:pt x="59" y="77"/>
                    </a:lnTo>
                    <a:lnTo>
                      <a:pt x="44" y="92"/>
                    </a:lnTo>
                    <a:lnTo>
                      <a:pt x="30" y="77"/>
                    </a:lnTo>
                    <a:lnTo>
                      <a:pt x="15" y="92"/>
                    </a:lnTo>
                    <a:lnTo>
                      <a:pt x="15" y="62"/>
                    </a:lnTo>
                    <a:lnTo>
                      <a:pt x="0" y="77"/>
                    </a:lnTo>
                    <a:lnTo>
                      <a:pt x="15" y="123"/>
                    </a:lnTo>
                    <a:lnTo>
                      <a:pt x="30" y="138"/>
                    </a:lnTo>
                    <a:lnTo>
                      <a:pt x="59" y="200"/>
                    </a:lnTo>
                    <a:lnTo>
                      <a:pt x="104" y="277"/>
                    </a:lnTo>
                    <a:lnTo>
                      <a:pt x="148" y="338"/>
                    </a:lnTo>
                    <a:lnTo>
                      <a:pt x="178" y="338"/>
                    </a:lnTo>
                    <a:lnTo>
                      <a:pt x="193" y="354"/>
                    </a:lnTo>
                    <a:lnTo>
                      <a:pt x="193" y="369"/>
                    </a:lnTo>
                    <a:lnTo>
                      <a:pt x="208" y="369"/>
                    </a:lnTo>
                    <a:lnTo>
                      <a:pt x="222" y="354"/>
                    </a:lnTo>
                    <a:lnTo>
                      <a:pt x="237" y="354"/>
                    </a:lnTo>
                    <a:lnTo>
                      <a:pt x="237" y="338"/>
                    </a:lnTo>
                    <a:lnTo>
                      <a:pt x="252" y="338"/>
                    </a:lnTo>
                    <a:lnTo>
                      <a:pt x="237" y="338"/>
                    </a:lnTo>
                    <a:lnTo>
                      <a:pt x="237" y="323"/>
                    </a:lnTo>
                    <a:lnTo>
                      <a:pt x="237" y="308"/>
                    </a:lnTo>
                    <a:lnTo>
                      <a:pt x="237" y="292"/>
                    </a:lnTo>
                    <a:lnTo>
                      <a:pt x="237" y="277"/>
                    </a:lnTo>
                    <a:lnTo>
                      <a:pt x="237" y="246"/>
                    </a:lnTo>
                    <a:lnTo>
                      <a:pt x="222" y="215"/>
                    </a:lnTo>
                    <a:lnTo>
                      <a:pt x="193" y="215"/>
                    </a:lnTo>
                    <a:lnTo>
                      <a:pt x="193" y="200"/>
                    </a:lnTo>
                    <a:lnTo>
                      <a:pt x="178" y="200"/>
                    </a:lnTo>
                    <a:lnTo>
                      <a:pt x="148" y="169"/>
                    </a:lnTo>
                    <a:lnTo>
                      <a:pt x="148" y="138"/>
                    </a:lnTo>
                    <a:lnTo>
                      <a:pt x="163" y="108"/>
                    </a:lnTo>
                    <a:lnTo>
                      <a:pt x="193" y="77"/>
                    </a:lnTo>
                    <a:lnTo>
                      <a:pt x="222" y="77"/>
                    </a:lnTo>
                    <a:lnTo>
                      <a:pt x="208" y="46"/>
                    </a:lnTo>
                    <a:lnTo>
                      <a:pt x="178" y="31"/>
                    </a:lnTo>
                    <a:lnTo>
                      <a:pt x="163" y="31"/>
                    </a:lnTo>
                    <a:lnTo>
                      <a:pt x="148" y="31"/>
                    </a:lnTo>
                    <a:lnTo>
                      <a:pt x="133" y="0"/>
                    </a:lnTo>
                    <a:lnTo>
                      <a:pt x="119"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0" name="Freeform 12">
                <a:extLst>
                  <a:ext uri="{FF2B5EF4-FFF2-40B4-BE49-F238E27FC236}">
                    <a16:creationId xmlns="" xmlns:a16="http://schemas.microsoft.com/office/drawing/2014/main" id="{750A71A1-D336-45B8-9AB2-A7861786146B}"/>
                  </a:ext>
                </a:extLst>
              </p:cNvPr>
              <p:cNvSpPr>
                <a:spLocks/>
              </p:cNvSpPr>
              <p:nvPr/>
            </p:nvSpPr>
            <p:spPr bwMode="auto">
              <a:xfrm>
                <a:off x="1026292" y="2448995"/>
                <a:ext cx="70431" cy="61481"/>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w 120"/>
                  <a:gd name="T29" fmla="*/ 0 h 124"/>
                  <a:gd name="T30" fmla="*/ 0 w 120"/>
                  <a:gd name="T31" fmla="*/ 0 h 124"/>
                  <a:gd name="T32" fmla="*/ 0 w 120"/>
                  <a:gd name="T33" fmla="*/ 0 h 1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124"/>
                  <a:gd name="T53" fmla="*/ 120 w 120"/>
                  <a:gd name="T54" fmla="*/ 124 h 1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124">
                    <a:moveTo>
                      <a:pt x="0" y="15"/>
                    </a:moveTo>
                    <a:lnTo>
                      <a:pt x="0" y="46"/>
                    </a:lnTo>
                    <a:lnTo>
                      <a:pt x="0" y="77"/>
                    </a:lnTo>
                    <a:lnTo>
                      <a:pt x="15" y="77"/>
                    </a:lnTo>
                    <a:lnTo>
                      <a:pt x="15" y="92"/>
                    </a:lnTo>
                    <a:lnTo>
                      <a:pt x="0" y="92"/>
                    </a:lnTo>
                    <a:lnTo>
                      <a:pt x="0" y="123"/>
                    </a:lnTo>
                    <a:lnTo>
                      <a:pt x="15" y="108"/>
                    </a:lnTo>
                    <a:lnTo>
                      <a:pt x="30" y="123"/>
                    </a:lnTo>
                    <a:lnTo>
                      <a:pt x="45" y="108"/>
                    </a:lnTo>
                    <a:lnTo>
                      <a:pt x="104" y="62"/>
                    </a:lnTo>
                    <a:lnTo>
                      <a:pt x="119" y="46"/>
                    </a:lnTo>
                    <a:lnTo>
                      <a:pt x="104" y="31"/>
                    </a:lnTo>
                    <a:lnTo>
                      <a:pt x="89" y="15"/>
                    </a:lnTo>
                    <a:lnTo>
                      <a:pt x="30" y="0"/>
                    </a:lnTo>
                    <a:lnTo>
                      <a:pt x="15" y="0"/>
                    </a:lnTo>
                    <a:lnTo>
                      <a:pt x="0" y="15"/>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1" name="Freeform 13">
                <a:extLst>
                  <a:ext uri="{FF2B5EF4-FFF2-40B4-BE49-F238E27FC236}">
                    <a16:creationId xmlns="" xmlns:a16="http://schemas.microsoft.com/office/drawing/2014/main" id="{0F089AA3-F65D-4641-8DE4-7A0370918E75}"/>
                  </a:ext>
                </a:extLst>
              </p:cNvPr>
              <p:cNvSpPr>
                <a:spLocks/>
              </p:cNvSpPr>
              <p:nvPr/>
            </p:nvSpPr>
            <p:spPr bwMode="auto">
              <a:xfrm>
                <a:off x="653819" y="1858240"/>
                <a:ext cx="572931" cy="327455"/>
              </a:xfrm>
              <a:custGeom>
                <a:avLst/>
                <a:gdLst>
                  <a:gd name="T0" fmla="*/ 0 w 985"/>
                  <a:gd name="T1" fmla="*/ 0 h 647"/>
                  <a:gd name="T2" fmla="*/ 0 w 985"/>
                  <a:gd name="T3" fmla="*/ 0 h 647"/>
                  <a:gd name="T4" fmla="*/ 0 w 985"/>
                  <a:gd name="T5" fmla="*/ 0 h 647"/>
                  <a:gd name="T6" fmla="*/ 0 w 985"/>
                  <a:gd name="T7" fmla="*/ 0 h 647"/>
                  <a:gd name="T8" fmla="*/ 0 w 985"/>
                  <a:gd name="T9" fmla="*/ 0 h 647"/>
                  <a:gd name="T10" fmla="*/ 0 w 985"/>
                  <a:gd name="T11" fmla="*/ 0 h 647"/>
                  <a:gd name="T12" fmla="*/ 0 w 985"/>
                  <a:gd name="T13" fmla="*/ 0 h 647"/>
                  <a:gd name="T14" fmla="*/ 0 w 985"/>
                  <a:gd name="T15" fmla="*/ 0 h 647"/>
                  <a:gd name="T16" fmla="*/ 0 w 985"/>
                  <a:gd name="T17" fmla="*/ 0 h 647"/>
                  <a:gd name="T18" fmla="*/ 0 w 985"/>
                  <a:gd name="T19" fmla="*/ 0 h 647"/>
                  <a:gd name="T20" fmla="*/ 0 w 985"/>
                  <a:gd name="T21" fmla="*/ 0 h 647"/>
                  <a:gd name="T22" fmla="*/ 0 w 985"/>
                  <a:gd name="T23" fmla="*/ 0 h 647"/>
                  <a:gd name="T24" fmla="*/ 0 w 985"/>
                  <a:gd name="T25" fmla="*/ 0 h 647"/>
                  <a:gd name="T26" fmla="*/ 0 w 985"/>
                  <a:gd name="T27" fmla="*/ 0 h 647"/>
                  <a:gd name="T28" fmla="*/ 0 w 985"/>
                  <a:gd name="T29" fmla="*/ 0 h 647"/>
                  <a:gd name="T30" fmla="*/ 0 w 985"/>
                  <a:gd name="T31" fmla="*/ 0 h 647"/>
                  <a:gd name="T32" fmla="*/ 0 w 985"/>
                  <a:gd name="T33" fmla="*/ 0 h 647"/>
                  <a:gd name="T34" fmla="*/ 0 w 985"/>
                  <a:gd name="T35" fmla="*/ 0 h 647"/>
                  <a:gd name="T36" fmla="*/ 0 w 985"/>
                  <a:gd name="T37" fmla="*/ 0 h 647"/>
                  <a:gd name="T38" fmla="*/ 0 w 985"/>
                  <a:gd name="T39" fmla="*/ 0 h 647"/>
                  <a:gd name="T40" fmla="*/ 0 w 985"/>
                  <a:gd name="T41" fmla="*/ 0 h 647"/>
                  <a:gd name="T42" fmla="*/ 0 w 985"/>
                  <a:gd name="T43" fmla="*/ 0 h 647"/>
                  <a:gd name="T44" fmla="*/ 0 w 985"/>
                  <a:gd name="T45" fmla="*/ 0 h 647"/>
                  <a:gd name="T46" fmla="*/ 0 w 985"/>
                  <a:gd name="T47" fmla="*/ 0 h 647"/>
                  <a:gd name="T48" fmla="*/ 0 w 985"/>
                  <a:gd name="T49" fmla="*/ 0 h 647"/>
                  <a:gd name="T50" fmla="*/ 0 w 985"/>
                  <a:gd name="T51" fmla="*/ 0 h 647"/>
                  <a:gd name="T52" fmla="*/ 0 w 985"/>
                  <a:gd name="T53" fmla="*/ 0 h 647"/>
                  <a:gd name="T54" fmla="*/ 0 w 985"/>
                  <a:gd name="T55" fmla="*/ 0 h 647"/>
                  <a:gd name="T56" fmla="*/ 0 w 985"/>
                  <a:gd name="T57" fmla="*/ 0 h 647"/>
                  <a:gd name="T58" fmla="*/ 0 w 985"/>
                  <a:gd name="T59" fmla="*/ 0 h 647"/>
                  <a:gd name="T60" fmla="*/ 0 w 985"/>
                  <a:gd name="T61" fmla="*/ 0 h 647"/>
                  <a:gd name="T62" fmla="*/ 0 w 985"/>
                  <a:gd name="T63" fmla="*/ 0 h 647"/>
                  <a:gd name="T64" fmla="*/ 0 w 985"/>
                  <a:gd name="T65" fmla="*/ 0 h 647"/>
                  <a:gd name="T66" fmla="*/ 0 w 985"/>
                  <a:gd name="T67" fmla="*/ 0 h 647"/>
                  <a:gd name="T68" fmla="*/ 0 w 985"/>
                  <a:gd name="T69" fmla="*/ 0 h 647"/>
                  <a:gd name="T70" fmla="*/ 0 w 985"/>
                  <a:gd name="T71" fmla="*/ 0 h 647"/>
                  <a:gd name="T72" fmla="*/ 0 w 985"/>
                  <a:gd name="T73" fmla="*/ 0 h 647"/>
                  <a:gd name="T74" fmla="*/ 0 w 985"/>
                  <a:gd name="T75" fmla="*/ 0 h 647"/>
                  <a:gd name="T76" fmla="*/ 0 w 985"/>
                  <a:gd name="T77" fmla="*/ 0 h 647"/>
                  <a:gd name="T78" fmla="*/ 0 w 985"/>
                  <a:gd name="T79" fmla="*/ 0 h 647"/>
                  <a:gd name="T80" fmla="*/ 0 w 985"/>
                  <a:gd name="T81" fmla="*/ 0 h 647"/>
                  <a:gd name="T82" fmla="*/ 0 w 985"/>
                  <a:gd name="T83" fmla="*/ 0 h 647"/>
                  <a:gd name="T84" fmla="*/ 0 w 985"/>
                  <a:gd name="T85" fmla="*/ 0 h 647"/>
                  <a:gd name="T86" fmla="*/ 0 w 985"/>
                  <a:gd name="T87" fmla="*/ 0 h 647"/>
                  <a:gd name="T88" fmla="*/ 0 w 985"/>
                  <a:gd name="T89" fmla="*/ 0 h 647"/>
                  <a:gd name="T90" fmla="*/ 0 w 985"/>
                  <a:gd name="T91" fmla="*/ 0 h 647"/>
                  <a:gd name="T92" fmla="*/ 0 w 985"/>
                  <a:gd name="T93" fmla="*/ 0 h 647"/>
                  <a:gd name="T94" fmla="*/ 0 w 985"/>
                  <a:gd name="T95" fmla="*/ 0 h 647"/>
                  <a:gd name="T96" fmla="*/ 0 w 985"/>
                  <a:gd name="T97" fmla="*/ 0 h 647"/>
                  <a:gd name="T98" fmla="*/ 0 w 985"/>
                  <a:gd name="T99" fmla="*/ 0 h 647"/>
                  <a:gd name="T100" fmla="*/ 0 w 985"/>
                  <a:gd name="T101" fmla="*/ 0 h 647"/>
                  <a:gd name="T102" fmla="*/ 0 w 985"/>
                  <a:gd name="T103" fmla="*/ 0 h 647"/>
                  <a:gd name="T104" fmla="*/ 0 w 985"/>
                  <a:gd name="T105" fmla="*/ 0 h 647"/>
                  <a:gd name="T106" fmla="*/ 0 w 985"/>
                  <a:gd name="T107" fmla="*/ 0 h 647"/>
                  <a:gd name="T108" fmla="*/ 0 w 985"/>
                  <a:gd name="T109" fmla="*/ 0 h 647"/>
                  <a:gd name="T110" fmla="*/ 0 w 985"/>
                  <a:gd name="T111" fmla="*/ 0 h 647"/>
                  <a:gd name="T112" fmla="*/ 0 w 985"/>
                  <a:gd name="T113" fmla="*/ 0 h 6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85"/>
                  <a:gd name="T172" fmla="*/ 0 h 647"/>
                  <a:gd name="T173" fmla="*/ 985 w 985"/>
                  <a:gd name="T174" fmla="*/ 647 h 64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85" h="647">
                    <a:moveTo>
                      <a:pt x="60" y="431"/>
                    </a:moveTo>
                    <a:lnTo>
                      <a:pt x="104" y="446"/>
                    </a:lnTo>
                    <a:lnTo>
                      <a:pt x="179" y="461"/>
                    </a:lnTo>
                    <a:lnTo>
                      <a:pt x="224" y="477"/>
                    </a:lnTo>
                    <a:lnTo>
                      <a:pt x="224" y="461"/>
                    </a:lnTo>
                    <a:lnTo>
                      <a:pt x="253" y="461"/>
                    </a:lnTo>
                    <a:lnTo>
                      <a:pt x="283" y="538"/>
                    </a:lnTo>
                    <a:lnTo>
                      <a:pt x="298" y="523"/>
                    </a:lnTo>
                    <a:lnTo>
                      <a:pt x="328" y="523"/>
                    </a:lnTo>
                    <a:lnTo>
                      <a:pt x="343" y="554"/>
                    </a:lnTo>
                    <a:lnTo>
                      <a:pt x="358" y="584"/>
                    </a:lnTo>
                    <a:lnTo>
                      <a:pt x="358" y="615"/>
                    </a:lnTo>
                    <a:lnTo>
                      <a:pt x="388" y="615"/>
                    </a:lnTo>
                    <a:lnTo>
                      <a:pt x="388" y="584"/>
                    </a:lnTo>
                    <a:lnTo>
                      <a:pt x="432" y="569"/>
                    </a:lnTo>
                    <a:lnTo>
                      <a:pt x="432" y="554"/>
                    </a:lnTo>
                    <a:lnTo>
                      <a:pt x="462" y="538"/>
                    </a:lnTo>
                    <a:lnTo>
                      <a:pt x="492" y="554"/>
                    </a:lnTo>
                    <a:lnTo>
                      <a:pt x="507" y="569"/>
                    </a:lnTo>
                    <a:lnTo>
                      <a:pt x="537" y="554"/>
                    </a:lnTo>
                    <a:lnTo>
                      <a:pt x="537" y="569"/>
                    </a:lnTo>
                    <a:lnTo>
                      <a:pt x="537" y="538"/>
                    </a:lnTo>
                    <a:lnTo>
                      <a:pt x="552" y="538"/>
                    </a:lnTo>
                    <a:lnTo>
                      <a:pt x="567" y="538"/>
                    </a:lnTo>
                    <a:lnTo>
                      <a:pt x="611" y="538"/>
                    </a:lnTo>
                    <a:lnTo>
                      <a:pt x="611" y="554"/>
                    </a:lnTo>
                    <a:lnTo>
                      <a:pt x="626" y="538"/>
                    </a:lnTo>
                    <a:lnTo>
                      <a:pt x="656" y="569"/>
                    </a:lnTo>
                    <a:lnTo>
                      <a:pt x="641" y="600"/>
                    </a:lnTo>
                    <a:lnTo>
                      <a:pt x="671" y="646"/>
                    </a:lnTo>
                    <a:lnTo>
                      <a:pt x="686" y="646"/>
                    </a:lnTo>
                    <a:lnTo>
                      <a:pt x="686" y="631"/>
                    </a:lnTo>
                    <a:lnTo>
                      <a:pt x="686" y="600"/>
                    </a:lnTo>
                    <a:lnTo>
                      <a:pt x="671" y="569"/>
                    </a:lnTo>
                    <a:lnTo>
                      <a:pt x="686" y="523"/>
                    </a:lnTo>
                    <a:lnTo>
                      <a:pt x="701" y="508"/>
                    </a:lnTo>
                    <a:lnTo>
                      <a:pt x="716" y="492"/>
                    </a:lnTo>
                    <a:lnTo>
                      <a:pt x="745" y="477"/>
                    </a:lnTo>
                    <a:lnTo>
                      <a:pt x="760" y="461"/>
                    </a:lnTo>
                    <a:lnTo>
                      <a:pt x="775" y="446"/>
                    </a:lnTo>
                    <a:lnTo>
                      <a:pt x="790" y="446"/>
                    </a:lnTo>
                    <a:lnTo>
                      <a:pt x="790" y="415"/>
                    </a:lnTo>
                    <a:lnTo>
                      <a:pt x="790" y="400"/>
                    </a:lnTo>
                    <a:lnTo>
                      <a:pt x="790" y="385"/>
                    </a:lnTo>
                    <a:lnTo>
                      <a:pt x="790" y="354"/>
                    </a:lnTo>
                    <a:lnTo>
                      <a:pt x="790" y="400"/>
                    </a:lnTo>
                    <a:lnTo>
                      <a:pt x="820" y="369"/>
                    </a:lnTo>
                    <a:lnTo>
                      <a:pt x="820" y="354"/>
                    </a:lnTo>
                    <a:lnTo>
                      <a:pt x="820" y="369"/>
                    </a:lnTo>
                    <a:lnTo>
                      <a:pt x="835" y="338"/>
                    </a:lnTo>
                    <a:lnTo>
                      <a:pt x="835" y="323"/>
                    </a:lnTo>
                    <a:lnTo>
                      <a:pt x="850" y="308"/>
                    </a:lnTo>
                    <a:lnTo>
                      <a:pt x="865" y="308"/>
                    </a:lnTo>
                    <a:lnTo>
                      <a:pt x="895" y="292"/>
                    </a:lnTo>
                    <a:lnTo>
                      <a:pt x="909" y="308"/>
                    </a:lnTo>
                    <a:lnTo>
                      <a:pt x="909" y="292"/>
                    </a:lnTo>
                    <a:lnTo>
                      <a:pt x="909" y="261"/>
                    </a:lnTo>
                    <a:lnTo>
                      <a:pt x="939" y="246"/>
                    </a:lnTo>
                    <a:lnTo>
                      <a:pt x="984" y="231"/>
                    </a:lnTo>
                    <a:lnTo>
                      <a:pt x="969" y="200"/>
                    </a:lnTo>
                    <a:lnTo>
                      <a:pt x="969" y="185"/>
                    </a:lnTo>
                    <a:lnTo>
                      <a:pt x="954" y="169"/>
                    </a:lnTo>
                    <a:lnTo>
                      <a:pt x="954" y="185"/>
                    </a:lnTo>
                    <a:lnTo>
                      <a:pt x="939" y="200"/>
                    </a:lnTo>
                    <a:lnTo>
                      <a:pt x="909" y="231"/>
                    </a:lnTo>
                    <a:lnTo>
                      <a:pt x="895" y="215"/>
                    </a:lnTo>
                    <a:lnTo>
                      <a:pt x="880" y="231"/>
                    </a:lnTo>
                    <a:lnTo>
                      <a:pt x="865" y="215"/>
                    </a:lnTo>
                    <a:lnTo>
                      <a:pt x="835" y="231"/>
                    </a:lnTo>
                    <a:lnTo>
                      <a:pt x="805" y="261"/>
                    </a:lnTo>
                    <a:lnTo>
                      <a:pt x="805" y="246"/>
                    </a:lnTo>
                    <a:lnTo>
                      <a:pt x="775" y="246"/>
                    </a:lnTo>
                    <a:lnTo>
                      <a:pt x="775" y="261"/>
                    </a:lnTo>
                    <a:lnTo>
                      <a:pt x="760" y="277"/>
                    </a:lnTo>
                    <a:lnTo>
                      <a:pt x="731" y="292"/>
                    </a:lnTo>
                    <a:lnTo>
                      <a:pt x="701" y="292"/>
                    </a:lnTo>
                    <a:lnTo>
                      <a:pt x="701" y="277"/>
                    </a:lnTo>
                    <a:lnTo>
                      <a:pt x="716" y="246"/>
                    </a:lnTo>
                    <a:lnTo>
                      <a:pt x="716" y="231"/>
                    </a:lnTo>
                    <a:lnTo>
                      <a:pt x="701" y="231"/>
                    </a:lnTo>
                    <a:lnTo>
                      <a:pt x="716" y="200"/>
                    </a:lnTo>
                    <a:lnTo>
                      <a:pt x="716" y="185"/>
                    </a:lnTo>
                    <a:lnTo>
                      <a:pt x="701" y="185"/>
                    </a:lnTo>
                    <a:lnTo>
                      <a:pt x="671" y="200"/>
                    </a:lnTo>
                    <a:lnTo>
                      <a:pt x="656" y="215"/>
                    </a:lnTo>
                    <a:lnTo>
                      <a:pt x="656" y="231"/>
                    </a:lnTo>
                    <a:lnTo>
                      <a:pt x="626" y="277"/>
                    </a:lnTo>
                    <a:lnTo>
                      <a:pt x="626" y="261"/>
                    </a:lnTo>
                    <a:lnTo>
                      <a:pt x="626" y="231"/>
                    </a:lnTo>
                    <a:lnTo>
                      <a:pt x="656" y="200"/>
                    </a:lnTo>
                    <a:lnTo>
                      <a:pt x="641" y="200"/>
                    </a:lnTo>
                    <a:lnTo>
                      <a:pt x="671" y="169"/>
                    </a:lnTo>
                    <a:lnTo>
                      <a:pt x="716" y="169"/>
                    </a:lnTo>
                    <a:lnTo>
                      <a:pt x="716" y="154"/>
                    </a:lnTo>
                    <a:lnTo>
                      <a:pt x="656" y="138"/>
                    </a:lnTo>
                    <a:lnTo>
                      <a:pt x="626" y="138"/>
                    </a:lnTo>
                    <a:lnTo>
                      <a:pt x="581" y="138"/>
                    </a:lnTo>
                    <a:lnTo>
                      <a:pt x="626" y="108"/>
                    </a:lnTo>
                    <a:lnTo>
                      <a:pt x="537" y="77"/>
                    </a:lnTo>
                    <a:lnTo>
                      <a:pt x="507" y="77"/>
                    </a:lnTo>
                    <a:lnTo>
                      <a:pt x="373" y="46"/>
                    </a:lnTo>
                    <a:lnTo>
                      <a:pt x="224" y="31"/>
                    </a:lnTo>
                    <a:lnTo>
                      <a:pt x="119" y="0"/>
                    </a:lnTo>
                    <a:lnTo>
                      <a:pt x="104" y="31"/>
                    </a:lnTo>
                    <a:lnTo>
                      <a:pt x="104" y="46"/>
                    </a:lnTo>
                    <a:lnTo>
                      <a:pt x="104" y="31"/>
                    </a:lnTo>
                    <a:lnTo>
                      <a:pt x="75" y="15"/>
                    </a:lnTo>
                    <a:lnTo>
                      <a:pt x="60" y="77"/>
                    </a:lnTo>
                    <a:lnTo>
                      <a:pt x="30" y="154"/>
                    </a:lnTo>
                    <a:lnTo>
                      <a:pt x="15" y="215"/>
                    </a:lnTo>
                    <a:lnTo>
                      <a:pt x="0" y="231"/>
                    </a:lnTo>
                    <a:lnTo>
                      <a:pt x="15" y="338"/>
                    </a:lnTo>
                    <a:lnTo>
                      <a:pt x="30" y="385"/>
                    </a:lnTo>
                    <a:lnTo>
                      <a:pt x="60" y="400"/>
                    </a:lnTo>
                    <a:lnTo>
                      <a:pt x="60" y="431"/>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2" name="Freeform 14">
                <a:extLst>
                  <a:ext uri="{FF2B5EF4-FFF2-40B4-BE49-F238E27FC236}">
                    <a16:creationId xmlns="" xmlns:a16="http://schemas.microsoft.com/office/drawing/2014/main" id="{7177F372-9CF7-4F6B-A8F5-9889DD5C3315}"/>
                  </a:ext>
                </a:extLst>
              </p:cNvPr>
              <p:cNvSpPr>
                <a:spLocks/>
              </p:cNvSpPr>
              <p:nvPr/>
            </p:nvSpPr>
            <p:spPr bwMode="auto">
              <a:xfrm>
                <a:off x="410019" y="1446582"/>
                <a:ext cx="365700" cy="303397"/>
              </a:xfrm>
              <a:custGeom>
                <a:avLst/>
                <a:gdLst>
                  <a:gd name="T0" fmla="*/ 0 w 627"/>
                  <a:gd name="T1" fmla="*/ 0 h 600"/>
                  <a:gd name="T2" fmla="*/ 0 w 627"/>
                  <a:gd name="T3" fmla="*/ 0 h 600"/>
                  <a:gd name="T4" fmla="*/ 0 w 627"/>
                  <a:gd name="T5" fmla="*/ 0 h 600"/>
                  <a:gd name="T6" fmla="*/ 0 w 627"/>
                  <a:gd name="T7" fmla="*/ 0 h 600"/>
                  <a:gd name="T8" fmla="*/ 0 w 627"/>
                  <a:gd name="T9" fmla="*/ 0 h 600"/>
                  <a:gd name="T10" fmla="*/ 0 w 627"/>
                  <a:gd name="T11" fmla="*/ 0 h 600"/>
                  <a:gd name="T12" fmla="*/ 0 w 627"/>
                  <a:gd name="T13" fmla="*/ 0 h 600"/>
                  <a:gd name="T14" fmla="*/ 0 w 627"/>
                  <a:gd name="T15" fmla="*/ 0 h 600"/>
                  <a:gd name="T16" fmla="*/ 0 w 627"/>
                  <a:gd name="T17" fmla="*/ 0 h 600"/>
                  <a:gd name="T18" fmla="*/ 0 w 627"/>
                  <a:gd name="T19" fmla="*/ 0 h 600"/>
                  <a:gd name="T20" fmla="*/ 0 w 627"/>
                  <a:gd name="T21" fmla="*/ 0 h 600"/>
                  <a:gd name="T22" fmla="*/ 0 w 627"/>
                  <a:gd name="T23" fmla="*/ 0 h 600"/>
                  <a:gd name="T24" fmla="*/ 0 w 627"/>
                  <a:gd name="T25" fmla="*/ 0 h 600"/>
                  <a:gd name="T26" fmla="*/ 0 w 627"/>
                  <a:gd name="T27" fmla="*/ 0 h 600"/>
                  <a:gd name="T28" fmla="*/ 0 w 627"/>
                  <a:gd name="T29" fmla="*/ 0 h 600"/>
                  <a:gd name="T30" fmla="*/ 0 w 627"/>
                  <a:gd name="T31" fmla="*/ 0 h 600"/>
                  <a:gd name="T32" fmla="*/ 0 w 627"/>
                  <a:gd name="T33" fmla="*/ 0 h 600"/>
                  <a:gd name="T34" fmla="*/ 0 w 627"/>
                  <a:gd name="T35" fmla="*/ 0 h 600"/>
                  <a:gd name="T36" fmla="*/ 0 w 627"/>
                  <a:gd name="T37" fmla="*/ 0 h 600"/>
                  <a:gd name="T38" fmla="*/ 0 w 627"/>
                  <a:gd name="T39" fmla="*/ 0 h 600"/>
                  <a:gd name="T40" fmla="*/ 0 w 627"/>
                  <a:gd name="T41" fmla="*/ 0 h 600"/>
                  <a:gd name="T42" fmla="*/ 0 w 627"/>
                  <a:gd name="T43" fmla="*/ 0 h 600"/>
                  <a:gd name="T44" fmla="*/ 0 w 627"/>
                  <a:gd name="T45" fmla="*/ 0 h 600"/>
                  <a:gd name="T46" fmla="*/ 0 w 627"/>
                  <a:gd name="T47" fmla="*/ 0 h 600"/>
                  <a:gd name="T48" fmla="*/ 0 w 627"/>
                  <a:gd name="T49" fmla="*/ 0 h 600"/>
                  <a:gd name="T50" fmla="*/ 0 w 627"/>
                  <a:gd name="T51" fmla="*/ 0 h 600"/>
                  <a:gd name="T52" fmla="*/ 0 w 627"/>
                  <a:gd name="T53" fmla="*/ 0 h 600"/>
                  <a:gd name="T54" fmla="*/ 0 w 627"/>
                  <a:gd name="T55" fmla="*/ 0 h 600"/>
                  <a:gd name="T56" fmla="*/ 0 w 627"/>
                  <a:gd name="T57" fmla="*/ 0 h 600"/>
                  <a:gd name="T58" fmla="*/ 0 w 627"/>
                  <a:gd name="T59" fmla="*/ 0 h 600"/>
                  <a:gd name="T60" fmla="*/ 0 w 627"/>
                  <a:gd name="T61" fmla="*/ 0 h 600"/>
                  <a:gd name="T62" fmla="*/ 0 w 627"/>
                  <a:gd name="T63" fmla="*/ 0 h 600"/>
                  <a:gd name="T64" fmla="*/ 0 w 627"/>
                  <a:gd name="T65" fmla="*/ 0 h 600"/>
                  <a:gd name="T66" fmla="*/ 0 w 627"/>
                  <a:gd name="T67" fmla="*/ 0 h 600"/>
                  <a:gd name="T68" fmla="*/ 0 w 627"/>
                  <a:gd name="T69" fmla="*/ 0 h 600"/>
                  <a:gd name="T70" fmla="*/ 0 w 627"/>
                  <a:gd name="T71" fmla="*/ 0 h 600"/>
                  <a:gd name="T72" fmla="*/ 0 w 627"/>
                  <a:gd name="T73" fmla="*/ 0 h 600"/>
                  <a:gd name="T74" fmla="*/ 0 w 627"/>
                  <a:gd name="T75" fmla="*/ 0 h 600"/>
                  <a:gd name="T76" fmla="*/ 0 w 627"/>
                  <a:gd name="T77" fmla="*/ 0 h 600"/>
                  <a:gd name="T78" fmla="*/ 0 w 627"/>
                  <a:gd name="T79" fmla="*/ 0 h 600"/>
                  <a:gd name="T80" fmla="*/ 0 w 627"/>
                  <a:gd name="T81" fmla="*/ 0 h 600"/>
                  <a:gd name="T82" fmla="*/ 0 w 627"/>
                  <a:gd name="T83" fmla="*/ 0 h 600"/>
                  <a:gd name="T84" fmla="*/ 0 w 627"/>
                  <a:gd name="T85" fmla="*/ 0 h 600"/>
                  <a:gd name="T86" fmla="*/ 0 w 627"/>
                  <a:gd name="T87" fmla="*/ 0 h 600"/>
                  <a:gd name="T88" fmla="*/ 0 w 627"/>
                  <a:gd name="T89" fmla="*/ 0 h 600"/>
                  <a:gd name="T90" fmla="*/ 0 w 627"/>
                  <a:gd name="T91" fmla="*/ 0 h 600"/>
                  <a:gd name="T92" fmla="*/ 0 w 627"/>
                  <a:gd name="T93" fmla="*/ 0 h 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27"/>
                  <a:gd name="T142" fmla="*/ 0 h 600"/>
                  <a:gd name="T143" fmla="*/ 627 w 627"/>
                  <a:gd name="T144" fmla="*/ 600 h 60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27" h="600">
                    <a:moveTo>
                      <a:pt x="507" y="599"/>
                    </a:moveTo>
                    <a:lnTo>
                      <a:pt x="507" y="584"/>
                    </a:lnTo>
                    <a:lnTo>
                      <a:pt x="492" y="553"/>
                    </a:lnTo>
                    <a:lnTo>
                      <a:pt x="492" y="491"/>
                    </a:lnTo>
                    <a:lnTo>
                      <a:pt x="477" y="461"/>
                    </a:lnTo>
                    <a:lnTo>
                      <a:pt x="447" y="461"/>
                    </a:lnTo>
                    <a:lnTo>
                      <a:pt x="432" y="415"/>
                    </a:lnTo>
                    <a:lnTo>
                      <a:pt x="417" y="415"/>
                    </a:lnTo>
                    <a:lnTo>
                      <a:pt x="417" y="399"/>
                    </a:lnTo>
                    <a:lnTo>
                      <a:pt x="626" y="92"/>
                    </a:lnTo>
                    <a:lnTo>
                      <a:pt x="581" y="61"/>
                    </a:lnTo>
                    <a:lnTo>
                      <a:pt x="537" y="31"/>
                    </a:lnTo>
                    <a:lnTo>
                      <a:pt x="507" y="46"/>
                    </a:lnTo>
                    <a:lnTo>
                      <a:pt x="477" y="46"/>
                    </a:lnTo>
                    <a:lnTo>
                      <a:pt x="447" y="46"/>
                    </a:lnTo>
                    <a:lnTo>
                      <a:pt x="402" y="0"/>
                    </a:lnTo>
                    <a:lnTo>
                      <a:pt x="388" y="0"/>
                    </a:lnTo>
                    <a:lnTo>
                      <a:pt x="388" y="92"/>
                    </a:lnTo>
                    <a:lnTo>
                      <a:pt x="358" y="108"/>
                    </a:lnTo>
                    <a:lnTo>
                      <a:pt x="343" y="108"/>
                    </a:lnTo>
                    <a:lnTo>
                      <a:pt x="313" y="61"/>
                    </a:lnTo>
                    <a:lnTo>
                      <a:pt x="253" y="77"/>
                    </a:lnTo>
                    <a:lnTo>
                      <a:pt x="283" y="108"/>
                    </a:lnTo>
                    <a:lnTo>
                      <a:pt x="313" y="138"/>
                    </a:lnTo>
                    <a:lnTo>
                      <a:pt x="268" y="169"/>
                    </a:lnTo>
                    <a:lnTo>
                      <a:pt x="209" y="138"/>
                    </a:lnTo>
                    <a:lnTo>
                      <a:pt x="134" y="154"/>
                    </a:lnTo>
                    <a:lnTo>
                      <a:pt x="134" y="215"/>
                    </a:lnTo>
                    <a:lnTo>
                      <a:pt x="164" y="246"/>
                    </a:lnTo>
                    <a:lnTo>
                      <a:pt x="119" y="261"/>
                    </a:lnTo>
                    <a:lnTo>
                      <a:pt x="75" y="276"/>
                    </a:lnTo>
                    <a:lnTo>
                      <a:pt x="0" y="323"/>
                    </a:lnTo>
                    <a:lnTo>
                      <a:pt x="45" y="323"/>
                    </a:lnTo>
                    <a:lnTo>
                      <a:pt x="119" y="323"/>
                    </a:lnTo>
                    <a:lnTo>
                      <a:pt x="224" y="292"/>
                    </a:lnTo>
                    <a:lnTo>
                      <a:pt x="224" y="261"/>
                    </a:lnTo>
                    <a:lnTo>
                      <a:pt x="328" y="261"/>
                    </a:lnTo>
                    <a:lnTo>
                      <a:pt x="328" y="292"/>
                    </a:lnTo>
                    <a:lnTo>
                      <a:pt x="253" y="292"/>
                    </a:lnTo>
                    <a:lnTo>
                      <a:pt x="253" y="307"/>
                    </a:lnTo>
                    <a:lnTo>
                      <a:pt x="313" y="323"/>
                    </a:lnTo>
                    <a:lnTo>
                      <a:pt x="343" y="323"/>
                    </a:lnTo>
                    <a:lnTo>
                      <a:pt x="388" y="369"/>
                    </a:lnTo>
                    <a:lnTo>
                      <a:pt x="402" y="415"/>
                    </a:lnTo>
                    <a:lnTo>
                      <a:pt x="432" y="461"/>
                    </a:lnTo>
                    <a:lnTo>
                      <a:pt x="462" y="599"/>
                    </a:lnTo>
                    <a:lnTo>
                      <a:pt x="507" y="599"/>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3" name="Freeform 15">
                <a:extLst>
                  <a:ext uri="{FF2B5EF4-FFF2-40B4-BE49-F238E27FC236}">
                    <a16:creationId xmlns="" xmlns:a16="http://schemas.microsoft.com/office/drawing/2014/main" id="{1C37B9C2-C861-45D6-BF65-53B4975CF28D}"/>
                  </a:ext>
                </a:extLst>
              </p:cNvPr>
              <p:cNvSpPr>
                <a:spLocks/>
              </p:cNvSpPr>
              <p:nvPr/>
            </p:nvSpPr>
            <p:spPr bwMode="auto">
              <a:xfrm>
                <a:off x="819062" y="1593603"/>
                <a:ext cx="52823" cy="32077"/>
              </a:xfrm>
              <a:custGeom>
                <a:avLst/>
                <a:gdLst>
                  <a:gd name="T0" fmla="*/ 0 w 90"/>
                  <a:gd name="T1" fmla="*/ 0 h 62"/>
                  <a:gd name="T2" fmla="*/ 0 w 90"/>
                  <a:gd name="T3" fmla="*/ 0 h 62"/>
                  <a:gd name="T4" fmla="*/ 0 w 90"/>
                  <a:gd name="T5" fmla="*/ 0 h 62"/>
                  <a:gd name="T6" fmla="*/ 0 w 90"/>
                  <a:gd name="T7" fmla="*/ 0 h 62"/>
                  <a:gd name="T8" fmla="*/ 0 w 90"/>
                  <a:gd name="T9" fmla="*/ 0 h 62"/>
                  <a:gd name="T10" fmla="*/ 0 w 90"/>
                  <a:gd name="T11" fmla="*/ 0 h 62"/>
                  <a:gd name="T12" fmla="*/ 0 w 90"/>
                  <a:gd name="T13" fmla="*/ 0 h 62"/>
                  <a:gd name="T14" fmla="*/ 0 w 90"/>
                  <a:gd name="T15" fmla="*/ 0 h 62"/>
                  <a:gd name="T16" fmla="*/ 0 w 90"/>
                  <a:gd name="T17" fmla="*/ 0 h 62"/>
                  <a:gd name="T18" fmla="*/ 0 w 90"/>
                  <a:gd name="T19" fmla="*/ 0 h 62"/>
                  <a:gd name="T20" fmla="*/ 0 w 90"/>
                  <a:gd name="T21" fmla="*/ 0 h 62"/>
                  <a:gd name="T22" fmla="*/ 0 w 90"/>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0"/>
                  <a:gd name="T37" fmla="*/ 0 h 62"/>
                  <a:gd name="T38" fmla="*/ 90 w 90"/>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0" h="62">
                    <a:moveTo>
                      <a:pt x="15" y="0"/>
                    </a:moveTo>
                    <a:lnTo>
                      <a:pt x="89" y="0"/>
                    </a:lnTo>
                    <a:lnTo>
                      <a:pt x="74" y="15"/>
                    </a:lnTo>
                    <a:lnTo>
                      <a:pt x="89" y="46"/>
                    </a:lnTo>
                    <a:lnTo>
                      <a:pt x="74" y="61"/>
                    </a:lnTo>
                    <a:lnTo>
                      <a:pt x="59" y="46"/>
                    </a:lnTo>
                    <a:lnTo>
                      <a:pt x="45" y="61"/>
                    </a:lnTo>
                    <a:lnTo>
                      <a:pt x="30" y="46"/>
                    </a:lnTo>
                    <a:lnTo>
                      <a:pt x="15" y="61"/>
                    </a:lnTo>
                    <a:lnTo>
                      <a:pt x="0" y="46"/>
                    </a:lnTo>
                    <a:lnTo>
                      <a:pt x="30" y="31"/>
                    </a:lnTo>
                    <a:lnTo>
                      <a:pt x="15"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4" name="Freeform 16">
                <a:extLst>
                  <a:ext uri="{FF2B5EF4-FFF2-40B4-BE49-F238E27FC236}">
                    <a16:creationId xmlns="" xmlns:a16="http://schemas.microsoft.com/office/drawing/2014/main" id="{057066FC-4588-4244-84F5-D25C1CCDEC7B}"/>
                  </a:ext>
                </a:extLst>
              </p:cNvPr>
              <p:cNvSpPr>
                <a:spLocks/>
              </p:cNvSpPr>
              <p:nvPr/>
            </p:nvSpPr>
            <p:spPr bwMode="auto">
              <a:xfrm>
                <a:off x="835315" y="1656421"/>
                <a:ext cx="44697" cy="32077"/>
              </a:xfrm>
              <a:custGeom>
                <a:avLst/>
                <a:gdLst>
                  <a:gd name="T0" fmla="*/ 0 w 77"/>
                  <a:gd name="T1" fmla="*/ 0 h 63"/>
                  <a:gd name="T2" fmla="*/ 0 w 77"/>
                  <a:gd name="T3" fmla="*/ 0 h 63"/>
                  <a:gd name="T4" fmla="*/ 0 w 77"/>
                  <a:gd name="T5" fmla="*/ 0 h 63"/>
                  <a:gd name="T6" fmla="*/ 0 w 77"/>
                  <a:gd name="T7" fmla="*/ 0 h 63"/>
                  <a:gd name="T8" fmla="*/ 0 w 77"/>
                  <a:gd name="T9" fmla="*/ 0 h 63"/>
                  <a:gd name="T10" fmla="*/ 0 w 77"/>
                  <a:gd name="T11" fmla="*/ 0 h 63"/>
                  <a:gd name="T12" fmla="*/ 0 w 77"/>
                  <a:gd name="T13" fmla="*/ 0 h 63"/>
                  <a:gd name="T14" fmla="*/ 0 w 77"/>
                  <a:gd name="T15" fmla="*/ 0 h 63"/>
                  <a:gd name="T16" fmla="*/ 0 w 77"/>
                  <a:gd name="T17" fmla="*/ 0 h 63"/>
                  <a:gd name="T18" fmla="*/ 0 w 77"/>
                  <a:gd name="T19" fmla="*/ 0 h 63"/>
                  <a:gd name="T20" fmla="*/ 0 w 7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63"/>
                  <a:gd name="T35" fmla="*/ 77 w 77"/>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63">
                    <a:moveTo>
                      <a:pt x="30" y="0"/>
                    </a:moveTo>
                    <a:lnTo>
                      <a:pt x="46" y="16"/>
                    </a:lnTo>
                    <a:lnTo>
                      <a:pt x="46" y="31"/>
                    </a:lnTo>
                    <a:lnTo>
                      <a:pt x="61" y="16"/>
                    </a:lnTo>
                    <a:lnTo>
                      <a:pt x="76" y="47"/>
                    </a:lnTo>
                    <a:lnTo>
                      <a:pt x="46" y="47"/>
                    </a:lnTo>
                    <a:lnTo>
                      <a:pt x="30" y="62"/>
                    </a:lnTo>
                    <a:lnTo>
                      <a:pt x="0" y="47"/>
                    </a:lnTo>
                    <a:lnTo>
                      <a:pt x="15" y="31"/>
                    </a:lnTo>
                    <a:lnTo>
                      <a:pt x="30" y="31"/>
                    </a:lnTo>
                    <a:lnTo>
                      <a:pt x="3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5" name="Freeform 17">
                <a:extLst>
                  <a:ext uri="{FF2B5EF4-FFF2-40B4-BE49-F238E27FC236}">
                    <a16:creationId xmlns="" xmlns:a16="http://schemas.microsoft.com/office/drawing/2014/main" id="{AE9825A4-36C2-4B44-99AF-09337E37ABA2}"/>
                  </a:ext>
                </a:extLst>
              </p:cNvPr>
              <p:cNvSpPr>
                <a:spLocks/>
              </p:cNvSpPr>
              <p:nvPr/>
            </p:nvSpPr>
            <p:spPr bwMode="auto">
              <a:xfrm>
                <a:off x="896265" y="1826163"/>
                <a:ext cx="9481" cy="25394"/>
              </a:xfrm>
              <a:custGeom>
                <a:avLst/>
                <a:gdLst>
                  <a:gd name="T0" fmla="*/ 0 w 17"/>
                  <a:gd name="T1" fmla="*/ 0 h 47"/>
                  <a:gd name="T2" fmla="*/ 0 w 17"/>
                  <a:gd name="T3" fmla="*/ 0 h 47"/>
                  <a:gd name="T4" fmla="*/ 0 w 17"/>
                  <a:gd name="T5" fmla="*/ 0 h 47"/>
                  <a:gd name="T6" fmla="*/ 0 w 17"/>
                  <a:gd name="T7" fmla="*/ 0 h 47"/>
                  <a:gd name="T8" fmla="*/ 0 60000 65536"/>
                  <a:gd name="T9" fmla="*/ 0 60000 65536"/>
                  <a:gd name="T10" fmla="*/ 0 60000 65536"/>
                  <a:gd name="T11" fmla="*/ 0 60000 65536"/>
                  <a:gd name="T12" fmla="*/ 0 w 17"/>
                  <a:gd name="T13" fmla="*/ 0 h 47"/>
                  <a:gd name="T14" fmla="*/ 17 w 17"/>
                  <a:gd name="T15" fmla="*/ 47 h 47"/>
                </a:gdLst>
                <a:ahLst/>
                <a:cxnLst>
                  <a:cxn ang="T8">
                    <a:pos x="T0" y="T1"/>
                  </a:cxn>
                  <a:cxn ang="T9">
                    <a:pos x="T2" y="T3"/>
                  </a:cxn>
                  <a:cxn ang="T10">
                    <a:pos x="T4" y="T5"/>
                  </a:cxn>
                  <a:cxn ang="T11">
                    <a:pos x="T6" y="T7"/>
                  </a:cxn>
                </a:cxnLst>
                <a:rect l="T12" t="T13" r="T14" b="T15"/>
                <a:pathLst>
                  <a:path w="17" h="47">
                    <a:moveTo>
                      <a:pt x="0" y="0"/>
                    </a:moveTo>
                    <a:lnTo>
                      <a:pt x="16" y="0"/>
                    </a:lnTo>
                    <a:lnTo>
                      <a:pt x="16" y="46"/>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6" name="Freeform 18">
                <a:extLst>
                  <a:ext uri="{FF2B5EF4-FFF2-40B4-BE49-F238E27FC236}">
                    <a16:creationId xmlns="" xmlns:a16="http://schemas.microsoft.com/office/drawing/2014/main" id="{88C3D8DA-634A-42C3-BF58-555CFDF027B3}"/>
                  </a:ext>
                </a:extLst>
              </p:cNvPr>
              <p:cNvSpPr>
                <a:spLocks/>
              </p:cNvSpPr>
              <p:nvPr/>
            </p:nvSpPr>
            <p:spPr bwMode="auto">
              <a:xfrm>
                <a:off x="973469" y="2347417"/>
                <a:ext cx="36570" cy="32077"/>
              </a:xfrm>
              <a:custGeom>
                <a:avLst/>
                <a:gdLst>
                  <a:gd name="T0" fmla="*/ 0 w 61"/>
                  <a:gd name="T1" fmla="*/ 0 h 62"/>
                  <a:gd name="T2" fmla="*/ 0 w 61"/>
                  <a:gd name="T3" fmla="*/ 0 h 62"/>
                  <a:gd name="T4" fmla="*/ 0 w 61"/>
                  <a:gd name="T5" fmla="*/ 0 h 62"/>
                  <a:gd name="T6" fmla="*/ 0 w 61"/>
                  <a:gd name="T7" fmla="*/ 0 h 62"/>
                  <a:gd name="T8" fmla="*/ 0 w 61"/>
                  <a:gd name="T9" fmla="*/ 0 h 62"/>
                  <a:gd name="T10" fmla="*/ 0 w 61"/>
                  <a:gd name="T11" fmla="*/ 0 h 62"/>
                  <a:gd name="T12" fmla="*/ 0 w 61"/>
                  <a:gd name="T13" fmla="*/ 0 h 62"/>
                  <a:gd name="T14" fmla="*/ 0 w 61"/>
                  <a:gd name="T15" fmla="*/ 0 h 62"/>
                  <a:gd name="T16" fmla="*/ 0 w 61"/>
                  <a:gd name="T17" fmla="*/ 0 h 62"/>
                  <a:gd name="T18" fmla="*/ 0 w 61"/>
                  <a:gd name="T19" fmla="*/ 0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62"/>
                  <a:gd name="T32" fmla="*/ 61 w 61"/>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62">
                    <a:moveTo>
                      <a:pt x="60" y="31"/>
                    </a:moveTo>
                    <a:lnTo>
                      <a:pt x="45" y="0"/>
                    </a:lnTo>
                    <a:lnTo>
                      <a:pt x="15" y="0"/>
                    </a:lnTo>
                    <a:lnTo>
                      <a:pt x="0" y="0"/>
                    </a:lnTo>
                    <a:lnTo>
                      <a:pt x="0" y="15"/>
                    </a:lnTo>
                    <a:lnTo>
                      <a:pt x="15" y="31"/>
                    </a:lnTo>
                    <a:lnTo>
                      <a:pt x="30" y="31"/>
                    </a:lnTo>
                    <a:lnTo>
                      <a:pt x="30" y="46"/>
                    </a:lnTo>
                    <a:lnTo>
                      <a:pt x="45" y="61"/>
                    </a:lnTo>
                    <a:lnTo>
                      <a:pt x="60" y="31"/>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7" name="Freeform 19">
                <a:extLst>
                  <a:ext uri="{FF2B5EF4-FFF2-40B4-BE49-F238E27FC236}">
                    <a16:creationId xmlns="" xmlns:a16="http://schemas.microsoft.com/office/drawing/2014/main" id="{78C6ACC7-64B1-47BD-8591-BE45C31A25F7}"/>
                  </a:ext>
                </a:extLst>
              </p:cNvPr>
              <p:cNvSpPr>
                <a:spLocks/>
              </p:cNvSpPr>
              <p:nvPr/>
            </p:nvSpPr>
            <p:spPr bwMode="auto">
              <a:xfrm>
                <a:off x="957215" y="2308658"/>
                <a:ext cx="44697" cy="40097"/>
              </a:xfrm>
              <a:custGeom>
                <a:avLst/>
                <a:gdLst>
                  <a:gd name="T0" fmla="*/ 0 w 76"/>
                  <a:gd name="T1" fmla="*/ 0 h 78"/>
                  <a:gd name="T2" fmla="*/ 0 w 76"/>
                  <a:gd name="T3" fmla="*/ 0 h 78"/>
                  <a:gd name="T4" fmla="*/ 0 w 76"/>
                  <a:gd name="T5" fmla="*/ 0 h 78"/>
                  <a:gd name="T6" fmla="*/ 0 w 76"/>
                  <a:gd name="T7" fmla="*/ 0 h 78"/>
                  <a:gd name="T8" fmla="*/ 0 w 76"/>
                  <a:gd name="T9" fmla="*/ 0 h 78"/>
                  <a:gd name="T10" fmla="*/ 0 w 76"/>
                  <a:gd name="T11" fmla="*/ 0 h 78"/>
                  <a:gd name="T12" fmla="*/ 0 w 76"/>
                  <a:gd name="T13" fmla="*/ 0 h 78"/>
                  <a:gd name="T14" fmla="*/ 0 w 76"/>
                  <a:gd name="T15" fmla="*/ 0 h 78"/>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78"/>
                  <a:gd name="T26" fmla="*/ 76 w 76"/>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78">
                    <a:moveTo>
                      <a:pt x="30" y="77"/>
                    </a:moveTo>
                    <a:lnTo>
                      <a:pt x="45" y="77"/>
                    </a:lnTo>
                    <a:lnTo>
                      <a:pt x="75" y="77"/>
                    </a:lnTo>
                    <a:lnTo>
                      <a:pt x="75" y="0"/>
                    </a:lnTo>
                    <a:lnTo>
                      <a:pt x="30" y="15"/>
                    </a:lnTo>
                    <a:lnTo>
                      <a:pt x="15" y="31"/>
                    </a:lnTo>
                    <a:lnTo>
                      <a:pt x="0" y="31"/>
                    </a:lnTo>
                    <a:lnTo>
                      <a:pt x="30" y="77"/>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8" name="Freeform 20">
                <a:extLst>
                  <a:ext uri="{FF2B5EF4-FFF2-40B4-BE49-F238E27FC236}">
                    <a16:creationId xmlns="" xmlns:a16="http://schemas.microsoft.com/office/drawing/2014/main" id="{23E836B9-94A5-45CD-BA2C-1545B94BACAB}"/>
                  </a:ext>
                </a:extLst>
              </p:cNvPr>
              <p:cNvSpPr>
                <a:spLocks/>
              </p:cNvSpPr>
              <p:nvPr/>
            </p:nvSpPr>
            <p:spPr bwMode="auto">
              <a:xfrm>
                <a:off x="939607" y="2292619"/>
                <a:ext cx="62305" cy="32077"/>
              </a:xfrm>
              <a:custGeom>
                <a:avLst/>
                <a:gdLst>
                  <a:gd name="T0" fmla="*/ 0 w 106"/>
                  <a:gd name="T1" fmla="*/ 0 h 63"/>
                  <a:gd name="T2" fmla="*/ 0 w 106"/>
                  <a:gd name="T3" fmla="*/ 0 h 63"/>
                  <a:gd name="T4" fmla="*/ 0 w 106"/>
                  <a:gd name="T5" fmla="*/ 0 h 63"/>
                  <a:gd name="T6" fmla="*/ 0 w 106"/>
                  <a:gd name="T7" fmla="*/ 0 h 63"/>
                  <a:gd name="T8" fmla="*/ 0 w 106"/>
                  <a:gd name="T9" fmla="*/ 0 h 63"/>
                  <a:gd name="T10" fmla="*/ 0 w 106"/>
                  <a:gd name="T11" fmla="*/ 0 h 63"/>
                  <a:gd name="T12" fmla="*/ 0 w 106"/>
                  <a:gd name="T13" fmla="*/ 0 h 63"/>
                  <a:gd name="T14" fmla="*/ 0 w 106"/>
                  <a:gd name="T15" fmla="*/ 0 h 63"/>
                  <a:gd name="T16" fmla="*/ 0 w 106"/>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63"/>
                  <a:gd name="T29" fmla="*/ 106 w 106"/>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63">
                    <a:moveTo>
                      <a:pt x="105" y="31"/>
                    </a:moveTo>
                    <a:lnTo>
                      <a:pt x="90" y="16"/>
                    </a:lnTo>
                    <a:lnTo>
                      <a:pt x="30" y="0"/>
                    </a:lnTo>
                    <a:lnTo>
                      <a:pt x="0" y="31"/>
                    </a:lnTo>
                    <a:lnTo>
                      <a:pt x="30" y="47"/>
                    </a:lnTo>
                    <a:lnTo>
                      <a:pt x="30" y="62"/>
                    </a:lnTo>
                    <a:lnTo>
                      <a:pt x="45" y="62"/>
                    </a:lnTo>
                    <a:lnTo>
                      <a:pt x="60" y="47"/>
                    </a:lnTo>
                    <a:lnTo>
                      <a:pt x="105" y="3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9" name="Freeform 21">
                <a:extLst>
                  <a:ext uri="{FF2B5EF4-FFF2-40B4-BE49-F238E27FC236}">
                    <a16:creationId xmlns="" xmlns:a16="http://schemas.microsoft.com/office/drawing/2014/main" id="{0F32FD5C-91FA-481E-B3DB-9EAED704AF03}"/>
                  </a:ext>
                </a:extLst>
              </p:cNvPr>
              <p:cNvSpPr>
                <a:spLocks/>
              </p:cNvSpPr>
              <p:nvPr/>
            </p:nvSpPr>
            <p:spPr bwMode="auto">
              <a:xfrm>
                <a:off x="931481" y="2308658"/>
                <a:ext cx="25734" cy="16039"/>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 name="T18" fmla="*/ 0 w 46"/>
                  <a:gd name="T19" fmla="*/ 0 h 32"/>
                  <a:gd name="T20" fmla="*/ 46 w 4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6" h="32">
                    <a:moveTo>
                      <a:pt x="45" y="31"/>
                    </a:moveTo>
                    <a:lnTo>
                      <a:pt x="45" y="16"/>
                    </a:lnTo>
                    <a:lnTo>
                      <a:pt x="15" y="0"/>
                    </a:lnTo>
                    <a:lnTo>
                      <a:pt x="0" y="16"/>
                    </a:lnTo>
                    <a:lnTo>
                      <a:pt x="30" y="31"/>
                    </a:lnTo>
                    <a:lnTo>
                      <a:pt x="45" y="3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0" name="Freeform 22">
                <a:extLst>
                  <a:ext uri="{FF2B5EF4-FFF2-40B4-BE49-F238E27FC236}">
                    <a16:creationId xmlns="" xmlns:a16="http://schemas.microsoft.com/office/drawing/2014/main" id="{EA60F6A8-FB38-4A5C-B514-6317FDD104F2}"/>
                  </a:ext>
                </a:extLst>
              </p:cNvPr>
              <p:cNvSpPr>
                <a:spLocks/>
              </p:cNvSpPr>
              <p:nvPr/>
            </p:nvSpPr>
            <p:spPr bwMode="auto">
              <a:xfrm>
                <a:off x="913873" y="2269898"/>
                <a:ext cx="43342" cy="46779"/>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5"/>
                  <a:gd name="T40" fmla="*/ 0 h 93"/>
                  <a:gd name="T41" fmla="*/ 75 w 75"/>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5" h="93">
                    <a:moveTo>
                      <a:pt x="30" y="92"/>
                    </a:moveTo>
                    <a:lnTo>
                      <a:pt x="44" y="77"/>
                    </a:lnTo>
                    <a:lnTo>
                      <a:pt x="74" y="46"/>
                    </a:lnTo>
                    <a:lnTo>
                      <a:pt x="74" y="31"/>
                    </a:lnTo>
                    <a:lnTo>
                      <a:pt x="59" y="31"/>
                    </a:lnTo>
                    <a:lnTo>
                      <a:pt x="59" y="0"/>
                    </a:lnTo>
                    <a:lnTo>
                      <a:pt x="30" y="0"/>
                    </a:lnTo>
                    <a:lnTo>
                      <a:pt x="15" y="15"/>
                    </a:lnTo>
                    <a:lnTo>
                      <a:pt x="30" y="31"/>
                    </a:lnTo>
                    <a:lnTo>
                      <a:pt x="15" y="31"/>
                    </a:lnTo>
                    <a:lnTo>
                      <a:pt x="0" y="61"/>
                    </a:lnTo>
                    <a:lnTo>
                      <a:pt x="0" y="77"/>
                    </a:lnTo>
                    <a:lnTo>
                      <a:pt x="30" y="92"/>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1" name="Freeform 23">
                <a:extLst>
                  <a:ext uri="{FF2B5EF4-FFF2-40B4-BE49-F238E27FC236}">
                    <a16:creationId xmlns="" xmlns:a16="http://schemas.microsoft.com/office/drawing/2014/main" id="{0ECAF9F4-0FC1-42E9-8439-F502A6B2D471}"/>
                  </a:ext>
                </a:extLst>
              </p:cNvPr>
              <p:cNvSpPr>
                <a:spLocks/>
              </p:cNvSpPr>
              <p:nvPr/>
            </p:nvSpPr>
            <p:spPr bwMode="auto">
              <a:xfrm>
                <a:off x="949089" y="2269898"/>
                <a:ext cx="9481" cy="16039"/>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 name="T15" fmla="*/ 0 w 17"/>
                  <a:gd name="T16" fmla="*/ 0 h 32"/>
                  <a:gd name="T17" fmla="*/ 17 w 17"/>
                  <a:gd name="T18" fmla="*/ 32 h 32"/>
                </a:gdLst>
                <a:ahLst/>
                <a:cxnLst>
                  <a:cxn ang="T10">
                    <a:pos x="T0" y="T1"/>
                  </a:cxn>
                  <a:cxn ang="T11">
                    <a:pos x="T2" y="T3"/>
                  </a:cxn>
                  <a:cxn ang="T12">
                    <a:pos x="T4" y="T5"/>
                  </a:cxn>
                  <a:cxn ang="T13">
                    <a:pos x="T6" y="T7"/>
                  </a:cxn>
                  <a:cxn ang="T14">
                    <a:pos x="T8" y="T9"/>
                  </a:cxn>
                </a:cxnLst>
                <a:rect l="T15" t="T16" r="T17" b="T18"/>
                <a:pathLst>
                  <a:path w="17" h="32">
                    <a:moveTo>
                      <a:pt x="0" y="0"/>
                    </a:moveTo>
                    <a:lnTo>
                      <a:pt x="0" y="31"/>
                    </a:lnTo>
                    <a:lnTo>
                      <a:pt x="16" y="31"/>
                    </a:lnTo>
                    <a:lnTo>
                      <a:pt x="16" y="0"/>
                    </a:lnTo>
                    <a:lnTo>
                      <a:pt x="0" y="0"/>
                    </a:lnTo>
                  </a:path>
                </a:pathLst>
              </a:custGeom>
              <a:solidFill>
                <a:srgbClr val="FF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2" name="Freeform 24">
                <a:extLst>
                  <a:ext uri="{FF2B5EF4-FFF2-40B4-BE49-F238E27FC236}">
                    <a16:creationId xmlns="" xmlns:a16="http://schemas.microsoft.com/office/drawing/2014/main" id="{A71A8196-21ED-437E-B2AF-DC3BD20BEB2E}"/>
                  </a:ext>
                </a:extLst>
              </p:cNvPr>
              <p:cNvSpPr>
                <a:spLocks/>
              </p:cNvSpPr>
              <p:nvPr/>
            </p:nvSpPr>
            <p:spPr bwMode="auto">
              <a:xfrm>
                <a:off x="687681" y="2076098"/>
                <a:ext cx="287143" cy="233896"/>
              </a:xfrm>
              <a:custGeom>
                <a:avLst/>
                <a:gdLst>
                  <a:gd name="T0" fmla="*/ 0 w 492"/>
                  <a:gd name="T1" fmla="*/ 0 h 462"/>
                  <a:gd name="T2" fmla="*/ 0 w 492"/>
                  <a:gd name="T3" fmla="*/ 0 h 462"/>
                  <a:gd name="T4" fmla="*/ 0 w 492"/>
                  <a:gd name="T5" fmla="*/ 0 h 462"/>
                  <a:gd name="T6" fmla="*/ 0 w 492"/>
                  <a:gd name="T7" fmla="*/ 0 h 462"/>
                  <a:gd name="T8" fmla="*/ 0 w 492"/>
                  <a:gd name="T9" fmla="*/ 0 h 462"/>
                  <a:gd name="T10" fmla="*/ 0 w 492"/>
                  <a:gd name="T11" fmla="*/ 0 h 462"/>
                  <a:gd name="T12" fmla="*/ 0 w 492"/>
                  <a:gd name="T13" fmla="*/ 0 h 462"/>
                  <a:gd name="T14" fmla="*/ 0 w 492"/>
                  <a:gd name="T15" fmla="*/ 0 h 462"/>
                  <a:gd name="T16" fmla="*/ 0 w 492"/>
                  <a:gd name="T17" fmla="*/ 0 h 462"/>
                  <a:gd name="T18" fmla="*/ 0 w 492"/>
                  <a:gd name="T19" fmla="*/ 0 h 462"/>
                  <a:gd name="T20" fmla="*/ 0 w 492"/>
                  <a:gd name="T21" fmla="*/ 0 h 462"/>
                  <a:gd name="T22" fmla="*/ 0 w 492"/>
                  <a:gd name="T23" fmla="*/ 0 h 462"/>
                  <a:gd name="T24" fmla="*/ 0 w 492"/>
                  <a:gd name="T25" fmla="*/ 0 h 462"/>
                  <a:gd name="T26" fmla="*/ 0 w 492"/>
                  <a:gd name="T27" fmla="*/ 0 h 462"/>
                  <a:gd name="T28" fmla="*/ 0 w 492"/>
                  <a:gd name="T29" fmla="*/ 0 h 462"/>
                  <a:gd name="T30" fmla="*/ 0 w 492"/>
                  <a:gd name="T31" fmla="*/ 0 h 462"/>
                  <a:gd name="T32" fmla="*/ 0 w 492"/>
                  <a:gd name="T33" fmla="*/ 0 h 462"/>
                  <a:gd name="T34" fmla="*/ 0 w 492"/>
                  <a:gd name="T35" fmla="*/ 0 h 462"/>
                  <a:gd name="T36" fmla="*/ 0 w 492"/>
                  <a:gd name="T37" fmla="*/ 0 h 462"/>
                  <a:gd name="T38" fmla="*/ 0 w 492"/>
                  <a:gd name="T39" fmla="*/ 0 h 462"/>
                  <a:gd name="T40" fmla="*/ 0 w 492"/>
                  <a:gd name="T41" fmla="*/ 0 h 462"/>
                  <a:gd name="T42" fmla="*/ 0 w 492"/>
                  <a:gd name="T43" fmla="*/ 0 h 462"/>
                  <a:gd name="T44" fmla="*/ 0 w 492"/>
                  <a:gd name="T45" fmla="*/ 0 h 462"/>
                  <a:gd name="T46" fmla="*/ 0 w 492"/>
                  <a:gd name="T47" fmla="*/ 0 h 462"/>
                  <a:gd name="T48" fmla="*/ 0 w 492"/>
                  <a:gd name="T49" fmla="*/ 0 h 462"/>
                  <a:gd name="T50" fmla="*/ 0 w 492"/>
                  <a:gd name="T51" fmla="*/ 0 h 462"/>
                  <a:gd name="T52" fmla="*/ 0 w 492"/>
                  <a:gd name="T53" fmla="*/ 0 h 462"/>
                  <a:gd name="T54" fmla="*/ 0 w 492"/>
                  <a:gd name="T55" fmla="*/ 0 h 462"/>
                  <a:gd name="T56" fmla="*/ 0 w 492"/>
                  <a:gd name="T57" fmla="*/ 0 h 462"/>
                  <a:gd name="T58" fmla="*/ 0 w 492"/>
                  <a:gd name="T59" fmla="*/ 0 h 462"/>
                  <a:gd name="T60" fmla="*/ 0 w 492"/>
                  <a:gd name="T61" fmla="*/ 0 h 462"/>
                  <a:gd name="T62" fmla="*/ 0 w 492"/>
                  <a:gd name="T63" fmla="*/ 0 h 462"/>
                  <a:gd name="T64" fmla="*/ 0 w 492"/>
                  <a:gd name="T65" fmla="*/ 0 h 462"/>
                  <a:gd name="T66" fmla="*/ 0 w 492"/>
                  <a:gd name="T67" fmla="*/ 0 h 462"/>
                  <a:gd name="T68" fmla="*/ 0 w 492"/>
                  <a:gd name="T69" fmla="*/ 0 h 462"/>
                  <a:gd name="T70" fmla="*/ 0 w 492"/>
                  <a:gd name="T71" fmla="*/ 0 h 462"/>
                  <a:gd name="T72" fmla="*/ 0 w 492"/>
                  <a:gd name="T73" fmla="*/ 0 h 462"/>
                  <a:gd name="T74" fmla="*/ 0 w 492"/>
                  <a:gd name="T75" fmla="*/ 0 h 462"/>
                  <a:gd name="T76" fmla="*/ 0 w 492"/>
                  <a:gd name="T77" fmla="*/ 0 h 462"/>
                  <a:gd name="T78" fmla="*/ 0 w 492"/>
                  <a:gd name="T79" fmla="*/ 0 h 462"/>
                  <a:gd name="T80" fmla="*/ 0 w 492"/>
                  <a:gd name="T81" fmla="*/ 0 h 462"/>
                  <a:gd name="T82" fmla="*/ 0 w 492"/>
                  <a:gd name="T83" fmla="*/ 0 h 462"/>
                  <a:gd name="T84" fmla="*/ 0 w 492"/>
                  <a:gd name="T85" fmla="*/ 0 h 462"/>
                  <a:gd name="T86" fmla="*/ 0 w 492"/>
                  <a:gd name="T87" fmla="*/ 0 h 462"/>
                  <a:gd name="T88" fmla="*/ 0 w 492"/>
                  <a:gd name="T89" fmla="*/ 0 h 462"/>
                  <a:gd name="T90" fmla="*/ 0 w 492"/>
                  <a:gd name="T91" fmla="*/ 0 h 462"/>
                  <a:gd name="T92" fmla="*/ 0 w 492"/>
                  <a:gd name="T93" fmla="*/ 0 h 462"/>
                  <a:gd name="T94" fmla="*/ 0 w 492"/>
                  <a:gd name="T95" fmla="*/ 0 h 462"/>
                  <a:gd name="T96" fmla="*/ 0 w 492"/>
                  <a:gd name="T97" fmla="*/ 0 h 462"/>
                  <a:gd name="T98" fmla="*/ 0 w 492"/>
                  <a:gd name="T99" fmla="*/ 0 h 462"/>
                  <a:gd name="T100" fmla="*/ 0 w 492"/>
                  <a:gd name="T101" fmla="*/ 0 h 462"/>
                  <a:gd name="T102" fmla="*/ 0 w 492"/>
                  <a:gd name="T103" fmla="*/ 0 h 462"/>
                  <a:gd name="T104" fmla="*/ 0 w 492"/>
                  <a:gd name="T105" fmla="*/ 0 h 462"/>
                  <a:gd name="T106" fmla="*/ 0 w 492"/>
                  <a:gd name="T107" fmla="*/ 0 h 462"/>
                  <a:gd name="T108" fmla="*/ 0 w 492"/>
                  <a:gd name="T109" fmla="*/ 0 h 462"/>
                  <a:gd name="T110" fmla="*/ 0 w 492"/>
                  <a:gd name="T111" fmla="*/ 0 h 462"/>
                  <a:gd name="T112" fmla="*/ 0 w 492"/>
                  <a:gd name="T113" fmla="*/ 0 h 462"/>
                  <a:gd name="T114" fmla="*/ 0 w 492"/>
                  <a:gd name="T115" fmla="*/ 0 h 462"/>
                  <a:gd name="T116" fmla="*/ 0 w 492"/>
                  <a:gd name="T117" fmla="*/ 0 h 4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92"/>
                  <a:gd name="T178" fmla="*/ 0 h 462"/>
                  <a:gd name="T179" fmla="*/ 492 w 492"/>
                  <a:gd name="T180" fmla="*/ 462 h 4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92" h="462">
                    <a:moveTo>
                      <a:pt x="387" y="461"/>
                    </a:moveTo>
                    <a:lnTo>
                      <a:pt x="387" y="446"/>
                    </a:lnTo>
                    <a:lnTo>
                      <a:pt x="402" y="415"/>
                    </a:lnTo>
                    <a:lnTo>
                      <a:pt x="417" y="415"/>
                    </a:lnTo>
                    <a:lnTo>
                      <a:pt x="402" y="400"/>
                    </a:lnTo>
                    <a:lnTo>
                      <a:pt x="417" y="384"/>
                    </a:lnTo>
                    <a:lnTo>
                      <a:pt x="446" y="384"/>
                    </a:lnTo>
                    <a:lnTo>
                      <a:pt x="461" y="384"/>
                    </a:lnTo>
                    <a:lnTo>
                      <a:pt x="476" y="338"/>
                    </a:lnTo>
                    <a:lnTo>
                      <a:pt x="491" y="307"/>
                    </a:lnTo>
                    <a:lnTo>
                      <a:pt x="431" y="307"/>
                    </a:lnTo>
                    <a:lnTo>
                      <a:pt x="402" y="369"/>
                    </a:lnTo>
                    <a:lnTo>
                      <a:pt x="372" y="369"/>
                    </a:lnTo>
                    <a:lnTo>
                      <a:pt x="357" y="384"/>
                    </a:lnTo>
                    <a:lnTo>
                      <a:pt x="327" y="353"/>
                    </a:lnTo>
                    <a:lnTo>
                      <a:pt x="312" y="292"/>
                    </a:lnTo>
                    <a:lnTo>
                      <a:pt x="298" y="277"/>
                    </a:lnTo>
                    <a:lnTo>
                      <a:pt x="298" y="215"/>
                    </a:lnTo>
                    <a:lnTo>
                      <a:pt x="327" y="200"/>
                    </a:lnTo>
                    <a:lnTo>
                      <a:pt x="327" y="184"/>
                    </a:lnTo>
                    <a:lnTo>
                      <a:pt x="298" y="184"/>
                    </a:lnTo>
                    <a:lnTo>
                      <a:pt x="298" y="154"/>
                    </a:lnTo>
                    <a:lnTo>
                      <a:pt x="283" y="123"/>
                    </a:lnTo>
                    <a:lnTo>
                      <a:pt x="268" y="92"/>
                    </a:lnTo>
                    <a:lnTo>
                      <a:pt x="238" y="92"/>
                    </a:lnTo>
                    <a:lnTo>
                      <a:pt x="223" y="108"/>
                    </a:lnTo>
                    <a:lnTo>
                      <a:pt x="193" y="31"/>
                    </a:lnTo>
                    <a:lnTo>
                      <a:pt x="164" y="31"/>
                    </a:lnTo>
                    <a:lnTo>
                      <a:pt x="164" y="46"/>
                    </a:lnTo>
                    <a:lnTo>
                      <a:pt x="119" y="31"/>
                    </a:lnTo>
                    <a:lnTo>
                      <a:pt x="45" y="15"/>
                    </a:lnTo>
                    <a:lnTo>
                      <a:pt x="0" y="0"/>
                    </a:lnTo>
                    <a:lnTo>
                      <a:pt x="15" y="77"/>
                    </a:lnTo>
                    <a:lnTo>
                      <a:pt x="30" y="92"/>
                    </a:lnTo>
                    <a:lnTo>
                      <a:pt x="45" y="123"/>
                    </a:lnTo>
                    <a:lnTo>
                      <a:pt x="30" y="123"/>
                    </a:lnTo>
                    <a:lnTo>
                      <a:pt x="45" y="154"/>
                    </a:lnTo>
                    <a:lnTo>
                      <a:pt x="60" y="169"/>
                    </a:lnTo>
                    <a:lnTo>
                      <a:pt x="60" y="200"/>
                    </a:lnTo>
                    <a:lnTo>
                      <a:pt x="89" y="246"/>
                    </a:lnTo>
                    <a:lnTo>
                      <a:pt x="104" y="246"/>
                    </a:lnTo>
                    <a:lnTo>
                      <a:pt x="89" y="215"/>
                    </a:lnTo>
                    <a:lnTo>
                      <a:pt x="74" y="108"/>
                    </a:lnTo>
                    <a:lnTo>
                      <a:pt x="45" y="77"/>
                    </a:lnTo>
                    <a:lnTo>
                      <a:pt x="45" y="31"/>
                    </a:lnTo>
                    <a:lnTo>
                      <a:pt x="74" y="61"/>
                    </a:lnTo>
                    <a:lnTo>
                      <a:pt x="89" y="123"/>
                    </a:lnTo>
                    <a:lnTo>
                      <a:pt x="89" y="154"/>
                    </a:lnTo>
                    <a:lnTo>
                      <a:pt x="104" y="169"/>
                    </a:lnTo>
                    <a:lnTo>
                      <a:pt x="134" y="215"/>
                    </a:lnTo>
                    <a:lnTo>
                      <a:pt x="149" y="215"/>
                    </a:lnTo>
                    <a:lnTo>
                      <a:pt x="164" y="292"/>
                    </a:lnTo>
                    <a:lnTo>
                      <a:pt x="164" y="323"/>
                    </a:lnTo>
                    <a:lnTo>
                      <a:pt x="193" y="353"/>
                    </a:lnTo>
                    <a:lnTo>
                      <a:pt x="238" y="400"/>
                    </a:lnTo>
                    <a:lnTo>
                      <a:pt x="312" y="430"/>
                    </a:lnTo>
                    <a:lnTo>
                      <a:pt x="342" y="430"/>
                    </a:lnTo>
                    <a:lnTo>
                      <a:pt x="357" y="430"/>
                    </a:lnTo>
                    <a:lnTo>
                      <a:pt x="387" y="46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3" name="Freeform 25">
                <a:extLst>
                  <a:ext uri="{FF2B5EF4-FFF2-40B4-BE49-F238E27FC236}">
                    <a16:creationId xmlns="" xmlns:a16="http://schemas.microsoft.com/office/drawing/2014/main" id="{09087635-AF5D-48AD-B65C-5612F651AE52}"/>
                  </a:ext>
                </a:extLst>
              </p:cNvPr>
              <p:cNvSpPr>
                <a:spLocks/>
              </p:cNvSpPr>
              <p:nvPr/>
            </p:nvSpPr>
            <p:spPr bwMode="auto">
              <a:xfrm>
                <a:off x="999203" y="2215099"/>
                <a:ext cx="105647" cy="38760"/>
              </a:xfrm>
              <a:custGeom>
                <a:avLst/>
                <a:gdLst>
                  <a:gd name="T0" fmla="*/ 0 w 180"/>
                  <a:gd name="T1" fmla="*/ 0 h 78"/>
                  <a:gd name="T2" fmla="*/ 0 w 180"/>
                  <a:gd name="T3" fmla="*/ 0 h 78"/>
                  <a:gd name="T4" fmla="*/ 0 w 180"/>
                  <a:gd name="T5" fmla="*/ 0 h 78"/>
                  <a:gd name="T6" fmla="*/ 0 w 180"/>
                  <a:gd name="T7" fmla="*/ 0 h 78"/>
                  <a:gd name="T8" fmla="*/ 0 w 180"/>
                  <a:gd name="T9" fmla="*/ 0 h 78"/>
                  <a:gd name="T10" fmla="*/ 0 w 180"/>
                  <a:gd name="T11" fmla="*/ 0 h 78"/>
                  <a:gd name="T12" fmla="*/ 0 w 180"/>
                  <a:gd name="T13" fmla="*/ 0 h 78"/>
                  <a:gd name="T14" fmla="*/ 0 w 180"/>
                  <a:gd name="T15" fmla="*/ 0 h 78"/>
                  <a:gd name="T16" fmla="*/ 0 w 180"/>
                  <a:gd name="T17" fmla="*/ 0 h 78"/>
                  <a:gd name="T18" fmla="*/ 0 w 180"/>
                  <a:gd name="T19" fmla="*/ 0 h 78"/>
                  <a:gd name="T20" fmla="*/ 0 w 180"/>
                  <a:gd name="T21" fmla="*/ 0 h 78"/>
                  <a:gd name="T22" fmla="*/ 0 w 180"/>
                  <a:gd name="T23" fmla="*/ 0 h 78"/>
                  <a:gd name="T24" fmla="*/ 0 w 180"/>
                  <a:gd name="T25" fmla="*/ 0 h 78"/>
                  <a:gd name="T26" fmla="*/ 0 w 180"/>
                  <a:gd name="T27" fmla="*/ 0 h 78"/>
                  <a:gd name="T28" fmla="*/ 0 w 180"/>
                  <a:gd name="T29" fmla="*/ 0 h 78"/>
                  <a:gd name="T30" fmla="*/ 0 w 180"/>
                  <a:gd name="T31" fmla="*/ 0 h 78"/>
                  <a:gd name="T32" fmla="*/ 0 w 180"/>
                  <a:gd name="T33" fmla="*/ 0 h 78"/>
                  <a:gd name="T34" fmla="*/ 0 w 180"/>
                  <a:gd name="T35" fmla="*/ 0 h 78"/>
                  <a:gd name="T36" fmla="*/ 0 w 180"/>
                  <a:gd name="T37" fmla="*/ 0 h 78"/>
                  <a:gd name="T38" fmla="*/ 0 w 180"/>
                  <a:gd name="T39" fmla="*/ 0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0"/>
                  <a:gd name="T61" fmla="*/ 0 h 78"/>
                  <a:gd name="T62" fmla="*/ 180 w 180"/>
                  <a:gd name="T63" fmla="*/ 78 h 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0" h="78">
                    <a:moveTo>
                      <a:pt x="0" y="31"/>
                    </a:moveTo>
                    <a:lnTo>
                      <a:pt x="15" y="31"/>
                    </a:lnTo>
                    <a:lnTo>
                      <a:pt x="15" y="15"/>
                    </a:lnTo>
                    <a:lnTo>
                      <a:pt x="45" y="15"/>
                    </a:lnTo>
                    <a:lnTo>
                      <a:pt x="75" y="31"/>
                    </a:lnTo>
                    <a:lnTo>
                      <a:pt x="90" y="31"/>
                    </a:lnTo>
                    <a:lnTo>
                      <a:pt x="104" y="46"/>
                    </a:lnTo>
                    <a:lnTo>
                      <a:pt x="119" y="62"/>
                    </a:lnTo>
                    <a:lnTo>
                      <a:pt x="119" y="77"/>
                    </a:lnTo>
                    <a:lnTo>
                      <a:pt x="179" y="77"/>
                    </a:lnTo>
                    <a:lnTo>
                      <a:pt x="179" y="62"/>
                    </a:lnTo>
                    <a:lnTo>
                      <a:pt x="164" y="62"/>
                    </a:lnTo>
                    <a:lnTo>
                      <a:pt x="149" y="62"/>
                    </a:lnTo>
                    <a:lnTo>
                      <a:pt x="149" y="46"/>
                    </a:lnTo>
                    <a:lnTo>
                      <a:pt x="134" y="46"/>
                    </a:lnTo>
                    <a:lnTo>
                      <a:pt x="104" y="15"/>
                    </a:lnTo>
                    <a:lnTo>
                      <a:pt x="90" y="15"/>
                    </a:lnTo>
                    <a:lnTo>
                      <a:pt x="45" y="0"/>
                    </a:lnTo>
                    <a:lnTo>
                      <a:pt x="15" y="0"/>
                    </a:lnTo>
                    <a:lnTo>
                      <a:pt x="0" y="31"/>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4" name="Freeform 26">
                <a:extLst>
                  <a:ext uri="{FF2B5EF4-FFF2-40B4-BE49-F238E27FC236}">
                    <a16:creationId xmlns="" xmlns:a16="http://schemas.microsoft.com/office/drawing/2014/main" id="{7E82D4BB-AC8F-47BC-875B-7245190F5507}"/>
                  </a:ext>
                </a:extLst>
              </p:cNvPr>
              <p:cNvSpPr>
                <a:spLocks/>
              </p:cNvSpPr>
              <p:nvPr/>
            </p:nvSpPr>
            <p:spPr bwMode="auto">
              <a:xfrm>
                <a:off x="1010039" y="2231138"/>
                <a:ext cx="9481" cy="9356"/>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0"/>
                    </a:moveTo>
                    <a:lnTo>
                      <a:pt x="0" y="0"/>
                    </a:lnTo>
                    <a:lnTo>
                      <a:pt x="0" y="16"/>
                    </a:lnTo>
                    <a:lnTo>
                      <a:pt x="16" y="16"/>
                    </a:lnTo>
                    <a:lnTo>
                      <a:pt x="16"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5" name="Freeform 27">
                <a:extLst>
                  <a:ext uri="{FF2B5EF4-FFF2-40B4-BE49-F238E27FC236}">
                    <a16:creationId xmlns="" xmlns:a16="http://schemas.microsoft.com/office/drawing/2014/main" id="{9517CF0D-138E-4FAA-B72C-17BC9C4DF876}"/>
                  </a:ext>
                </a:extLst>
              </p:cNvPr>
              <p:cNvSpPr>
                <a:spLocks/>
              </p:cNvSpPr>
              <p:nvPr/>
            </p:nvSpPr>
            <p:spPr bwMode="auto">
              <a:xfrm>
                <a:off x="1061508" y="2269898"/>
                <a:ext cx="17608" cy="8019"/>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w 30"/>
                  <a:gd name="T11" fmla="*/ 0 h 17"/>
                  <a:gd name="T12" fmla="*/ 0 60000 65536"/>
                  <a:gd name="T13" fmla="*/ 0 60000 65536"/>
                  <a:gd name="T14" fmla="*/ 0 60000 65536"/>
                  <a:gd name="T15" fmla="*/ 0 60000 65536"/>
                  <a:gd name="T16" fmla="*/ 0 60000 65536"/>
                  <a:gd name="T17" fmla="*/ 0 60000 65536"/>
                  <a:gd name="T18" fmla="*/ 0 w 30"/>
                  <a:gd name="T19" fmla="*/ 0 h 17"/>
                  <a:gd name="T20" fmla="*/ 30 w 3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30" h="17">
                    <a:moveTo>
                      <a:pt x="0" y="16"/>
                    </a:moveTo>
                    <a:lnTo>
                      <a:pt x="15" y="16"/>
                    </a:lnTo>
                    <a:lnTo>
                      <a:pt x="29" y="16"/>
                    </a:lnTo>
                    <a:lnTo>
                      <a:pt x="29" y="0"/>
                    </a:lnTo>
                    <a:lnTo>
                      <a:pt x="0" y="0"/>
                    </a:lnTo>
                    <a:lnTo>
                      <a:pt x="0" y="16"/>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6" name="Freeform 28">
                <a:extLst>
                  <a:ext uri="{FF2B5EF4-FFF2-40B4-BE49-F238E27FC236}">
                    <a16:creationId xmlns="" xmlns:a16="http://schemas.microsoft.com/office/drawing/2014/main" id="{0AF09BE2-88C6-48A4-91B4-6BBC36FB6D25}"/>
                  </a:ext>
                </a:extLst>
              </p:cNvPr>
              <p:cNvSpPr>
                <a:spLocks/>
              </p:cNvSpPr>
              <p:nvPr/>
            </p:nvSpPr>
            <p:spPr bwMode="auto">
              <a:xfrm>
                <a:off x="1096723" y="2253859"/>
                <a:ext cx="35216" cy="32077"/>
              </a:xfrm>
              <a:custGeom>
                <a:avLst/>
                <a:gdLst>
                  <a:gd name="T0" fmla="*/ 0 w 61"/>
                  <a:gd name="T1" fmla="*/ 0 h 63"/>
                  <a:gd name="T2" fmla="*/ 0 w 61"/>
                  <a:gd name="T3" fmla="*/ 0 h 63"/>
                  <a:gd name="T4" fmla="*/ 0 w 61"/>
                  <a:gd name="T5" fmla="*/ 0 h 63"/>
                  <a:gd name="T6" fmla="*/ 0 w 61"/>
                  <a:gd name="T7" fmla="*/ 0 h 63"/>
                  <a:gd name="T8" fmla="*/ 0 w 61"/>
                  <a:gd name="T9" fmla="*/ 0 h 63"/>
                  <a:gd name="T10" fmla="*/ 0 w 61"/>
                  <a:gd name="T11" fmla="*/ 0 h 63"/>
                  <a:gd name="T12" fmla="*/ 0 w 61"/>
                  <a:gd name="T13" fmla="*/ 0 h 63"/>
                  <a:gd name="T14" fmla="*/ 0 w 61"/>
                  <a:gd name="T15" fmla="*/ 0 h 63"/>
                  <a:gd name="T16" fmla="*/ 0 w 61"/>
                  <a:gd name="T17" fmla="*/ 0 h 63"/>
                  <a:gd name="T18" fmla="*/ 0 w 61"/>
                  <a:gd name="T19" fmla="*/ 0 h 63"/>
                  <a:gd name="T20" fmla="*/ 0 w 61"/>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63"/>
                  <a:gd name="T35" fmla="*/ 61 w 61"/>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63">
                    <a:moveTo>
                      <a:pt x="60" y="62"/>
                    </a:moveTo>
                    <a:lnTo>
                      <a:pt x="60" y="31"/>
                    </a:lnTo>
                    <a:lnTo>
                      <a:pt x="60" y="16"/>
                    </a:lnTo>
                    <a:lnTo>
                      <a:pt x="45" y="16"/>
                    </a:lnTo>
                    <a:lnTo>
                      <a:pt x="30" y="0"/>
                    </a:lnTo>
                    <a:lnTo>
                      <a:pt x="30" y="16"/>
                    </a:lnTo>
                    <a:lnTo>
                      <a:pt x="45" y="31"/>
                    </a:lnTo>
                    <a:lnTo>
                      <a:pt x="0" y="31"/>
                    </a:lnTo>
                    <a:lnTo>
                      <a:pt x="15" y="47"/>
                    </a:lnTo>
                    <a:lnTo>
                      <a:pt x="45" y="47"/>
                    </a:lnTo>
                    <a:lnTo>
                      <a:pt x="60" y="62"/>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7" name="Freeform 29">
                <a:extLst>
                  <a:ext uri="{FF2B5EF4-FFF2-40B4-BE49-F238E27FC236}">
                    <a16:creationId xmlns="" xmlns:a16="http://schemas.microsoft.com/office/drawing/2014/main" id="{46E63F31-6056-4914-81C3-3A94F095ABEC}"/>
                  </a:ext>
                </a:extLst>
              </p:cNvPr>
              <p:cNvSpPr>
                <a:spLocks/>
              </p:cNvSpPr>
              <p:nvPr/>
            </p:nvSpPr>
            <p:spPr bwMode="auto">
              <a:xfrm>
                <a:off x="1061508" y="2199060"/>
                <a:ext cx="10836" cy="9356"/>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0" y="16"/>
                    </a:lnTo>
                    <a:lnTo>
                      <a:pt x="16" y="16"/>
                    </a:lnTo>
                    <a:lnTo>
                      <a:pt x="16" y="0"/>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8" name="Line 30">
                <a:extLst>
                  <a:ext uri="{FF2B5EF4-FFF2-40B4-BE49-F238E27FC236}">
                    <a16:creationId xmlns="" xmlns:a16="http://schemas.microsoft.com/office/drawing/2014/main" id="{9B7AE213-42C4-4D95-9C6E-96DEAAD5C941}"/>
                  </a:ext>
                </a:extLst>
              </p:cNvPr>
              <p:cNvSpPr>
                <a:spLocks noChangeShapeType="1"/>
              </p:cNvSpPr>
              <p:nvPr/>
            </p:nvSpPr>
            <p:spPr bwMode="auto">
              <a:xfrm>
                <a:off x="1114331" y="2239157"/>
                <a:ext cx="0" cy="8019"/>
              </a:xfrm>
              <a:prstGeom prst="line">
                <a:avLst/>
              </a:prstGeom>
              <a:noFill/>
              <a:ln w="3175" cap="rnd">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9" name="Freeform 31">
                <a:extLst>
                  <a:ext uri="{FF2B5EF4-FFF2-40B4-BE49-F238E27FC236}">
                    <a16:creationId xmlns="" xmlns:a16="http://schemas.microsoft.com/office/drawing/2014/main" id="{CA8C70B1-061D-40D7-8488-4B9E0762C710}"/>
                  </a:ext>
                </a:extLst>
              </p:cNvPr>
              <p:cNvSpPr>
                <a:spLocks/>
              </p:cNvSpPr>
              <p:nvPr/>
            </p:nvSpPr>
            <p:spPr bwMode="auto">
              <a:xfrm>
                <a:off x="653819" y="1493362"/>
                <a:ext cx="694831" cy="497197"/>
              </a:xfrm>
              <a:custGeom>
                <a:avLst/>
                <a:gdLst>
                  <a:gd name="T0" fmla="*/ 0 w 1193"/>
                  <a:gd name="T1" fmla="*/ 0 h 985"/>
                  <a:gd name="T2" fmla="*/ 0 w 1193"/>
                  <a:gd name="T3" fmla="*/ 0 h 985"/>
                  <a:gd name="T4" fmla="*/ 0 w 1193"/>
                  <a:gd name="T5" fmla="*/ 0 h 985"/>
                  <a:gd name="T6" fmla="*/ 0 w 1193"/>
                  <a:gd name="T7" fmla="*/ 0 h 985"/>
                  <a:gd name="T8" fmla="*/ 0 w 1193"/>
                  <a:gd name="T9" fmla="*/ 0 h 985"/>
                  <a:gd name="T10" fmla="*/ 0 w 1193"/>
                  <a:gd name="T11" fmla="*/ 0 h 985"/>
                  <a:gd name="T12" fmla="*/ 0 w 1193"/>
                  <a:gd name="T13" fmla="*/ 0 h 985"/>
                  <a:gd name="T14" fmla="*/ 0 w 1193"/>
                  <a:gd name="T15" fmla="*/ 0 h 985"/>
                  <a:gd name="T16" fmla="*/ 0 w 1193"/>
                  <a:gd name="T17" fmla="*/ 0 h 985"/>
                  <a:gd name="T18" fmla="*/ 0 w 1193"/>
                  <a:gd name="T19" fmla="*/ 0 h 985"/>
                  <a:gd name="T20" fmla="*/ 0 w 1193"/>
                  <a:gd name="T21" fmla="*/ 0 h 985"/>
                  <a:gd name="T22" fmla="*/ 0 w 1193"/>
                  <a:gd name="T23" fmla="*/ 0 h 985"/>
                  <a:gd name="T24" fmla="*/ 0 w 1193"/>
                  <a:gd name="T25" fmla="*/ 0 h 985"/>
                  <a:gd name="T26" fmla="*/ 0 w 1193"/>
                  <a:gd name="T27" fmla="*/ 0 h 985"/>
                  <a:gd name="T28" fmla="*/ 0 w 1193"/>
                  <a:gd name="T29" fmla="*/ 0 h 985"/>
                  <a:gd name="T30" fmla="*/ 0 w 1193"/>
                  <a:gd name="T31" fmla="*/ 0 h 985"/>
                  <a:gd name="T32" fmla="*/ 0 w 1193"/>
                  <a:gd name="T33" fmla="*/ 0 h 985"/>
                  <a:gd name="T34" fmla="*/ 0 w 1193"/>
                  <a:gd name="T35" fmla="*/ 0 h 985"/>
                  <a:gd name="T36" fmla="*/ 0 w 1193"/>
                  <a:gd name="T37" fmla="*/ 0 h 985"/>
                  <a:gd name="T38" fmla="*/ 0 w 1193"/>
                  <a:gd name="T39" fmla="*/ 0 h 985"/>
                  <a:gd name="T40" fmla="*/ 0 w 1193"/>
                  <a:gd name="T41" fmla="*/ 0 h 985"/>
                  <a:gd name="T42" fmla="*/ 0 w 1193"/>
                  <a:gd name="T43" fmla="*/ 0 h 985"/>
                  <a:gd name="T44" fmla="*/ 0 w 1193"/>
                  <a:gd name="T45" fmla="*/ 0 h 985"/>
                  <a:gd name="T46" fmla="*/ 0 w 1193"/>
                  <a:gd name="T47" fmla="*/ 0 h 985"/>
                  <a:gd name="T48" fmla="*/ 0 w 1193"/>
                  <a:gd name="T49" fmla="*/ 0 h 985"/>
                  <a:gd name="T50" fmla="*/ 0 w 1193"/>
                  <a:gd name="T51" fmla="*/ 0 h 985"/>
                  <a:gd name="T52" fmla="*/ 0 w 1193"/>
                  <a:gd name="T53" fmla="*/ 0 h 985"/>
                  <a:gd name="T54" fmla="*/ 0 w 1193"/>
                  <a:gd name="T55" fmla="*/ 0 h 985"/>
                  <a:gd name="T56" fmla="*/ 0 w 1193"/>
                  <a:gd name="T57" fmla="*/ 0 h 985"/>
                  <a:gd name="T58" fmla="*/ 0 w 1193"/>
                  <a:gd name="T59" fmla="*/ 0 h 985"/>
                  <a:gd name="T60" fmla="*/ 0 w 1193"/>
                  <a:gd name="T61" fmla="*/ 0 h 985"/>
                  <a:gd name="T62" fmla="*/ 0 w 1193"/>
                  <a:gd name="T63" fmla="*/ 0 h 985"/>
                  <a:gd name="T64" fmla="*/ 0 w 1193"/>
                  <a:gd name="T65" fmla="*/ 0 h 985"/>
                  <a:gd name="T66" fmla="*/ 0 w 1193"/>
                  <a:gd name="T67" fmla="*/ 0 h 985"/>
                  <a:gd name="T68" fmla="*/ 0 w 1193"/>
                  <a:gd name="T69" fmla="*/ 0 h 985"/>
                  <a:gd name="T70" fmla="*/ 0 w 1193"/>
                  <a:gd name="T71" fmla="*/ 0 h 985"/>
                  <a:gd name="T72" fmla="*/ 0 w 1193"/>
                  <a:gd name="T73" fmla="*/ 0 h 985"/>
                  <a:gd name="T74" fmla="*/ 0 w 1193"/>
                  <a:gd name="T75" fmla="*/ 0 h 985"/>
                  <a:gd name="T76" fmla="*/ 0 w 1193"/>
                  <a:gd name="T77" fmla="*/ 0 h 985"/>
                  <a:gd name="T78" fmla="*/ 0 w 1193"/>
                  <a:gd name="T79" fmla="*/ 0 h 985"/>
                  <a:gd name="T80" fmla="*/ 0 w 1193"/>
                  <a:gd name="T81" fmla="*/ 0 h 985"/>
                  <a:gd name="T82" fmla="*/ 0 w 1193"/>
                  <a:gd name="T83" fmla="*/ 0 h 985"/>
                  <a:gd name="T84" fmla="*/ 0 w 1193"/>
                  <a:gd name="T85" fmla="*/ 0 h 985"/>
                  <a:gd name="T86" fmla="*/ 0 w 1193"/>
                  <a:gd name="T87" fmla="*/ 0 h 985"/>
                  <a:gd name="T88" fmla="*/ 0 w 1193"/>
                  <a:gd name="T89" fmla="*/ 0 h 985"/>
                  <a:gd name="T90" fmla="*/ 0 w 1193"/>
                  <a:gd name="T91" fmla="*/ 0 h 985"/>
                  <a:gd name="T92" fmla="*/ 0 w 1193"/>
                  <a:gd name="T93" fmla="*/ 0 h 985"/>
                  <a:gd name="T94" fmla="*/ 0 w 1193"/>
                  <a:gd name="T95" fmla="*/ 0 h 985"/>
                  <a:gd name="T96" fmla="*/ 0 w 1193"/>
                  <a:gd name="T97" fmla="*/ 0 h 985"/>
                  <a:gd name="T98" fmla="*/ 0 w 1193"/>
                  <a:gd name="T99" fmla="*/ 0 h 985"/>
                  <a:gd name="T100" fmla="*/ 0 w 1193"/>
                  <a:gd name="T101" fmla="*/ 0 h 985"/>
                  <a:gd name="T102" fmla="*/ 0 w 1193"/>
                  <a:gd name="T103" fmla="*/ 0 h 985"/>
                  <a:gd name="T104" fmla="*/ 0 w 1193"/>
                  <a:gd name="T105" fmla="*/ 0 h 985"/>
                  <a:gd name="T106" fmla="*/ 0 w 1193"/>
                  <a:gd name="T107" fmla="*/ 0 h 985"/>
                  <a:gd name="T108" fmla="*/ 0 w 1193"/>
                  <a:gd name="T109" fmla="*/ 0 h 985"/>
                  <a:gd name="T110" fmla="*/ 0 w 1193"/>
                  <a:gd name="T111" fmla="*/ 0 h 985"/>
                  <a:gd name="T112" fmla="*/ 0 w 1193"/>
                  <a:gd name="T113" fmla="*/ 0 h 9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93"/>
                  <a:gd name="T172" fmla="*/ 0 h 985"/>
                  <a:gd name="T173" fmla="*/ 1193 w 1193"/>
                  <a:gd name="T174" fmla="*/ 985 h 9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93" h="985">
                    <a:moveTo>
                      <a:pt x="765" y="939"/>
                    </a:moveTo>
                    <a:lnTo>
                      <a:pt x="765" y="954"/>
                    </a:lnTo>
                    <a:lnTo>
                      <a:pt x="765" y="969"/>
                    </a:lnTo>
                    <a:lnTo>
                      <a:pt x="751" y="969"/>
                    </a:lnTo>
                    <a:lnTo>
                      <a:pt x="736" y="969"/>
                    </a:lnTo>
                    <a:lnTo>
                      <a:pt x="692" y="984"/>
                    </a:lnTo>
                    <a:lnTo>
                      <a:pt x="706" y="954"/>
                    </a:lnTo>
                    <a:lnTo>
                      <a:pt x="721" y="954"/>
                    </a:lnTo>
                    <a:lnTo>
                      <a:pt x="736" y="939"/>
                    </a:lnTo>
                    <a:lnTo>
                      <a:pt x="736" y="908"/>
                    </a:lnTo>
                    <a:lnTo>
                      <a:pt x="736" y="923"/>
                    </a:lnTo>
                    <a:lnTo>
                      <a:pt x="765" y="923"/>
                    </a:lnTo>
                    <a:lnTo>
                      <a:pt x="751" y="893"/>
                    </a:lnTo>
                    <a:lnTo>
                      <a:pt x="736" y="878"/>
                    </a:lnTo>
                    <a:lnTo>
                      <a:pt x="706" y="878"/>
                    </a:lnTo>
                    <a:lnTo>
                      <a:pt x="706" y="833"/>
                    </a:lnTo>
                    <a:lnTo>
                      <a:pt x="692" y="833"/>
                    </a:lnTo>
                    <a:lnTo>
                      <a:pt x="692" y="802"/>
                    </a:lnTo>
                    <a:lnTo>
                      <a:pt x="648" y="802"/>
                    </a:lnTo>
                    <a:lnTo>
                      <a:pt x="633" y="802"/>
                    </a:lnTo>
                    <a:lnTo>
                      <a:pt x="618" y="817"/>
                    </a:lnTo>
                    <a:lnTo>
                      <a:pt x="530" y="787"/>
                    </a:lnTo>
                    <a:lnTo>
                      <a:pt x="500" y="787"/>
                    </a:lnTo>
                    <a:lnTo>
                      <a:pt x="368" y="757"/>
                    </a:lnTo>
                    <a:lnTo>
                      <a:pt x="221" y="742"/>
                    </a:lnTo>
                    <a:lnTo>
                      <a:pt x="118" y="712"/>
                    </a:lnTo>
                    <a:lnTo>
                      <a:pt x="103" y="696"/>
                    </a:lnTo>
                    <a:lnTo>
                      <a:pt x="59" y="651"/>
                    </a:lnTo>
                    <a:lnTo>
                      <a:pt x="74" y="606"/>
                    </a:lnTo>
                    <a:lnTo>
                      <a:pt x="59" y="545"/>
                    </a:lnTo>
                    <a:lnTo>
                      <a:pt x="88" y="500"/>
                    </a:lnTo>
                    <a:lnTo>
                      <a:pt x="88" y="484"/>
                    </a:lnTo>
                    <a:lnTo>
                      <a:pt x="74" y="454"/>
                    </a:lnTo>
                    <a:lnTo>
                      <a:pt x="74" y="394"/>
                    </a:lnTo>
                    <a:lnTo>
                      <a:pt x="59" y="363"/>
                    </a:lnTo>
                    <a:lnTo>
                      <a:pt x="29" y="363"/>
                    </a:lnTo>
                    <a:lnTo>
                      <a:pt x="15" y="318"/>
                    </a:lnTo>
                    <a:lnTo>
                      <a:pt x="0" y="318"/>
                    </a:lnTo>
                    <a:lnTo>
                      <a:pt x="0" y="303"/>
                    </a:lnTo>
                    <a:lnTo>
                      <a:pt x="206" y="0"/>
                    </a:lnTo>
                    <a:lnTo>
                      <a:pt x="280" y="45"/>
                    </a:lnTo>
                    <a:lnTo>
                      <a:pt x="338" y="45"/>
                    </a:lnTo>
                    <a:lnTo>
                      <a:pt x="353" y="45"/>
                    </a:lnTo>
                    <a:lnTo>
                      <a:pt x="368" y="61"/>
                    </a:lnTo>
                    <a:lnTo>
                      <a:pt x="397" y="45"/>
                    </a:lnTo>
                    <a:lnTo>
                      <a:pt x="412" y="76"/>
                    </a:lnTo>
                    <a:lnTo>
                      <a:pt x="427" y="91"/>
                    </a:lnTo>
                    <a:lnTo>
                      <a:pt x="456" y="91"/>
                    </a:lnTo>
                    <a:lnTo>
                      <a:pt x="530" y="167"/>
                    </a:lnTo>
                    <a:lnTo>
                      <a:pt x="515" y="167"/>
                    </a:lnTo>
                    <a:lnTo>
                      <a:pt x="559" y="197"/>
                    </a:lnTo>
                    <a:lnTo>
                      <a:pt x="574" y="242"/>
                    </a:lnTo>
                    <a:lnTo>
                      <a:pt x="589" y="212"/>
                    </a:lnTo>
                    <a:lnTo>
                      <a:pt x="633" y="197"/>
                    </a:lnTo>
                    <a:lnTo>
                      <a:pt x="603" y="182"/>
                    </a:lnTo>
                    <a:lnTo>
                      <a:pt x="648" y="182"/>
                    </a:lnTo>
                    <a:lnTo>
                      <a:pt x="648" y="197"/>
                    </a:lnTo>
                    <a:lnTo>
                      <a:pt x="692" y="242"/>
                    </a:lnTo>
                    <a:lnTo>
                      <a:pt x="692" y="227"/>
                    </a:lnTo>
                    <a:lnTo>
                      <a:pt x="706" y="242"/>
                    </a:lnTo>
                    <a:lnTo>
                      <a:pt x="736" y="227"/>
                    </a:lnTo>
                    <a:lnTo>
                      <a:pt x="736" y="288"/>
                    </a:lnTo>
                    <a:lnTo>
                      <a:pt x="751" y="288"/>
                    </a:lnTo>
                    <a:lnTo>
                      <a:pt x="751" y="257"/>
                    </a:lnTo>
                    <a:lnTo>
                      <a:pt x="795" y="242"/>
                    </a:lnTo>
                    <a:lnTo>
                      <a:pt x="795" y="167"/>
                    </a:lnTo>
                    <a:lnTo>
                      <a:pt x="839" y="121"/>
                    </a:lnTo>
                    <a:lnTo>
                      <a:pt x="854" y="151"/>
                    </a:lnTo>
                    <a:lnTo>
                      <a:pt x="854" y="167"/>
                    </a:lnTo>
                    <a:lnTo>
                      <a:pt x="854" y="197"/>
                    </a:lnTo>
                    <a:lnTo>
                      <a:pt x="839" y="197"/>
                    </a:lnTo>
                    <a:lnTo>
                      <a:pt x="854" y="227"/>
                    </a:lnTo>
                    <a:lnTo>
                      <a:pt x="868" y="227"/>
                    </a:lnTo>
                    <a:lnTo>
                      <a:pt x="868" y="242"/>
                    </a:lnTo>
                    <a:lnTo>
                      <a:pt x="854" y="272"/>
                    </a:lnTo>
                    <a:lnTo>
                      <a:pt x="868" y="288"/>
                    </a:lnTo>
                    <a:lnTo>
                      <a:pt x="912" y="257"/>
                    </a:lnTo>
                    <a:lnTo>
                      <a:pt x="927" y="227"/>
                    </a:lnTo>
                    <a:lnTo>
                      <a:pt x="957" y="257"/>
                    </a:lnTo>
                    <a:lnTo>
                      <a:pt x="927" y="318"/>
                    </a:lnTo>
                    <a:lnTo>
                      <a:pt x="898" y="318"/>
                    </a:lnTo>
                    <a:lnTo>
                      <a:pt x="854" y="318"/>
                    </a:lnTo>
                    <a:lnTo>
                      <a:pt x="868" y="333"/>
                    </a:lnTo>
                    <a:lnTo>
                      <a:pt x="824" y="348"/>
                    </a:lnTo>
                    <a:lnTo>
                      <a:pt x="809" y="378"/>
                    </a:lnTo>
                    <a:lnTo>
                      <a:pt x="765" y="378"/>
                    </a:lnTo>
                    <a:lnTo>
                      <a:pt x="751" y="409"/>
                    </a:lnTo>
                    <a:lnTo>
                      <a:pt x="736" y="409"/>
                    </a:lnTo>
                    <a:lnTo>
                      <a:pt x="706" y="424"/>
                    </a:lnTo>
                    <a:lnTo>
                      <a:pt x="662" y="469"/>
                    </a:lnTo>
                    <a:lnTo>
                      <a:pt x="648" y="515"/>
                    </a:lnTo>
                    <a:lnTo>
                      <a:pt x="662" y="530"/>
                    </a:lnTo>
                    <a:lnTo>
                      <a:pt x="662" y="575"/>
                    </a:lnTo>
                    <a:lnTo>
                      <a:pt x="692" y="575"/>
                    </a:lnTo>
                    <a:lnTo>
                      <a:pt x="751" y="636"/>
                    </a:lnTo>
                    <a:lnTo>
                      <a:pt x="765" y="636"/>
                    </a:lnTo>
                    <a:lnTo>
                      <a:pt x="795" y="666"/>
                    </a:lnTo>
                    <a:lnTo>
                      <a:pt x="780" y="681"/>
                    </a:lnTo>
                    <a:lnTo>
                      <a:pt x="795" y="696"/>
                    </a:lnTo>
                    <a:lnTo>
                      <a:pt x="765" y="712"/>
                    </a:lnTo>
                    <a:lnTo>
                      <a:pt x="795" y="757"/>
                    </a:lnTo>
                    <a:lnTo>
                      <a:pt x="809" y="757"/>
                    </a:lnTo>
                    <a:lnTo>
                      <a:pt x="824" y="757"/>
                    </a:lnTo>
                    <a:lnTo>
                      <a:pt x="839" y="727"/>
                    </a:lnTo>
                    <a:lnTo>
                      <a:pt x="854" y="696"/>
                    </a:lnTo>
                    <a:lnTo>
                      <a:pt x="839" y="681"/>
                    </a:lnTo>
                    <a:lnTo>
                      <a:pt x="883" y="651"/>
                    </a:lnTo>
                    <a:lnTo>
                      <a:pt x="898" y="590"/>
                    </a:lnTo>
                    <a:lnTo>
                      <a:pt x="868" y="575"/>
                    </a:lnTo>
                    <a:lnTo>
                      <a:pt x="883" y="560"/>
                    </a:lnTo>
                    <a:lnTo>
                      <a:pt x="898" y="560"/>
                    </a:lnTo>
                    <a:lnTo>
                      <a:pt x="927" y="454"/>
                    </a:lnTo>
                    <a:lnTo>
                      <a:pt x="957" y="454"/>
                    </a:lnTo>
                    <a:lnTo>
                      <a:pt x="1001" y="484"/>
                    </a:lnTo>
                    <a:lnTo>
                      <a:pt x="1015" y="530"/>
                    </a:lnTo>
                    <a:lnTo>
                      <a:pt x="1030" y="530"/>
                    </a:lnTo>
                    <a:lnTo>
                      <a:pt x="1015" y="590"/>
                    </a:lnTo>
                    <a:lnTo>
                      <a:pt x="1060" y="606"/>
                    </a:lnTo>
                    <a:lnTo>
                      <a:pt x="1104" y="575"/>
                    </a:lnTo>
                    <a:lnTo>
                      <a:pt x="1118" y="651"/>
                    </a:lnTo>
                    <a:lnTo>
                      <a:pt x="1118" y="666"/>
                    </a:lnTo>
                    <a:lnTo>
                      <a:pt x="1118" y="681"/>
                    </a:lnTo>
                    <a:lnTo>
                      <a:pt x="1163" y="712"/>
                    </a:lnTo>
                    <a:lnTo>
                      <a:pt x="1163" y="727"/>
                    </a:lnTo>
                    <a:lnTo>
                      <a:pt x="1192" y="742"/>
                    </a:lnTo>
                    <a:lnTo>
                      <a:pt x="1177" y="787"/>
                    </a:lnTo>
                    <a:lnTo>
                      <a:pt x="1163" y="802"/>
                    </a:lnTo>
                    <a:lnTo>
                      <a:pt x="1133" y="802"/>
                    </a:lnTo>
                    <a:lnTo>
                      <a:pt x="1118" y="833"/>
                    </a:lnTo>
                    <a:lnTo>
                      <a:pt x="1089" y="833"/>
                    </a:lnTo>
                    <a:lnTo>
                      <a:pt x="1074" y="833"/>
                    </a:lnTo>
                    <a:lnTo>
                      <a:pt x="1089" y="833"/>
                    </a:lnTo>
                    <a:lnTo>
                      <a:pt x="1074" y="833"/>
                    </a:lnTo>
                    <a:lnTo>
                      <a:pt x="1030" y="817"/>
                    </a:lnTo>
                    <a:lnTo>
                      <a:pt x="986" y="833"/>
                    </a:lnTo>
                    <a:lnTo>
                      <a:pt x="971" y="833"/>
                    </a:lnTo>
                    <a:lnTo>
                      <a:pt x="927" y="878"/>
                    </a:lnTo>
                    <a:lnTo>
                      <a:pt x="898" y="893"/>
                    </a:lnTo>
                    <a:lnTo>
                      <a:pt x="927" y="878"/>
                    </a:lnTo>
                    <a:lnTo>
                      <a:pt x="971" y="848"/>
                    </a:lnTo>
                    <a:lnTo>
                      <a:pt x="986" y="848"/>
                    </a:lnTo>
                    <a:lnTo>
                      <a:pt x="1015" y="833"/>
                    </a:lnTo>
                    <a:lnTo>
                      <a:pt x="1030" y="848"/>
                    </a:lnTo>
                    <a:lnTo>
                      <a:pt x="1015" y="863"/>
                    </a:lnTo>
                    <a:lnTo>
                      <a:pt x="1001" y="863"/>
                    </a:lnTo>
                    <a:lnTo>
                      <a:pt x="1001" y="878"/>
                    </a:lnTo>
                    <a:lnTo>
                      <a:pt x="1015" y="878"/>
                    </a:lnTo>
                    <a:lnTo>
                      <a:pt x="1001" y="893"/>
                    </a:lnTo>
                    <a:lnTo>
                      <a:pt x="1015" y="908"/>
                    </a:lnTo>
                    <a:lnTo>
                      <a:pt x="1015" y="923"/>
                    </a:lnTo>
                    <a:lnTo>
                      <a:pt x="1060" y="923"/>
                    </a:lnTo>
                    <a:lnTo>
                      <a:pt x="1060" y="939"/>
                    </a:lnTo>
                    <a:lnTo>
                      <a:pt x="1015" y="954"/>
                    </a:lnTo>
                    <a:lnTo>
                      <a:pt x="986" y="984"/>
                    </a:lnTo>
                    <a:lnTo>
                      <a:pt x="986" y="969"/>
                    </a:lnTo>
                    <a:lnTo>
                      <a:pt x="1015" y="939"/>
                    </a:lnTo>
                    <a:lnTo>
                      <a:pt x="1001" y="923"/>
                    </a:lnTo>
                    <a:lnTo>
                      <a:pt x="971" y="939"/>
                    </a:lnTo>
                    <a:lnTo>
                      <a:pt x="957" y="908"/>
                    </a:lnTo>
                    <a:lnTo>
                      <a:pt x="957" y="893"/>
                    </a:lnTo>
                    <a:lnTo>
                      <a:pt x="942" y="878"/>
                    </a:lnTo>
                    <a:lnTo>
                      <a:pt x="942" y="893"/>
                    </a:lnTo>
                    <a:lnTo>
                      <a:pt x="927" y="908"/>
                    </a:lnTo>
                    <a:lnTo>
                      <a:pt x="898" y="939"/>
                    </a:lnTo>
                    <a:lnTo>
                      <a:pt x="883" y="923"/>
                    </a:lnTo>
                    <a:lnTo>
                      <a:pt x="868" y="939"/>
                    </a:lnTo>
                    <a:lnTo>
                      <a:pt x="854" y="923"/>
                    </a:lnTo>
                    <a:lnTo>
                      <a:pt x="824" y="939"/>
                    </a:lnTo>
                    <a:lnTo>
                      <a:pt x="809" y="939"/>
                    </a:lnTo>
                    <a:lnTo>
                      <a:pt x="780" y="939"/>
                    </a:lnTo>
                    <a:lnTo>
                      <a:pt x="765" y="939"/>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0" name="Freeform 32">
                <a:extLst>
                  <a:ext uri="{FF2B5EF4-FFF2-40B4-BE49-F238E27FC236}">
                    <a16:creationId xmlns="" xmlns:a16="http://schemas.microsoft.com/office/drawing/2014/main" id="{D232FB77-60A1-4887-9BA6-5539DEF86C53}"/>
                  </a:ext>
                </a:extLst>
              </p:cNvPr>
              <p:cNvSpPr>
                <a:spLocks/>
              </p:cNvSpPr>
              <p:nvPr/>
            </p:nvSpPr>
            <p:spPr bwMode="auto">
              <a:xfrm>
                <a:off x="653819" y="1493362"/>
                <a:ext cx="702957" cy="505216"/>
              </a:xfrm>
              <a:custGeom>
                <a:avLst/>
                <a:gdLst>
                  <a:gd name="T0" fmla="*/ 0 w 1208"/>
                  <a:gd name="T1" fmla="*/ 0 h 1000"/>
                  <a:gd name="T2" fmla="*/ 0 w 1208"/>
                  <a:gd name="T3" fmla="*/ 0 h 1000"/>
                  <a:gd name="T4" fmla="*/ 0 w 1208"/>
                  <a:gd name="T5" fmla="*/ 0 h 1000"/>
                  <a:gd name="T6" fmla="*/ 0 w 1208"/>
                  <a:gd name="T7" fmla="*/ 0 h 1000"/>
                  <a:gd name="T8" fmla="*/ 0 w 1208"/>
                  <a:gd name="T9" fmla="*/ 0 h 1000"/>
                  <a:gd name="T10" fmla="*/ 0 w 1208"/>
                  <a:gd name="T11" fmla="*/ 0 h 1000"/>
                  <a:gd name="T12" fmla="*/ 0 w 1208"/>
                  <a:gd name="T13" fmla="*/ 0 h 1000"/>
                  <a:gd name="T14" fmla="*/ 0 w 1208"/>
                  <a:gd name="T15" fmla="*/ 0 h 1000"/>
                  <a:gd name="T16" fmla="*/ 0 w 1208"/>
                  <a:gd name="T17" fmla="*/ 0 h 1000"/>
                  <a:gd name="T18" fmla="*/ 0 w 1208"/>
                  <a:gd name="T19" fmla="*/ 0 h 1000"/>
                  <a:gd name="T20" fmla="*/ 0 w 1208"/>
                  <a:gd name="T21" fmla="*/ 0 h 1000"/>
                  <a:gd name="T22" fmla="*/ 0 w 1208"/>
                  <a:gd name="T23" fmla="*/ 0 h 1000"/>
                  <a:gd name="T24" fmla="*/ 0 w 1208"/>
                  <a:gd name="T25" fmla="*/ 0 h 1000"/>
                  <a:gd name="T26" fmla="*/ 0 w 1208"/>
                  <a:gd name="T27" fmla="*/ 0 h 1000"/>
                  <a:gd name="T28" fmla="*/ 0 w 1208"/>
                  <a:gd name="T29" fmla="*/ 0 h 1000"/>
                  <a:gd name="T30" fmla="*/ 0 w 1208"/>
                  <a:gd name="T31" fmla="*/ 0 h 1000"/>
                  <a:gd name="T32" fmla="*/ 0 w 1208"/>
                  <a:gd name="T33" fmla="*/ 0 h 1000"/>
                  <a:gd name="T34" fmla="*/ 0 w 1208"/>
                  <a:gd name="T35" fmla="*/ 0 h 1000"/>
                  <a:gd name="T36" fmla="*/ 0 w 1208"/>
                  <a:gd name="T37" fmla="*/ 0 h 1000"/>
                  <a:gd name="T38" fmla="*/ 0 w 1208"/>
                  <a:gd name="T39" fmla="*/ 0 h 1000"/>
                  <a:gd name="T40" fmla="*/ 0 w 1208"/>
                  <a:gd name="T41" fmla="*/ 0 h 1000"/>
                  <a:gd name="T42" fmla="*/ 0 w 1208"/>
                  <a:gd name="T43" fmla="*/ 0 h 1000"/>
                  <a:gd name="T44" fmla="*/ 0 w 1208"/>
                  <a:gd name="T45" fmla="*/ 0 h 1000"/>
                  <a:gd name="T46" fmla="*/ 0 w 1208"/>
                  <a:gd name="T47" fmla="*/ 0 h 1000"/>
                  <a:gd name="T48" fmla="*/ 0 w 1208"/>
                  <a:gd name="T49" fmla="*/ 0 h 1000"/>
                  <a:gd name="T50" fmla="*/ 0 w 1208"/>
                  <a:gd name="T51" fmla="*/ 0 h 1000"/>
                  <a:gd name="T52" fmla="*/ 0 w 1208"/>
                  <a:gd name="T53" fmla="*/ 0 h 1000"/>
                  <a:gd name="T54" fmla="*/ 0 w 1208"/>
                  <a:gd name="T55" fmla="*/ 0 h 1000"/>
                  <a:gd name="T56" fmla="*/ 0 w 1208"/>
                  <a:gd name="T57" fmla="*/ 0 h 1000"/>
                  <a:gd name="T58" fmla="*/ 0 w 1208"/>
                  <a:gd name="T59" fmla="*/ 0 h 1000"/>
                  <a:gd name="T60" fmla="*/ 0 w 1208"/>
                  <a:gd name="T61" fmla="*/ 0 h 1000"/>
                  <a:gd name="T62" fmla="*/ 0 w 1208"/>
                  <a:gd name="T63" fmla="*/ 0 h 1000"/>
                  <a:gd name="T64" fmla="*/ 0 w 1208"/>
                  <a:gd name="T65" fmla="*/ 0 h 1000"/>
                  <a:gd name="T66" fmla="*/ 0 w 1208"/>
                  <a:gd name="T67" fmla="*/ 0 h 1000"/>
                  <a:gd name="T68" fmla="*/ 0 w 1208"/>
                  <a:gd name="T69" fmla="*/ 0 h 1000"/>
                  <a:gd name="T70" fmla="*/ 0 w 1208"/>
                  <a:gd name="T71" fmla="*/ 0 h 1000"/>
                  <a:gd name="T72" fmla="*/ 0 w 1208"/>
                  <a:gd name="T73" fmla="*/ 0 h 1000"/>
                  <a:gd name="T74" fmla="*/ 0 w 1208"/>
                  <a:gd name="T75" fmla="*/ 0 h 1000"/>
                  <a:gd name="T76" fmla="*/ 0 w 1208"/>
                  <a:gd name="T77" fmla="*/ 0 h 1000"/>
                  <a:gd name="T78" fmla="*/ 0 w 1208"/>
                  <a:gd name="T79" fmla="*/ 0 h 1000"/>
                  <a:gd name="T80" fmla="*/ 0 w 1208"/>
                  <a:gd name="T81" fmla="*/ 0 h 1000"/>
                  <a:gd name="T82" fmla="*/ 0 w 1208"/>
                  <a:gd name="T83" fmla="*/ 0 h 1000"/>
                  <a:gd name="T84" fmla="*/ 0 w 1208"/>
                  <a:gd name="T85" fmla="*/ 0 h 1000"/>
                  <a:gd name="T86" fmla="*/ 0 w 1208"/>
                  <a:gd name="T87" fmla="*/ 0 h 1000"/>
                  <a:gd name="T88" fmla="*/ 0 w 1208"/>
                  <a:gd name="T89" fmla="*/ 0 h 1000"/>
                  <a:gd name="T90" fmla="*/ 0 w 1208"/>
                  <a:gd name="T91" fmla="*/ 0 h 1000"/>
                  <a:gd name="T92" fmla="*/ 0 w 1208"/>
                  <a:gd name="T93" fmla="*/ 0 h 1000"/>
                  <a:gd name="T94" fmla="*/ 0 w 1208"/>
                  <a:gd name="T95" fmla="*/ 0 h 1000"/>
                  <a:gd name="T96" fmla="*/ 0 w 1208"/>
                  <a:gd name="T97" fmla="*/ 0 h 1000"/>
                  <a:gd name="T98" fmla="*/ 0 w 1208"/>
                  <a:gd name="T99" fmla="*/ 0 h 1000"/>
                  <a:gd name="T100" fmla="*/ 0 w 1208"/>
                  <a:gd name="T101" fmla="*/ 0 h 1000"/>
                  <a:gd name="T102" fmla="*/ 0 w 1208"/>
                  <a:gd name="T103" fmla="*/ 0 h 1000"/>
                  <a:gd name="T104" fmla="*/ 0 w 1208"/>
                  <a:gd name="T105" fmla="*/ 0 h 1000"/>
                  <a:gd name="T106" fmla="*/ 0 w 1208"/>
                  <a:gd name="T107" fmla="*/ 0 h 1000"/>
                  <a:gd name="T108" fmla="*/ 0 w 1208"/>
                  <a:gd name="T109" fmla="*/ 0 h 1000"/>
                  <a:gd name="T110" fmla="*/ 0 w 1208"/>
                  <a:gd name="T111" fmla="*/ 0 h 1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08"/>
                  <a:gd name="T169" fmla="*/ 0 h 1000"/>
                  <a:gd name="T170" fmla="*/ 1208 w 1208"/>
                  <a:gd name="T171" fmla="*/ 1000 h 10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08" h="1000">
                    <a:moveTo>
                      <a:pt x="775" y="953"/>
                    </a:moveTo>
                    <a:lnTo>
                      <a:pt x="775" y="968"/>
                    </a:lnTo>
                    <a:lnTo>
                      <a:pt x="775" y="984"/>
                    </a:lnTo>
                    <a:lnTo>
                      <a:pt x="760" y="984"/>
                    </a:lnTo>
                    <a:lnTo>
                      <a:pt x="745" y="984"/>
                    </a:lnTo>
                    <a:lnTo>
                      <a:pt x="700" y="999"/>
                    </a:lnTo>
                    <a:lnTo>
                      <a:pt x="715" y="968"/>
                    </a:lnTo>
                    <a:lnTo>
                      <a:pt x="730" y="968"/>
                    </a:lnTo>
                    <a:lnTo>
                      <a:pt x="745" y="953"/>
                    </a:lnTo>
                    <a:lnTo>
                      <a:pt x="745" y="922"/>
                    </a:lnTo>
                    <a:lnTo>
                      <a:pt x="745" y="938"/>
                    </a:lnTo>
                    <a:lnTo>
                      <a:pt x="775" y="938"/>
                    </a:lnTo>
                    <a:lnTo>
                      <a:pt x="760" y="907"/>
                    </a:lnTo>
                    <a:lnTo>
                      <a:pt x="745" y="891"/>
                    </a:lnTo>
                    <a:lnTo>
                      <a:pt x="715" y="891"/>
                    </a:lnTo>
                    <a:lnTo>
                      <a:pt x="715" y="845"/>
                    </a:lnTo>
                    <a:lnTo>
                      <a:pt x="700" y="845"/>
                    </a:lnTo>
                    <a:lnTo>
                      <a:pt x="700" y="815"/>
                    </a:lnTo>
                    <a:lnTo>
                      <a:pt x="656" y="815"/>
                    </a:lnTo>
                    <a:lnTo>
                      <a:pt x="641" y="815"/>
                    </a:lnTo>
                    <a:lnTo>
                      <a:pt x="626" y="830"/>
                    </a:lnTo>
                    <a:lnTo>
                      <a:pt x="536" y="799"/>
                    </a:lnTo>
                    <a:lnTo>
                      <a:pt x="507" y="799"/>
                    </a:lnTo>
                    <a:lnTo>
                      <a:pt x="373" y="768"/>
                    </a:lnTo>
                    <a:lnTo>
                      <a:pt x="224" y="753"/>
                    </a:lnTo>
                    <a:lnTo>
                      <a:pt x="119" y="722"/>
                    </a:lnTo>
                    <a:lnTo>
                      <a:pt x="104" y="707"/>
                    </a:lnTo>
                    <a:lnTo>
                      <a:pt x="60" y="661"/>
                    </a:lnTo>
                    <a:lnTo>
                      <a:pt x="75" y="615"/>
                    </a:lnTo>
                    <a:lnTo>
                      <a:pt x="60" y="553"/>
                    </a:lnTo>
                    <a:lnTo>
                      <a:pt x="89" y="507"/>
                    </a:lnTo>
                    <a:lnTo>
                      <a:pt x="89" y="492"/>
                    </a:lnTo>
                    <a:lnTo>
                      <a:pt x="75" y="461"/>
                    </a:lnTo>
                    <a:lnTo>
                      <a:pt x="75" y="400"/>
                    </a:lnTo>
                    <a:lnTo>
                      <a:pt x="60" y="369"/>
                    </a:lnTo>
                    <a:lnTo>
                      <a:pt x="30" y="369"/>
                    </a:lnTo>
                    <a:lnTo>
                      <a:pt x="15" y="323"/>
                    </a:lnTo>
                    <a:lnTo>
                      <a:pt x="0" y="323"/>
                    </a:lnTo>
                    <a:lnTo>
                      <a:pt x="0" y="307"/>
                    </a:lnTo>
                    <a:lnTo>
                      <a:pt x="209" y="0"/>
                    </a:lnTo>
                    <a:lnTo>
                      <a:pt x="283" y="46"/>
                    </a:lnTo>
                    <a:lnTo>
                      <a:pt x="343" y="46"/>
                    </a:lnTo>
                    <a:lnTo>
                      <a:pt x="358" y="46"/>
                    </a:lnTo>
                    <a:lnTo>
                      <a:pt x="373" y="61"/>
                    </a:lnTo>
                    <a:lnTo>
                      <a:pt x="402" y="46"/>
                    </a:lnTo>
                    <a:lnTo>
                      <a:pt x="417" y="77"/>
                    </a:lnTo>
                    <a:lnTo>
                      <a:pt x="432" y="92"/>
                    </a:lnTo>
                    <a:lnTo>
                      <a:pt x="462" y="92"/>
                    </a:lnTo>
                    <a:lnTo>
                      <a:pt x="536" y="169"/>
                    </a:lnTo>
                    <a:lnTo>
                      <a:pt x="522" y="169"/>
                    </a:lnTo>
                    <a:lnTo>
                      <a:pt x="566" y="200"/>
                    </a:lnTo>
                    <a:lnTo>
                      <a:pt x="581" y="246"/>
                    </a:lnTo>
                    <a:lnTo>
                      <a:pt x="596" y="215"/>
                    </a:lnTo>
                    <a:lnTo>
                      <a:pt x="641" y="200"/>
                    </a:lnTo>
                    <a:lnTo>
                      <a:pt x="611" y="184"/>
                    </a:lnTo>
                    <a:lnTo>
                      <a:pt x="656" y="184"/>
                    </a:lnTo>
                    <a:lnTo>
                      <a:pt x="656" y="200"/>
                    </a:lnTo>
                    <a:lnTo>
                      <a:pt x="700" y="246"/>
                    </a:lnTo>
                    <a:lnTo>
                      <a:pt x="700" y="231"/>
                    </a:lnTo>
                    <a:lnTo>
                      <a:pt x="715" y="246"/>
                    </a:lnTo>
                    <a:lnTo>
                      <a:pt x="745" y="231"/>
                    </a:lnTo>
                    <a:lnTo>
                      <a:pt x="745" y="292"/>
                    </a:lnTo>
                    <a:lnTo>
                      <a:pt x="760" y="292"/>
                    </a:lnTo>
                    <a:lnTo>
                      <a:pt x="760" y="261"/>
                    </a:lnTo>
                    <a:lnTo>
                      <a:pt x="805" y="246"/>
                    </a:lnTo>
                    <a:lnTo>
                      <a:pt x="805" y="169"/>
                    </a:lnTo>
                    <a:lnTo>
                      <a:pt x="849" y="123"/>
                    </a:lnTo>
                    <a:lnTo>
                      <a:pt x="864" y="154"/>
                    </a:lnTo>
                    <a:lnTo>
                      <a:pt x="864" y="169"/>
                    </a:lnTo>
                    <a:lnTo>
                      <a:pt x="864" y="200"/>
                    </a:lnTo>
                    <a:lnTo>
                      <a:pt x="849" y="200"/>
                    </a:lnTo>
                    <a:lnTo>
                      <a:pt x="864" y="231"/>
                    </a:lnTo>
                    <a:lnTo>
                      <a:pt x="879" y="231"/>
                    </a:lnTo>
                    <a:lnTo>
                      <a:pt x="879" y="246"/>
                    </a:lnTo>
                    <a:lnTo>
                      <a:pt x="864" y="277"/>
                    </a:lnTo>
                    <a:lnTo>
                      <a:pt x="879" y="292"/>
                    </a:lnTo>
                    <a:lnTo>
                      <a:pt x="924" y="261"/>
                    </a:lnTo>
                    <a:lnTo>
                      <a:pt x="939" y="231"/>
                    </a:lnTo>
                    <a:lnTo>
                      <a:pt x="969" y="261"/>
                    </a:lnTo>
                    <a:lnTo>
                      <a:pt x="939" y="323"/>
                    </a:lnTo>
                    <a:lnTo>
                      <a:pt x="909" y="323"/>
                    </a:lnTo>
                    <a:lnTo>
                      <a:pt x="864" y="323"/>
                    </a:lnTo>
                    <a:lnTo>
                      <a:pt x="879" y="338"/>
                    </a:lnTo>
                    <a:lnTo>
                      <a:pt x="834" y="353"/>
                    </a:lnTo>
                    <a:lnTo>
                      <a:pt x="820" y="384"/>
                    </a:lnTo>
                    <a:lnTo>
                      <a:pt x="775" y="384"/>
                    </a:lnTo>
                    <a:lnTo>
                      <a:pt x="760" y="415"/>
                    </a:lnTo>
                    <a:lnTo>
                      <a:pt x="745" y="415"/>
                    </a:lnTo>
                    <a:lnTo>
                      <a:pt x="715" y="430"/>
                    </a:lnTo>
                    <a:lnTo>
                      <a:pt x="671" y="476"/>
                    </a:lnTo>
                    <a:lnTo>
                      <a:pt x="656" y="523"/>
                    </a:lnTo>
                    <a:lnTo>
                      <a:pt x="671" y="538"/>
                    </a:lnTo>
                    <a:lnTo>
                      <a:pt x="671" y="584"/>
                    </a:lnTo>
                    <a:lnTo>
                      <a:pt x="700" y="584"/>
                    </a:lnTo>
                    <a:lnTo>
                      <a:pt x="760" y="646"/>
                    </a:lnTo>
                    <a:lnTo>
                      <a:pt x="775" y="646"/>
                    </a:lnTo>
                    <a:lnTo>
                      <a:pt x="805" y="676"/>
                    </a:lnTo>
                    <a:lnTo>
                      <a:pt x="790" y="692"/>
                    </a:lnTo>
                    <a:lnTo>
                      <a:pt x="805" y="707"/>
                    </a:lnTo>
                    <a:lnTo>
                      <a:pt x="775" y="722"/>
                    </a:lnTo>
                    <a:lnTo>
                      <a:pt x="805" y="768"/>
                    </a:lnTo>
                    <a:lnTo>
                      <a:pt x="820" y="768"/>
                    </a:lnTo>
                    <a:lnTo>
                      <a:pt x="834" y="768"/>
                    </a:lnTo>
                    <a:lnTo>
                      <a:pt x="849" y="738"/>
                    </a:lnTo>
                    <a:lnTo>
                      <a:pt x="864" y="707"/>
                    </a:lnTo>
                    <a:lnTo>
                      <a:pt x="849" y="692"/>
                    </a:lnTo>
                    <a:lnTo>
                      <a:pt x="894" y="661"/>
                    </a:lnTo>
                    <a:lnTo>
                      <a:pt x="909" y="599"/>
                    </a:lnTo>
                    <a:lnTo>
                      <a:pt x="879" y="584"/>
                    </a:lnTo>
                    <a:lnTo>
                      <a:pt x="894" y="569"/>
                    </a:lnTo>
                    <a:lnTo>
                      <a:pt x="909" y="569"/>
                    </a:lnTo>
                    <a:lnTo>
                      <a:pt x="939" y="461"/>
                    </a:lnTo>
                    <a:lnTo>
                      <a:pt x="969" y="461"/>
                    </a:lnTo>
                    <a:lnTo>
                      <a:pt x="1013" y="492"/>
                    </a:lnTo>
                    <a:lnTo>
                      <a:pt x="1028" y="538"/>
                    </a:lnTo>
                    <a:lnTo>
                      <a:pt x="1043" y="538"/>
                    </a:lnTo>
                    <a:lnTo>
                      <a:pt x="1028" y="599"/>
                    </a:lnTo>
                    <a:lnTo>
                      <a:pt x="1073" y="615"/>
                    </a:lnTo>
                    <a:lnTo>
                      <a:pt x="1118" y="584"/>
                    </a:lnTo>
                    <a:lnTo>
                      <a:pt x="1132" y="661"/>
                    </a:lnTo>
                    <a:lnTo>
                      <a:pt x="1132" y="676"/>
                    </a:lnTo>
                    <a:lnTo>
                      <a:pt x="1132" y="692"/>
                    </a:lnTo>
                    <a:lnTo>
                      <a:pt x="1177" y="722"/>
                    </a:lnTo>
                    <a:lnTo>
                      <a:pt x="1177" y="738"/>
                    </a:lnTo>
                    <a:lnTo>
                      <a:pt x="1207" y="753"/>
                    </a:lnTo>
                    <a:lnTo>
                      <a:pt x="1192" y="799"/>
                    </a:lnTo>
                    <a:lnTo>
                      <a:pt x="1177" y="815"/>
                    </a:lnTo>
                    <a:lnTo>
                      <a:pt x="1147" y="815"/>
                    </a:lnTo>
                    <a:lnTo>
                      <a:pt x="1132" y="845"/>
                    </a:lnTo>
                    <a:lnTo>
                      <a:pt x="1088" y="845"/>
                    </a:lnTo>
                    <a:lnTo>
                      <a:pt x="1043" y="830"/>
                    </a:lnTo>
                    <a:lnTo>
                      <a:pt x="998" y="845"/>
                    </a:lnTo>
                    <a:lnTo>
                      <a:pt x="983" y="845"/>
                    </a:lnTo>
                    <a:lnTo>
                      <a:pt x="939" y="891"/>
                    </a:lnTo>
                    <a:lnTo>
                      <a:pt x="909" y="907"/>
                    </a:lnTo>
                    <a:lnTo>
                      <a:pt x="939" y="891"/>
                    </a:lnTo>
                    <a:lnTo>
                      <a:pt x="983" y="861"/>
                    </a:lnTo>
                    <a:lnTo>
                      <a:pt x="998" y="861"/>
                    </a:lnTo>
                    <a:lnTo>
                      <a:pt x="1028" y="845"/>
                    </a:lnTo>
                    <a:lnTo>
                      <a:pt x="1043" y="861"/>
                    </a:lnTo>
                    <a:lnTo>
                      <a:pt x="1028" y="876"/>
                    </a:lnTo>
                    <a:lnTo>
                      <a:pt x="1013" y="876"/>
                    </a:lnTo>
                    <a:lnTo>
                      <a:pt x="1013" y="891"/>
                    </a:lnTo>
                    <a:lnTo>
                      <a:pt x="1028" y="891"/>
                    </a:lnTo>
                    <a:lnTo>
                      <a:pt x="1013" y="907"/>
                    </a:lnTo>
                    <a:lnTo>
                      <a:pt x="1028" y="922"/>
                    </a:lnTo>
                    <a:lnTo>
                      <a:pt x="1028" y="938"/>
                    </a:lnTo>
                    <a:lnTo>
                      <a:pt x="1073" y="938"/>
                    </a:lnTo>
                    <a:lnTo>
                      <a:pt x="1073" y="953"/>
                    </a:lnTo>
                    <a:lnTo>
                      <a:pt x="1028" y="968"/>
                    </a:lnTo>
                    <a:lnTo>
                      <a:pt x="998" y="999"/>
                    </a:lnTo>
                    <a:lnTo>
                      <a:pt x="998" y="984"/>
                    </a:lnTo>
                    <a:lnTo>
                      <a:pt x="1028" y="953"/>
                    </a:lnTo>
                    <a:lnTo>
                      <a:pt x="1013" y="938"/>
                    </a:lnTo>
                    <a:lnTo>
                      <a:pt x="983" y="953"/>
                    </a:lnTo>
                    <a:lnTo>
                      <a:pt x="969" y="922"/>
                    </a:lnTo>
                    <a:lnTo>
                      <a:pt x="969" y="907"/>
                    </a:lnTo>
                    <a:lnTo>
                      <a:pt x="954" y="891"/>
                    </a:lnTo>
                    <a:lnTo>
                      <a:pt x="954" y="907"/>
                    </a:lnTo>
                    <a:lnTo>
                      <a:pt x="939" y="922"/>
                    </a:lnTo>
                    <a:lnTo>
                      <a:pt x="909" y="953"/>
                    </a:lnTo>
                    <a:lnTo>
                      <a:pt x="894" y="938"/>
                    </a:lnTo>
                    <a:lnTo>
                      <a:pt x="879" y="953"/>
                    </a:lnTo>
                    <a:lnTo>
                      <a:pt x="864" y="938"/>
                    </a:lnTo>
                    <a:lnTo>
                      <a:pt x="834" y="953"/>
                    </a:lnTo>
                    <a:lnTo>
                      <a:pt x="820" y="953"/>
                    </a:lnTo>
                    <a:lnTo>
                      <a:pt x="790" y="953"/>
                    </a:lnTo>
                    <a:lnTo>
                      <a:pt x="775" y="953"/>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1" name="Line 33">
                <a:extLst>
                  <a:ext uri="{FF2B5EF4-FFF2-40B4-BE49-F238E27FC236}">
                    <a16:creationId xmlns="" xmlns:a16="http://schemas.microsoft.com/office/drawing/2014/main" id="{F13275AF-FB88-4662-8318-30EE33B66760}"/>
                  </a:ext>
                </a:extLst>
              </p:cNvPr>
              <p:cNvSpPr>
                <a:spLocks noChangeShapeType="1"/>
              </p:cNvSpPr>
              <p:nvPr/>
            </p:nvSpPr>
            <p:spPr bwMode="auto">
              <a:xfrm flipH="1">
                <a:off x="1286346" y="1921058"/>
                <a:ext cx="8127" cy="0"/>
              </a:xfrm>
              <a:prstGeom prst="line">
                <a:avLst/>
              </a:prstGeom>
              <a:noFill/>
              <a:ln w="3175" cap="rnd">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2" name="Freeform 34">
                <a:extLst>
                  <a:ext uri="{FF2B5EF4-FFF2-40B4-BE49-F238E27FC236}">
                    <a16:creationId xmlns="" xmlns:a16="http://schemas.microsoft.com/office/drawing/2014/main" id="{00C6FFB4-9A3B-4AE0-A432-77677C52499D}"/>
                  </a:ext>
                </a:extLst>
              </p:cNvPr>
              <p:cNvSpPr>
                <a:spLocks/>
              </p:cNvSpPr>
              <p:nvPr/>
            </p:nvSpPr>
            <p:spPr bwMode="auto">
              <a:xfrm>
                <a:off x="1184762" y="1554843"/>
                <a:ext cx="189622" cy="203156"/>
              </a:xfrm>
              <a:custGeom>
                <a:avLst/>
                <a:gdLst>
                  <a:gd name="T0" fmla="*/ 0 w 328"/>
                  <a:gd name="T1" fmla="*/ 0 h 401"/>
                  <a:gd name="T2" fmla="*/ 0 w 328"/>
                  <a:gd name="T3" fmla="*/ 0 h 401"/>
                  <a:gd name="T4" fmla="*/ 0 w 328"/>
                  <a:gd name="T5" fmla="*/ 0 h 401"/>
                  <a:gd name="T6" fmla="*/ 0 w 328"/>
                  <a:gd name="T7" fmla="*/ 0 h 401"/>
                  <a:gd name="T8" fmla="*/ 0 w 328"/>
                  <a:gd name="T9" fmla="*/ 0 h 401"/>
                  <a:gd name="T10" fmla="*/ 0 w 328"/>
                  <a:gd name="T11" fmla="*/ 0 h 401"/>
                  <a:gd name="T12" fmla="*/ 0 w 328"/>
                  <a:gd name="T13" fmla="*/ 0 h 401"/>
                  <a:gd name="T14" fmla="*/ 0 w 328"/>
                  <a:gd name="T15" fmla="*/ 0 h 401"/>
                  <a:gd name="T16" fmla="*/ 0 w 328"/>
                  <a:gd name="T17" fmla="*/ 0 h 401"/>
                  <a:gd name="T18" fmla="*/ 0 w 328"/>
                  <a:gd name="T19" fmla="*/ 0 h 401"/>
                  <a:gd name="T20" fmla="*/ 0 w 328"/>
                  <a:gd name="T21" fmla="*/ 0 h 401"/>
                  <a:gd name="T22" fmla="*/ 0 w 328"/>
                  <a:gd name="T23" fmla="*/ 0 h 401"/>
                  <a:gd name="T24" fmla="*/ 0 w 328"/>
                  <a:gd name="T25" fmla="*/ 0 h 401"/>
                  <a:gd name="T26" fmla="*/ 0 w 328"/>
                  <a:gd name="T27" fmla="*/ 0 h 401"/>
                  <a:gd name="T28" fmla="*/ 0 w 328"/>
                  <a:gd name="T29" fmla="*/ 0 h 401"/>
                  <a:gd name="T30" fmla="*/ 0 w 328"/>
                  <a:gd name="T31" fmla="*/ 0 h 401"/>
                  <a:gd name="T32" fmla="*/ 0 w 328"/>
                  <a:gd name="T33" fmla="*/ 0 h 401"/>
                  <a:gd name="T34" fmla="*/ 0 w 328"/>
                  <a:gd name="T35" fmla="*/ 0 h 401"/>
                  <a:gd name="T36" fmla="*/ 0 w 328"/>
                  <a:gd name="T37" fmla="*/ 0 h 401"/>
                  <a:gd name="T38" fmla="*/ 0 w 328"/>
                  <a:gd name="T39" fmla="*/ 0 h 401"/>
                  <a:gd name="T40" fmla="*/ 0 w 328"/>
                  <a:gd name="T41" fmla="*/ 0 h 401"/>
                  <a:gd name="T42" fmla="*/ 0 w 328"/>
                  <a:gd name="T43" fmla="*/ 0 h 401"/>
                  <a:gd name="T44" fmla="*/ 0 w 328"/>
                  <a:gd name="T45" fmla="*/ 0 h 401"/>
                  <a:gd name="T46" fmla="*/ 0 w 328"/>
                  <a:gd name="T47" fmla="*/ 0 h 401"/>
                  <a:gd name="T48" fmla="*/ 0 w 328"/>
                  <a:gd name="T49" fmla="*/ 0 h 401"/>
                  <a:gd name="T50" fmla="*/ 0 w 328"/>
                  <a:gd name="T51" fmla="*/ 0 h 401"/>
                  <a:gd name="T52" fmla="*/ 0 w 328"/>
                  <a:gd name="T53" fmla="*/ 0 h 401"/>
                  <a:gd name="T54" fmla="*/ 0 w 328"/>
                  <a:gd name="T55" fmla="*/ 0 h 401"/>
                  <a:gd name="T56" fmla="*/ 0 w 328"/>
                  <a:gd name="T57" fmla="*/ 0 h 401"/>
                  <a:gd name="T58" fmla="*/ 0 w 328"/>
                  <a:gd name="T59" fmla="*/ 0 h 401"/>
                  <a:gd name="T60" fmla="*/ 0 w 328"/>
                  <a:gd name="T61" fmla="*/ 0 h 401"/>
                  <a:gd name="T62" fmla="*/ 0 w 328"/>
                  <a:gd name="T63" fmla="*/ 0 h 401"/>
                  <a:gd name="T64" fmla="*/ 0 w 328"/>
                  <a:gd name="T65" fmla="*/ 0 h 401"/>
                  <a:gd name="T66" fmla="*/ 0 w 328"/>
                  <a:gd name="T67" fmla="*/ 0 h 401"/>
                  <a:gd name="T68" fmla="*/ 0 w 328"/>
                  <a:gd name="T69" fmla="*/ 0 h 401"/>
                  <a:gd name="T70" fmla="*/ 0 w 328"/>
                  <a:gd name="T71" fmla="*/ 0 h 401"/>
                  <a:gd name="T72" fmla="*/ 0 w 328"/>
                  <a:gd name="T73" fmla="*/ 0 h 401"/>
                  <a:gd name="T74" fmla="*/ 0 w 328"/>
                  <a:gd name="T75" fmla="*/ 0 h 4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8"/>
                  <a:gd name="T115" fmla="*/ 0 h 401"/>
                  <a:gd name="T116" fmla="*/ 328 w 328"/>
                  <a:gd name="T117" fmla="*/ 401 h 4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8" h="401">
                    <a:moveTo>
                      <a:pt x="208" y="46"/>
                    </a:moveTo>
                    <a:lnTo>
                      <a:pt x="208" y="77"/>
                    </a:lnTo>
                    <a:lnTo>
                      <a:pt x="282" y="138"/>
                    </a:lnTo>
                    <a:lnTo>
                      <a:pt x="253" y="154"/>
                    </a:lnTo>
                    <a:lnTo>
                      <a:pt x="253" y="200"/>
                    </a:lnTo>
                    <a:lnTo>
                      <a:pt x="297" y="231"/>
                    </a:lnTo>
                    <a:lnTo>
                      <a:pt x="327" y="277"/>
                    </a:lnTo>
                    <a:lnTo>
                      <a:pt x="268" y="308"/>
                    </a:lnTo>
                    <a:lnTo>
                      <a:pt x="253" y="277"/>
                    </a:lnTo>
                    <a:lnTo>
                      <a:pt x="223" y="246"/>
                    </a:lnTo>
                    <a:lnTo>
                      <a:pt x="223" y="292"/>
                    </a:lnTo>
                    <a:lnTo>
                      <a:pt x="238" y="338"/>
                    </a:lnTo>
                    <a:lnTo>
                      <a:pt x="223" y="369"/>
                    </a:lnTo>
                    <a:lnTo>
                      <a:pt x="178" y="338"/>
                    </a:lnTo>
                    <a:lnTo>
                      <a:pt x="208" y="400"/>
                    </a:lnTo>
                    <a:lnTo>
                      <a:pt x="164" y="369"/>
                    </a:lnTo>
                    <a:lnTo>
                      <a:pt x="134" y="338"/>
                    </a:lnTo>
                    <a:lnTo>
                      <a:pt x="134" y="308"/>
                    </a:lnTo>
                    <a:lnTo>
                      <a:pt x="104" y="292"/>
                    </a:lnTo>
                    <a:lnTo>
                      <a:pt x="89" y="308"/>
                    </a:lnTo>
                    <a:lnTo>
                      <a:pt x="59" y="292"/>
                    </a:lnTo>
                    <a:lnTo>
                      <a:pt x="59" y="277"/>
                    </a:lnTo>
                    <a:lnTo>
                      <a:pt x="74" y="246"/>
                    </a:lnTo>
                    <a:lnTo>
                      <a:pt x="104" y="262"/>
                    </a:lnTo>
                    <a:lnTo>
                      <a:pt x="119" y="262"/>
                    </a:lnTo>
                    <a:lnTo>
                      <a:pt x="164" y="200"/>
                    </a:lnTo>
                    <a:lnTo>
                      <a:pt x="164" y="185"/>
                    </a:lnTo>
                    <a:lnTo>
                      <a:pt x="104" y="108"/>
                    </a:lnTo>
                    <a:lnTo>
                      <a:pt x="104" y="123"/>
                    </a:lnTo>
                    <a:lnTo>
                      <a:pt x="89" y="108"/>
                    </a:lnTo>
                    <a:lnTo>
                      <a:pt x="30" y="92"/>
                    </a:lnTo>
                    <a:lnTo>
                      <a:pt x="15" y="77"/>
                    </a:lnTo>
                    <a:lnTo>
                      <a:pt x="0" y="15"/>
                    </a:lnTo>
                    <a:lnTo>
                      <a:pt x="59" y="0"/>
                    </a:lnTo>
                    <a:lnTo>
                      <a:pt x="74" y="31"/>
                    </a:lnTo>
                    <a:lnTo>
                      <a:pt x="104" y="15"/>
                    </a:lnTo>
                    <a:lnTo>
                      <a:pt x="149" y="0"/>
                    </a:lnTo>
                    <a:lnTo>
                      <a:pt x="208" y="46"/>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3" name="Freeform 35">
                <a:extLst>
                  <a:ext uri="{FF2B5EF4-FFF2-40B4-BE49-F238E27FC236}">
                    <a16:creationId xmlns="" xmlns:a16="http://schemas.microsoft.com/office/drawing/2014/main" id="{6D8A35E9-2505-4894-B756-404E001A0429}"/>
                  </a:ext>
                </a:extLst>
              </p:cNvPr>
              <p:cNvSpPr>
                <a:spLocks/>
              </p:cNvSpPr>
              <p:nvPr/>
            </p:nvSpPr>
            <p:spPr bwMode="auto">
              <a:xfrm>
                <a:off x="1303953" y="1423861"/>
                <a:ext cx="184205" cy="101578"/>
              </a:xfrm>
              <a:custGeom>
                <a:avLst/>
                <a:gdLst>
                  <a:gd name="T0" fmla="*/ 0 w 315"/>
                  <a:gd name="T1" fmla="*/ 0 h 200"/>
                  <a:gd name="T2" fmla="*/ 0 w 315"/>
                  <a:gd name="T3" fmla="*/ 0 h 200"/>
                  <a:gd name="T4" fmla="*/ 0 w 315"/>
                  <a:gd name="T5" fmla="*/ 0 h 200"/>
                  <a:gd name="T6" fmla="*/ 0 w 315"/>
                  <a:gd name="T7" fmla="*/ 0 h 200"/>
                  <a:gd name="T8" fmla="*/ 0 w 315"/>
                  <a:gd name="T9" fmla="*/ 0 h 200"/>
                  <a:gd name="T10" fmla="*/ 0 w 315"/>
                  <a:gd name="T11" fmla="*/ 0 h 200"/>
                  <a:gd name="T12" fmla="*/ 0 w 315"/>
                  <a:gd name="T13" fmla="*/ 0 h 200"/>
                  <a:gd name="T14" fmla="*/ 0 w 315"/>
                  <a:gd name="T15" fmla="*/ 0 h 200"/>
                  <a:gd name="T16" fmla="*/ 0 w 315"/>
                  <a:gd name="T17" fmla="*/ 0 h 200"/>
                  <a:gd name="T18" fmla="*/ 0 w 315"/>
                  <a:gd name="T19" fmla="*/ 0 h 200"/>
                  <a:gd name="T20" fmla="*/ 0 w 315"/>
                  <a:gd name="T21" fmla="*/ 0 h 200"/>
                  <a:gd name="T22" fmla="*/ 0 w 315"/>
                  <a:gd name="T23" fmla="*/ 0 h 200"/>
                  <a:gd name="T24" fmla="*/ 0 w 315"/>
                  <a:gd name="T25" fmla="*/ 0 h 200"/>
                  <a:gd name="T26" fmla="*/ 0 w 315"/>
                  <a:gd name="T27" fmla="*/ 0 h 200"/>
                  <a:gd name="T28" fmla="*/ 0 w 315"/>
                  <a:gd name="T29" fmla="*/ 0 h 200"/>
                  <a:gd name="T30" fmla="*/ 0 w 315"/>
                  <a:gd name="T31" fmla="*/ 0 h 200"/>
                  <a:gd name="T32" fmla="*/ 0 w 315"/>
                  <a:gd name="T33" fmla="*/ 0 h 200"/>
                  <a:gd name="T34" fmla="*/ 0 w 315"/>
                  <a:gd name="T35" fmla="*/ 0 h 200"/>
                  <a:gd name="T36" fmla="*/ 0 w 315"/>
                  <a:gd name="T37" fmla="*/ 0 h 200"/>
                  <a:gd name="T38" fmla="*/ 0 w 315"/>
                  <a:gd name="T39" fmla="*/ 0 h 200"/>
                  <a:gd name="T40" fmla="*/ 0 w 315"/>
                  <a:gd name="T41" fmla="*/ 0 h 200"/>
                  <a:gd name="T42" fmla="*/ 0 w 315"/>
                  <a:gd name="T43" fmla="*/ 0 h 200"/>
                  <a:gd name="T44" fmla="*/ 0 w 315"/>
                  <a:gd name="T45" fmla="*/ 0 h 200"/>
                  <a:gd name="T46" fmla="*/ 0 w 315"/>
                  <a:gd name="T47" fmla="*/ 0 h 2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5"/>
                  <a:gd name="T73" fmla="*/ 0 h 200"/>
                  <a:gd name="T74" fmla="*/ 315 w 315"/>
                  <a:gd name="T75" fmla="*/ 200 h 2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5" h="200">
                    <a:moveTo>
                      <a:pt x="30" y="153"/>
                    </a:moveTo>
                    <a:lnTo>
                      <a:pt x="0" y="168"/>
                    </a:lnTo>
                    <a:lnTo>
                      <a:pt x="15" y="184"/>
                    </a:lnTo>
                    <a:lnTo>
                      <a:pt x="45" y="184"/>
                    </a:lnTo>
                    <a:lnTo>
                      <a:pt x="60" y="199"/>
                    </a:lnTo>
                    <a:lnTo>
                      <a:pt x="105" y="153"/>
                    </a:lnTo>
                    <a:lnTo>
                      <a:pt x="135" y="153"/>
                    </a:lnTo>
                    <a:lnTo>
                      <a:pt x="135" y="138"/>
                    </a:lnTo>
                    <a:lnTo>
                      <a:pt x="164" y="122"/>
                    </a:lnTo>
                    <a:lnTo>
                      <a:pt x="179" y="138"/>
                    </a:lnTo>
                    <a:lnTo>
                      <a:pt x="284" y="77"/>
                    </a:lnTo>
                    <a:lnTo>
                      <a:pt x="314" y="15"/>
                    </a:lnTo>
                    <a:lnTo>
                      <a:pt x="75" y="0"/>
                    </a:lnTo>
                    <a:lnTo>
                      <a:pt x="75" y="31"/>
                    </a:lnTo>
                    <a:lnTo>
                      <a:pt x="105" y="46"/>
                    </a:lnTo>
                    <a:lnTo>
                      <a:pt x="150" y="46"/>
                    </a:lnTo>
                    <a:lnTo>
                      <a:pt x="135" y="77"/>
                    </a:lnTo>
                    <a:lnTo>
                      <a:pt x="90" y="77"/>
                    </a:lnTo>
                    <a:lnTo>
                      <a:pt x="60" y="61"/>
                    </a:lnTo>
                    <a:lnTo>
                      <a:pt x="30" y="122"/>
                    </a:lnTo>
                    <a:lnTo>
                      <a:pt x="60" y="138"/>
                    </a:lnTo>
                    <a:lnTo>
                      <a:pt x="45" y="138"/>
                    </a:lnTo>
                    <a:lnTo>
                      <a:pt x="45" y="153"/>
                    </a:lnTo>
                    <a:lnTo>
                      <a:pt x="30" y="153"/>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4" name="Freeform 36">
                <a:extLst>
                  <a:ext uri="{FF2B5EF4-FFF2-40B4-BE49-F238E27FC236}">
                    <a16:creationId xmlns="" xmlns:a16="http://schemas.microsoft.com/office/drawing/2014/main" id="{4A54FF68-1B3E-4081-9302-E9110FB57650}"/>
                  </a:ext>
                </a:extLst>
              </p:cNvPr>
              <p:cNvSpPr>
                <a:spLocks/>
              </p:cNvSpPr>
              <p:nvPr/>
            </p:nvSpPr>
            <p:spPr bwMode="auto">
              <a:xfrm>
                <a:off x="973469" y="1501381"/>
                <a:ext cx="96166" cy="86876"/>
              </a:xfrm>
              <a:custGeom>
                <a:avLst/>
                <a:gdLst>
                  <a:gd name="T0" fmla="*/ 0 w 165"/>
                  <a:gd name="T1" fmla="*/ 0 h 171"/>
                  <a:gd name="T2" fmla="*/ 0 w 165"/>
                  <a:gd name="T3" fmla="*/ 0 h 171"/>
                  <a:gd name="T4" fmla="*/ 0 w 165"/>
                  <a:gd name="T5" fmla="*/ 0 h 171"/>
                  <a:gd name="T6" fmla="*/ 0 w 165"/>
                  <a:gd name="T7" fmla="*/ 0 h 171"/>
                  <a:gd name="T8" fmla="*/ 0 w 165"/>
                  <a:gd name="T9" fmla="*/ 0 h 171"/>
                  <a:gd name="T10" fmla="*/ 0 w 165"/>
                  <a:gd name="T11" fmla="*/ 0 h 171"/>
                  <a:gd name="T12" fmla="*/ 0 w 165"/>
                  <a:gd name="T13" fmla="*/ 0 h 171"/>
                  <a:gd name="T14" fmla="*/ 0 w 165"/>
                  <a:gd name="T15" fmla="*/ 0 h 171"/>
                  <a:gd name="T16" fmla="*/ 0 w 165"/>
                  <a:gd name="T17" fmla="*/ 0 h 171"/>
                  <a:gd name="T18" fmla="*/ 0 w 165"/>
                  <a:gd name="T19" fmla="*/ 0 h 171"/>
                  <a:gd name="T20" fmla="*/ 0 w 165"/>
                  <a:gd name="T21" fmla="*/ 0 h 171"/>
                  <a:gd name="T22" fmla="*/ 0 w 165"/>
                  <a:gd name="T23" fmla="*/ 0 h 171"/>
                  <a:gd name="T24" fmla="*/ 0 w 165"/>
                  <a:gd name="T25" fmla="*/ 0 h 171"/>
                  <a:gd name="T26" fmla="*/ 0 w 165"/>
                  <a:gd name="T27" fmla="*/ 0 h 171"/>
                  <a:gd name="T28" fmla="*/ 0 w 165"/>
                  <a:gd name="T29" fmla="*/ 0 h 171"/>
                  <a:gd name="T30" fmla="*/ 0 w 165"/>
                  <a:gd name="T31" fmla="*/ 0 h 171"/>
                  <a:gd name="T32" fmla="*/ 0 w 165"/>
                  <a:gd name="T33" fmla="*/ 0 h 171"/>
                  <a:gd name="T34" fmla="*/ 0 w 165"/>
                  <a:gd name="T35" fmla="*/ 0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5"/>
                  <a:gd name="T55" fmla="*/ 0 h 171"/>
                  <a:gd name="T56" fmla="*/ 165 w 165"/>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5" h="171">
                    <a:moveTo>
                      <a:pt x="45" y="0"/>
                    </a:moveTo>
                    <a:lnTo>
                      <a:pt x="89" y="0"/>
                    </a:lnTo>
                    <a:lnTo>
                      <a:pt x="89" y="15"/>
                    </a:lnTo>
                    <a:lnTo>
                      <a:pt x="104" y="0"/>
                    </a:lnTo>
                    <a:lnTo>
                      <a:pt x="134" y="31"/>
                    </a:lnTo>
                    <a:lnTo>
                      <a:pt x="164" y="31"/>
                    </a:lnTo>
                    <a:lnTo>
                      <a:pt x="164" y="62"/>
                    </a:lnTo>
                    <a:lnTo>
                      <a:pt x="164" y="155"/>
                    </a:lnTo>
                    <a:lnTo>
                      <a:pt x="104" y="170"/>
                    </a:lnTo>
                    <a:lnTo>
                      <a:pt x="60" y="124"/>
                    </a:lnTo>
                    <a:lnTo>
                      <a:pt x="15" y="108"/>
                    </a:lnTo>
                    <a:lnTo>
                      <a:pt x="0" y="77"/>
                    </a:lnTo>
                    <a:lnTo>
                      <a:pt x="60" y="93"/>
                    </a:lnTo>
                    <a:lnTo>
                      <a:pt x="60" y="62"/>
                    </a:lnTo>
                    <a:lnTo>
                      <a:pt x="30" y="46"/>
                    </a:lnTo>
                    <a:lnTo>
                      <a:pt x="30" y="31"/>
                    </a:lnTo>
                    <a:lnTo>
                      <a:pt x="45" y="31"/>
                    </a:lnTo>
                    <a:lnTo>
                      <a:pt x="45"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5" name="Freeform 37">
                <a:extLst>
                  <a:ext uri="{FF2B5EF4-FFF2-40B4-BE49-F238E27FC236}">
                    <a16:creationId xmlns="" xmlns:a16="http://schemas.microsoft.com/office/drawing/2014/main" id="{79914A15-80A4-4230-966C-9A9BC82C27D9}"/>
                  </a:ext>
                </a:extLst>
              </p:cNvPr>
              <p:cNvSpPr>
                <a:spLocks/>
              </p:cNvSpPr>
              <p:nvPr/>
            </p:nvSpPr>
            <p:spPr bwMode="auto">
              <a:xfrm>
                <a:off x="1226750" y="1493362"/>
                <a:ext cx="121900" cy="69501"/>
              </a:xfrm>
              <a:custGeom>
                <a:avLst/>
                <a:gdLst>
                  <a:gd name="T0" fmla="*/ 0 w 209"/>
                  <a:gd name="T1" fmla="*/ 0 h 139"/>
                  <a:gd name="T2" fmla="*/ 0 w 209"/>
                  <a:gd name="T3" fmla="*/ 0 h 139"/>
                  <a:gd name="T4" fmla="*/ 0 w 209"/>
                  <a:gd name="T5" fmla="*/ 0 h 139"/>
                  <a:gd name="T6" fmla="*/ 0 w 209"/>
                  <a:gd name="T7" fmla="*/ 0 h 139"/>
                  <a:gd name="T8" fmla="*/ 0 w 209"/>
                  <a:gd name="T9" fmla="*/ 0 h 139"/>
                  <a:gd name="T10" fmla="*/ 0 w 209"/>
                  <a:gd name="T11" fmla="*/ 0 h 139"/>
                  <a:gd name="T12" fmla="*/ 0 w 209"/>
                  <a:gd name="T13" fmla="*/ 0 h 139"/>
                  <a:gd name="T14" fmla="*/ 0 w 209"/>
                  <a:gd name="T15" fmla="*/ 0 h 139"/>
                  <a:gd name="T16" fmla="*/ 0 w 209"/>
                  <a:gd name="T17" fmla="*/ 0 h 139"/>
                  <a:gd name="T18" fmla="*/ 0 w 209"/>
                  <a:gd name="T19" fmla="*/ 0 h 139"/>
                  <a:gd name="T20" fmla="*/ 0 w 209"/>
                  <a:gd name="T21" fmla="*/ 0 h 139"/>
                  <a:gd name="T22" fmla="*/ 0 w 209"/>
                  <a:gd name="T23" fmla="*/ 0 h 139"/>
                  <a:gd name="T24" fmla="*/ 0 w 209"/>
                  <a:gd name="T25" fmla="*/ 0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9"/>
                  <a:gd name="T40" fmla="*/ 0 h 139"/>
                  <a:gd name="T41" fmla="*/ 209 w 209"/>
                  <a:gd name="T42" fmla="*/ 139 h 1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9" h="139">
                    <a:moveTo>
                      <a:pt x="0" y="0"/>
                    </a:moveTo>
                    <a:lnTo>
                      <a:pt x="0" y="31"/>
                    </a:lnTo>
                    <a:lnTo>
                      <a:pt x="45" y="46"/>
                    </a:lnTo>
                    <a:lnTo>
                      <a:pt x="45" y="77"/>
                    </a:lnTo>
                    <a:lnTo>
                      <a:pt x="119" y="107"/>
                    </a:lnTo>
                    <a:lnTo>
                      <a:pt x="134" y="92"/>
                    </a:lnTo>
                    <a:lnTo>
                      <a:pt x="193" y="138"/>
                    </a:lnTo>
                    <a:lnTo>
                      <a:pt x="208" y="92"/>
                    </a:lnTo>
                    <a:lnTo>
                      <a:pt x="149" y="61"/>
                    </a:lnTo>
                    <a:lnTo>
                      <a:pt x="134" y="77"/>
                    </a:lnTo>
                    <a:lnTo>
                      <a:pt x="45" y="31"/>
                    </a:lnTo>
                    <a:lnTo>
                      <a:pt x="45" y="0"/>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6" name="Freeform 38">
                <a:extLst>
                  <a:ext uri="{FF2B5EF4-FFF2-40B4-BE49-F238E27FC236}">
                    <a16:creationId xmlns="" xmlns:a16="http://schemas.microsoft.com/office/drawing/2014/main" id="{2F57C48E-3E92-427E-A8C7-28902A51E866}"/>
                  </a:ext>
                </a:extLst>
              </p:cNvPr>
              <p:cNvSpPr>
                <a:spLocks/>
              </p:cNvSpPr>
              <p:nvPr/>
            </p:nvSpPr>
            <p:spPr bwMode="auto">
              <a:xfrm>
                <a:off x="913873" y="1477323"/>
                <a:ext cx="70431" cy="48116"/>
              </a:xfrm>
              <a:custGeom>
                <a:avLst/>
                <a:gdLst>
                  <a:gd name="T0" fmla="*/ 0 w 121"/>
                  <a:gd name="T1" fmla="*/ 0 h 93"/>
                  <a:gd name="T2" fmla="*/ 0 w 121"/>
                  <a:gd name="T3" fmla="*/ 0 h 93"/>
                  <a:gd name="T4" fmla="*/ 0 w 121"/>
                  <a:gd name="T5" fmla="*/ 0 h 93"/>
                  <a:gd name="T6" fmla="*/ 0 w 121"/>
                  <a:gd name="T7" fmla="*/ 0 h 93"/>
                  <a:gd name="T8" fmla="*/ 0 w 121"/>
                  <a:gd name="T9" fmla="*/ 0 h 93"/>
                  <a:gd name="T10" fmla="*/ 0 w 121"/>
                  <a:gd name="T11" fmla="*/ 0 h 93"/>
                  <a:gd name="T12" fmla="*/ 0 w 121"/>
                  <a:gd name="T13" fmla="*/ 0 h 93"/>
                  <a:gd name="T14" fmla="*/ 0 w 121"/>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93"/>
                  <a:gd name="T26" fmla="*/ 121 w 121"/>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93">
                    <a:moveTo>
                      <a:pt x="0" y="92"/>
                    </a:moveTo>
                    <a:lnTo>
                      <a:pt x="45" y="92"/>
                    </a:lnTo>
                    <a:lnTo>
                      <a:pt x="75" y="31"/>
                    </a:lnTo>
                    <a:lnTo>
                      <a:pt x="120" y="31"/>
                    </a:lnTo>
                    <a:lnTo>
                      <a:pt x="105" y="0"/>
                    </a:lnTo>
                    <a:lnTo>
                      <a:pt x="60" y="0"/>
                    </a:lnTo>
                    <a:lnTo>
                      <a:pt x="15" y="31"/>
                    </a:lnTo>
                    <a:lnTo>
                      <a:pt x="0" y="92"/>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7" name="Freeform 39">
                <a:extLst>
                  <a:ext uri="{FF2B5EF4-FFF2-40B4-BE49-F238E27FC236}">
                    <a16:creationId xmlns="" xmlns:a16="http://schemas.microsoft.com/office/drawing/2014/main" id="{43E548DD-BABB-4C10-BC6B-D1892F257BD7}"/>
                  </a:ext>
                </a:extLst>
              </p:cNvPr>
              <p:cNvSpPr>
                <a:spLocks/>
              </p:cNvSpPr>
              <p:nvPr/>
            </p:nvSpPr>
            <p:spPr bwMode="auto">
              <a:xfrm>
                <a:off x="1035773" y="1454602"/>
                <a:ext cx="86685" cy="46779"/>
              </a:xfrm>
              <a:custGeom>
                <a:avLst/>
                <a:gdLst>
                  <a:gd name="T0" fmla="*/ 0 w 150"/>
                  <a:gd name="T1" fmla="*/ 0 h 93"/>
                  <a:gd name="T2" fmla="*/ 0 w 150"/>
                  <a:gd name="T3" fmla="*/ 0 h 93"/>
                  <a:gd name="T4" fmla="*/ 0 w 150"/>
                  <a:gd name="T5" fmla="*/ 0 h 93"/>
                  <a:gd name="T6" fmla="*/ 0 w 150"/>
                  <a:gd name="T7" fmla="*/ 0 h 93"/>
                  <a:gd name="T8" fmla="*/ 0 w 150"/>
                  <a:gd name="T9" fmla="*/ 0 h 93"/>
                  <a:gd name="T10" fmla="*/ 0 w 150"/>
                  <a:gd name="T11" fmla="*/ 0 h 93"/>
                  <a:gd name="T12" fmla="*/ 0 w 150"/>
                  <a:gd name="T13" fmla="*/ 0 h 93"/>
                  <a:gd name="T14" fmla="*/ 0 w 150"/>
                  <a:gd name="T15" fmla="*/ 0 h 93"/>
                  <a:gd name="T16" fmla="*/ 0 w 150"/>
                  <a:gd name="T17" fmla="*/ 0 h 93"/>
                  <a:gd name="T18" fmla="*/ 0 w 150"/>
                  <a:gd name="T19" fmla="*/ 0 h 93"/>
                  <a:gd name="T20" fmla="*/ 0 w 150"/>
                  <a:gd name="T21" fmla="*/ 0 h 93"/>
                  <a:gd name="T22" fmla="*/ 0 w 150"/>
                  <a:gd name="T23" fmla="*/ 0 h 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0"/>
                  <a:gd name="T37" fmla="*/ 0 h 93"/>
                  <a:gd name="T38" fmla="*/ 150 w 150"/>
                  <a:gd name="T39" fmla="*/ 93 h 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0" h="93">
                    <a:moveTo>
                      <a:pt x="30" y="15"/>
                    </a:moveTo>
                    <a:lnTo>
                      <a:pt x="75" y="31"/>
                    </a:lnTo>
                    <a:lnTo>
                      <a:pt x="134" y="0"/>
                    </a:lnTo>
                    <a:lnTo>
                      <a:pt x="134" y="31"/>
                    </a:lnTo>
                    <a:lnTo>
                      <a:pt x="149" y="31"/>
                    </a:lnTo>
                    <a:lnTo>
                      <a:pt x="149" y="61"/>
                    </a:lnTo>
                    <a:lnTo>
                      <a:pt x="75" y="61"/>
                    </a:lnTo>
                    <a:lnTo>
                      <a:pt x="45" y="92"/>
                    </a:lnTo>
                    <a:lnTo>
                      <a:pt x="0" y="61"/>
                    </a:lnTo>
                    <a:lnTo>
                      <a:pt x="30" y="46"/>
                    </a:lnTo>
                    <a:lnTo>
                      <a:pt x="0" y="31"/>
                    </a:lnTo>
                    <a:lnTo>
                      <a:pt x="30"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8" name="Freeform 40">
                <a:extLst>
                  <a:ext uri="{FF2B5EF4-FFF2-40B4-BE49-F238E27FC236}">
                    <a16:creationId xmlns="" xmlns:a16="http://schemas.microsoft.com/office/drawing/2014/main" id="{D8D8BC5C-CC05-4374-86E6-18065C8A8B5B}"/>
                  </a:ext>
                </a:extLst>
              </p:cNvPr>
              <p:cNvSpPr>
                <a:spLocks/>
              </p:cNvSpPr>
              <p:nvPr/>
            </p:nvSpPr>
            <p:spPr bwMode="auto">
              <a:xfrm>
                <a:off x="1303953" y="1903683"/>
                <a:ext cx="70431" cy="64154"/>
              </a:xfrm>
              <a:custGeom>
                <a:avLst/>
                <a:gdLst>
                  <a:gd name="T0" fmla="*/ 0 w 120"/>
                  <a:gd name="T1" fmla="*/ 0 h 125"/>
                  <a:gd name="T2" fmla="*/ 0 w 120"/>
                  <a:gd name="T3" fmla="*/ 0 h 125"/>
                  <a:gd name="T4" fmla="*/ 0 w 120"/>
                  <a:gd name="T5" fmla="*/ 0 h 125"/>
                  <a:gd name="T6" fmla="*/ 0 w 120"/>
                  <a:gd name="T7" fmla="*/ 0 h 125"/>
                  <a:gd name="T8" fmla="*/ 0 w 120"/>
                  <a:gd name="T9" fmla="*/ 0 h 125"/>
                  <a:gd name="T10" fmla="*/ 0 w 120"/>
                  <a:gd name="T11" fmla="*/ 0 h 125"/>
                  <a:gd name="T12" fmla="*/ 0 w 120"/>
                  <a:gd name="T13" fmla="*/ 0 h 125"/>
                  <a:gd name="T14" fmla="*/ 0 w 120"/>
                  <a:gd name="T15" fmla="*/ 0 h 125"/>
                  <a:gd name="T16" fmla="*/ 0 w 120"/>
                  <a:gd name="T17" fmla="*/ 0 h 125"/>
                  <a:gd name="T18" fmla="*/ 0 w 120"/>
                  <a:gd name="T19" fmla="*/ 0 h 125"/>
                  <a:gd name="T20" fmla="*/ 0 w 120"/>
                  <a:gd name="T21" fmla="*/ 0 h 125"/>
                  <a:gd name="T22" fmla="*/ 0 w 120"/>
                  <a:gd name="T23" fmla="*/ 0 h 125"/>
                  <a:gd name="T24" fmla="*/ 0 w 120"/>
                  <a:gd name="T25" fmla="*/ 0 h 125"/>
                  <a:gd name="T26" fmla="*/ 0 w 120"/>
                  <a:gd name="T27" fmla="*/ 0 h 125"/>
                  <a:gd name="T28" fmla="*/ 0 w 120"/>
                  <a:gd name="T29" fmla="*/ 0 h 125"/>
                  <a:gd name="T30" fmla="*/ 0 w 120"/>
                  <a:gd name="T31" fmla="*/ 0 h 125"/>
                  <a:gd name="T32" fmla="*/ 0 w 120"/>
                  <a:gd name="T33" fmla="*/ 0 h 125"/>
                  <a:gd name="T34" fmla="*/ 0 w 120"/>
                  <a:gd name="T35" fmla="*/ 0 h 125"/>
                  <a:gd name="T36" fmla="*/ 0 w 120"/>
                  <a:gd name="T37" fmla="*/ 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125"/>
                  <a:gd name="T59" fmla="*/ 120 w 120"/>
                  <a:gd name="T60" fmla="*/ 125 h 1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125">
                    <a:moveTo>
                      <a:pt x="89" y="0"/>
                    </a:moveTo>
                    <a:lnTo>
                      <a:pt x="89" y="16"/>
                    </a:lnTo>
                    <a:lnTo>
                      <a:pt x="60" y="47"/>
                    </a:lnTo>
                    <a:lnTo>
                      <a:pt x="74" y="62"/>
                    </a:lnTo>
                    <a:lnTo>
                      <a:pt x="104" y="62"/>
                    </a:lnTo>
                    <a:lnTo>
                      <a:pt x="104" y="93"/>
                    </a:lnTo>
                    <a:lnTo>
                      <a:pt x="119" y="109"/>
                    </a:lnTo>
                    <a:lnTo>
                      <a:pt x="104" y="124"/>
                    </a:lnTo>
                    <a:lnTo>
                      <a:pt x="89" y="109"/>
                    </a:lnTo>
                    <a:lnTo>
                      <a:pt x="89" y="93"/>
                    </a:lnTo>
                    <a:lnTo>
                      <a:pt x="60" y="124"/>
                    </a:lnTo>
                    <a:lnTo>
                      <a:pt x="74" y="93"/>
                    </a:lnTo>
                    <a:lnTo>
                      <a:pt x="45" y="109"/>
                    </a:lnTo>
                    <a:lnTo>
                      <a:pt x="60" y="93"/>
                    </a:lnTo>
                    <a:lnTo>
                      <a:pt x="0" y="93"/>
                    </a:lnTo>
                    <a:lnTo>
                      <a:pt x="0" y="78"/>
                    </a:lnTo>
                    <a:lnTo>
                      <a:pt x="45" y="47"/>
                    </a:lnTo>
                    <a:lnTo>
                      <a:pt x="74" y="0"/>
                    </a:lnTo>
                    <a:lnTo>
                      <a:pt x="89"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9" name="Freeform 41">
                <a:extLst>
                  <a:ext uri="{FF2B5EF4-FFF2-40B4-BE49-F238E27FC236}">
                    <a16:creationId xmlns="" xmlns:a16="http://schemas.microsoft.com/office/drawing/2014/main" id="{BCEA0FE6-5BA5-4868-8339-89341F7111F4}"/>
                  </a:ext>
                </a:extLst>
              </p:cNvPr>
              <p:cNvSpPr>
                <a:spLocks/>
              </p:cNvSpPr>
              <p:nvPr/>
            </p:nvSpPr>
            <p:spPr bwMode="auto">
              <a:xfrm>
                <a:off x="1270092" y="1438563"/>
                <a:ext cx="41988" cy="62818"/>
              </a:xfrm>
              <a:custGeom>
                <a:avLst/>
                <a:gdLst>
                  <a:gd name="T0" fmla="*/ 0 w 75"/>
                  <a:gd name="T1" fmla="*/ 0 h 123"/>
                  <a:gd name="T2" fmla="*/ 0 w 75"/>
                  <a:gd name="T3" fmla="*/ 0 h 123"/>
                  <a:gd name="T4" fmla="*/ 0 w 75"/>
                  <a:gd name="T5" fmla="*/ 0 h 123"/>
                  <a:gd name="T6" fmla="*/ 0 w 75"/>
                  <a:gd name="T7" fmla="*/ 0 h 123"/>
                  <a:gd name="T8" fmla="*/ 0 w 75"/>
                  <a:gd name="T9" fmla="*/ 0 h 123"/>
                  <a:gd name="T10" fmla="*/ 0 w 75"/>
                  <a:gd name="T11" fmla="*/ 0 h 123"/>
                  <a:gd name="T12" fmla="*/ 0 60000 65536"/>
                  <a:gd name="T13" fmla="*/ 0 60000 65536"/>
                  <a:gd name="T14" fmla="*/ 0 60000 65536"/>
                  <a:gd name="T15" fmla="*/ 0 60000 65536"/>
                  <a:gd name="T16" fmla="*/ 0 60000 65536"/>
                  <a:gd name="T17" fmla="*/ 0 60000 65536"/>
                  <a:gd name="T18" fmla="*/ 0 w 75"/>
                  <a:gd name="T19" fmla="*/ 0 h 123"/>
                  <a:gd name="T20" fmla="*/ 75 w 75"/>
                  <a:gd name="T21" fmla="*/ 123 h 123"/>
                </a:gdLst>
                <a:ahLst/>
                <a:cxnLst>
                  <a:cxn ang="T12">
                    <a:pos x="T0" y="T1"/>
                  </a:cxn>
                  <a:cxn ang="T13">
                    <a:pos x="T2" y="T3"/>
                  </a:cxn>
                  <a:cxn ang="T14">
                    <a:pos x="T4" y="T5"/>
                  </a:cxn>
                  <a:cxn ang="T15">
                    <a:pos x="T6" y="T7"/>
                  </a:cxn>
                  <a:cxn ang="T16">
                    <a:pos x="T8" y="T9"/>
                  </a:cxn>
                  <a:cxn ang="T17">
                    <a:pos x="T10" y="T11"/>
                  </a:cxn>
                </a:cxnLst>
                <a:rect l="T18" t="T19" r="T20" b="T21"/>
                <a:pathLst>
                  <a:path w="75" h="123">
                    <a:moveTo>
                      <a:pt x="30" y="0"/>
                    </a:moveTo>
                    <a:lnTo>
                      <a:pt x="74" y="76"/>
                    </a:lnTo>
                    <a:lnTo>
                      <a:pt x="59" y="122"/>
                    </a:lnTo>
                    <a:lnTo>
                      <a:pt x="0" y="107"/>
                    </a:lnTo>
                    <a:lnTo>
                      <a:pt x="15" y="46"/>
                    </a:lnTo>
                    <a:lnTo>
                      <a:pt x="3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0" name="Freeform 42">
                <a:extLst>
                  <a:ext uri="{FF2B5EF4-FFF2-40B4-BE49-F238E27FC236}">
                    <a16:creationId xmlns="" xmlns:a16="http://schemas.microsoft.com/office/drawing/2014/main" id="{2F7AADA9-1E34-4E3B-84FB-28E4A39E2129}"/>
                  </a:ext>
                </a:extLst>
              </p:cNvPr>
              <p:cNvSpPr>
                <a:spLocks/>
              </p:cNvSpPr>
              <p:nvPr/>
            </p:nvSpPr>
            <p:spPr bwMode="auto">
              <a:xfrm>
                <a:off x="1156319" y="1522766"/>
                <a:ext cx="54178" cy="40097"/>
              </a:xfrm>
              <a:custGeom>
                <a:avLst/>
                <a:gdLst>
                  <a:gd name="T0" fmla="*/ 0 w 90"/>
                  <a:gd name="T1" fmla="*/ 0 h 78"/>
                  <a:gd name="T2" fmla="*/ 0 w 90"/>
                  <a:gd name="T3" fmla="*/ 0 h 78"/>
                  <a:gd name="T4" fmla="*/ 0 w 90"/>
                  <a:gd name="T5" fmla="*/ 0 h 78"/>
                  <a:gd name="T6" fmla="*/ 0 w 90"/>
                  <a:gd name="T7" fmla="*/ 0 h 78"/>
                  <a:gd name="T8" fmla="*/ 0 w 90"/>
                  <a:gd name="T9" fmla="*/ 0 h 78"/>
                  <a:gd name="T10" fmla="*/ 0 w 90"/>
                  <a:gd name="T11" fmla="*/ 0 h 78"/>
                  <a:gd name="T12" fmla="*/ 0 w 90"/>
                  <a:gd name="T13" fmla="*/ 0 h 78"/>
                  <a:gd name="T14" fmla="*/ 0 60000 65536"/>
                  <a:gd name="T15" fmla="*/ 0 60000 65536"/>
                  <a:gd name="T16" fmla="*/ 0 60000 65536"/>
                  <a:gd name="T17" fmla="*/ 0 60000 65536"/>
                  <a:gd name="T18" fmla="*/ 0 60000 65536"/>
                  <a:gd name="T19" fmla="*/ 0 60000 65536"/>
                  <a:gd name="T20" fmla="*/ 0 60000 65536"/>
                  <a:gd name="T21" fmla="*/ 0 w 90"/>
                  <a:gd name="T22" fmla="*/ 0 h 78"/>
                  <a:gd name="T23" fmla="*/ 90 w 90"/>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78">
                    <a:moveTo>
                      <a:pt x="0" y="46"/>
                    </a:moveTo>
                    <a:lnTo>
                      <a:pt x="15" y="0"/>
                    </a:lnTo>
                    <a:lnTo>
                      <a:pt x="89" y="0"/>
                    </a:lnTo>
                    <a:lnTo>
                      <a:pt x="74" y="46"/>
                    </a:lnTo>
                    <a:lnTo>
                      <a:pt x="30" y="46"/>
                    </a:lnTo>
                    <a:lnTo>
                      <a:pt x="15" y="77"/>
                    </a:lnTo>
                    <a:lnTo>
                      <a:pt x="0" y="46"/>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1" name="Freeform 43">
                <a:extLst>
                  <a:ext uri="{FF2B5EF4-FFF2-40B4-BE49-F238E27FC236}">
                    <a16:creationId xmlns="" xmlns:a16="http://schemas.microsoft.com/office/drawing/2014/main" id="{25145F4C-D3C2-4A0C-8B47-B56C6A5A11FB}"/>
                  </a:ext>
                </a:extLst>
              </p:cNvPr>
              <p:cNvSpPr>
                <a:spLocks/>
              </p:cNvSpPr>
              <p:nvPr/>
            </p:nvSpPr>
            <p:spPr bwMode="auto">
              <a:xfrm>
                <a:off x="999203" y="1438563"/>
                <a:ext cx="55532" cy="32077"/>
              </a:xfrm>
              <a:custGeom>
                <a:avLst/>
                <a:gdLst>
                  <a:gd name="T0" fmla="*/ 0 w 91"/>
                  <a:gd name="T1" fmla="*/ 0 h 62"/>
                  <a:gd name="T2" fmla="*/ 0 w 91"/>
                  <a:gd name="T3" fmla="*/ 0 h 62"/>
                  <a:gd name="T4" fmla="*/ 0 w 91"/>
                  <a:gd name="T5" fmla="*/ 0 h 62"/>
                  <a:gd name="T6" fmla="*/ 0 w 91"/>
                  <a:gd name="T7" fmla="*/ 0 h 62"/>
                  <a:gd name="T8" fmla="*/ 0 w 91"/>
                  <a:gd name="T9" fmla="*/ 0 h 62"/>
                  <a:gd name="T10" fmla="*/ 0 w 91"/>
                  <a:gd name="T11" fmla="*/ 0 h 62"/>
                  <a:gd name="T12" fmla="*/ 0 60000 65536"/>
                  <a:gd name="T13" fmla="*/ 0 60000 65536"/>
                  <a:gd name="T14" fmla="*/ 0 60000 65536"/>
                  <a:gd name="T15" fmla="*/ 0 60000 65536"/>
                  <a:gd name="T16" fmla="*/ 0 60000 65536"/>
                  <a:gd name="T17" fmla="*/ 0 60000 65536"/>
                  <a:gd name="T18" fmla="*/ 0 w 91"/>
                  <a:gd name="T19" fmla="*/ 0 h 62"/>
                  <a:gd name="T20" fmla="*/ 91 w 91"/>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91" h="62">
                    <a:moveTo>
                      <a:pt x="0" y="31"/>
                    </a:moveTo>
                    <a:lnTo>
                      <a:pt x="15" y="61"/>
                    </a:lnTo>
                    <a:lnTo>
                      <a:pt x="90" y="31"/>
                    </a:lnTo>
                    <a:lnTo>
                      <a:pt x="90" y="0"/>
                    </a:lnTo>
                    <a:lnTo>
                      <a:pt x="30" y="0"/>
                    </a:lnTo>
                    <a:lnTo>
                      <a:pt x="0" y="31"/>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2" name="Freeform 44">
                <a:extLst>
                  <a:ext uri="{FF2B5EF4-FFF2-40B4-BE49-F238E27FC236}">
                    <a16:creationId xmlns="" xmlns:a16="http://schemas.microsoft.com/office/drawing/2014/main" id="{CA0A15B0-E473-4389-BD60-B805FB48F2C7}"/>
                  </a:ext>
                </a:extLst>
              </p:cNvPr>
              <p:cNvSpPr>
                <a:spLocks/>
              </p:cNvSpPr>
              <p:nvPr/>
            </p:nvSpPr>
            <p:spPr bwMode="auto">
              <a:xfrm>
                <a:off x="1140065" y="1469304"/>
                <a:ext cx="51469" cy="40097"/>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60000 65536"/>
                  <a:gd name="T15" fmla="*/ 0 60000 65536"/>
                  <a:gd name="T16" fmla="*/ 0 60000 65536"/>
                  <a:gd name="T17" fmla="*/ 0 60000 65536"/>
                  <a:gd name="T18" fmla="*/ 0 60000 65536"/>
                  <a:gd name="T19" fmla="*/ 0 60000 65536"/>
                  <a:gd name="T20" fmla="*/ 0 60000 65536"/>
                  <a:gd name="T21" fmla="*/ 0 w 91"/>
                  <a:gd name="T22" fmla="*/ 0 h 78"/>
                  <a:gd name="T23" fmla="*/ 91 w 91"/>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78">
                    <a:moveTo>
                      <a:pt x="0" y="0"/>
                    </a:moveTo>
                    <a:lnTo>
                      <a:pt x="0" y="46"/>
                    </a:lnTo>
                    <a:lnTo>
                      <a:pt x="45" y="77"/>
                    </a:lnTo>
                    <a:lnTo>
                      <a:pt x="90" y="31"/>
                    </a:lnTo>
                    <a:lnTo>
                      <a:pt x="75" y="0"/>
                    </a:lnTo>
                    <a:lnTo>
                      <a:pt x="45" y="31"/>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3" name="Freeform 45">
                <a:extLst>
                  <a:ext uri="{FF2B5EF4-FFF2-40B4-BE49-F238E27FC236}">
                    <a16:creationId xmlns="" xmlns:a16="http://schemas.microsoft.com/office/drawing/2014/main" id="{1A0D756D-E94C-46D2-94A1-A7AF5D49B19E}"/>
                  </a:ext>
                </a:extLst>
              </p:cNvPr>
              <p:cNvSpPr>
                <a:spLocks/>
              </p:cNvSpPr>
              <p:nvPr/>
            </p:nvSpPr>
            <p:spPr bwMode="auto">
              <a:xfrm>
                <a:off x="1140065" y="1672459"/>
                <a:ext cx="51469" cy="38760"/>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w 91"/>
                  <a:gd name="T19" fmla="*/ 0 h 78"/>
                  <a:gd name="T20" fmla="*/ 0 w 91"/>
                  <a:gd name="T21" fmla="*/ 0 h 78"/>
                  <a:gd name="T22" fmla="*/ 0 w 91"/>
                  <a:gd name="T23" fmla="*/ 0 h 78"/>
                  <a:gd name="T24" fmla="*/ 0 w 91"/>
                  <a:gd name="T25" fmla="*/ 0 h 78"/>
                  <a:gd name="T26" fmla="*/ 0 w 91"/>
                  <a:gd name="T27" fmla="*/ 0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78"/>
                  <a:gd name="T44" fmla="*/ 91 w 91"/>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78">
                    <a:moveTo>
                      <a:pt x="45" y="0"/>
                    </a:moveTo>
                    <a:lnTo>
                      <a:pt x="60" y="0"/>
                    </a:lnTo>
                    <a:lnTo>
                      <a:pt x="75" y="46"/>
                    </a:lnTo>
                    <a:lnTo>
                      <a:pt x="75" y="62"/>
                    </a:lnTo>
                    <a:lnTo>
                      <a:pt x="90" y="62"/>
                    </a:lnTo>
                    <a:lnTo>
                      <a:pt x="75" y="77"/>
                    </a:lnTo>
                    <a:lnTo>
                      <a:pt x="60" y="77"/>
                    </a:lnTo>
                    <a:lnTo>
                      <a:pt x="75" y="46"/>
                    </a:lnTo>
                    <a:lnTo>
                      <a:pt x="45" y="46"/>
                    </a:lnTo>
                    <a:lnTo>
                      <a:pt x="30" y="62"/>
                    </a:lnTo>
                    <a:lnTo>
                      <a:pt x="15" y="62"/>
                    </a:lnTo>
                    <a:lnTo>
                      <a:pt x="0" y="46"/>
                    </a:lnTo>
                    <a:lnTo>
                      <a:pt x="30" y="46"/>
                    </a:lnTo>
                    <a:lnTo>
                      <a:pt x="45"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4" name="Freeform 46">
                <a:extLst>
                  <a:ext uri="{FF2B5EF4-FFF2-40B4-BE49-F238E27FC236}">
                    <a16:creationId xmlns="" xmlns:a16="http://schemas.microsoft.com/office/drawing/2014/main" id="{72952CCE-C3C1-465F-A76D-98982B12D2BE}"/>
                  </a:ext>
                </a:extLst>
              </p:cNvPr>
              <p:cNvSpPr>
                <a:spLocks/>
              </p:cNvSpPr>
              <p:nvPr/>
            </p:nvSpPr>
            <p:spPr bwMode="auto">
              <a:xfrm>
                <a:off x="1104850" y="1517419"/>
                <a:ext cx="27089" cy="45443"/>
              </a:xfrm>
              <a:custGeom>
                <a:avLst/>
                <a:gdLst>
                  <a:gd name="T0" fmla="*/ 0 w 46"/>
                  <a:gd name="T1" fmla="*/ 0 h 93"/>
                  <a:gd name="T2" fmla="*/ 0 w 46"/>
                  <a:gd name="T3" fmla="*/ 0 h 93"/>
                  <a:gd name="T4" fmla="*/ 0 w 46"/>
                  <a:gd name="T5" fmla="*/ 0 h 93"/>
                  <a:gd name="T6" fmla="*/ 0 w 46"/>
                  <a:gd name="T7" fmla="*/ 0 h 93"/>
                  <a:gd name="T8" fmla="*/ 0 w 46"/>
                  <a:gd name="T9" fmla="*/ 0 h 93"/>
                  <a:gd name="T10" fmla="*/ 0 60000 65536"/>
                  <a:gd name="T11" fmla="*/ 0 60000 65536"/>
                  <a:gd name="T12" fmla="*/ 0 60000 65536"/>
                  <a:gd name="T13" fmla="*/ 0 60000 65536"/>
                  <a:gd name="T14" fmla="*/ 0 60000 65536"/>
                  <a:gd name="T15" fmla="*/ 0 w 46"/>
                  <a:gd name="T16" fmla="*/ 0 h 93"/>
                  <a:gd name="T17" fmla="*/ 46 w 46"/>
                  <a:gd name="T18" fmla="*/ 93 h 93"/>
                </a:gdLst>
                <a:ahLst/>
                <a:cxnLst>
                  <a:cxn ang="T10">
                    <a:pos x="T0" y="T1"/>
                  </a:cxn>
                  <a:cxn ang="T11">
                    <a:pos x="T2" y="T3"/>
                  </a:cxn>
                  <a:cxn ang="T12">
                    <a:pos x="T4" y="T5"/>
                  </a:cxn>
                  <a:cxn ang="T13">
                    <a:pos x="T6" y="T7"/>
                  </a:cxn>
                  <a:cxn ang="T14">
                    <a:pos x="T8" y="T9"/>
                  </a:cxn>
                </a:cxnLst>
                <a:rect l="T15" t="T16" r="T17" b="T18"/>
                <a:pathLst>
                  <a:path w="46" h="93">
                    <a:moveTo>
                      <a:pt x="0" y="31"/>
                    </a:moveTo>
                    <a:lnTo>
                      <a:pt x="45" y="0"/>
                    </a:lnTo>
                    <a:lnTo>
                      <a:pt x="45" y="61"/>
                    </a:lnTo>
                    <a:lnTo>
                      <a:pt x="0" y="92"/>
                    </a:lnTo>
                    <a:lnTo>
                      <a:pt x="0" y="31"/>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5" name="Freeform 47">
                <a:extLst>
                  <a:ext uri="{FF2B5EF4-FFF2-40B4-BE49-F238E27FC236}">
                    <a16:creationId xmlns="" xmlns:a16="http://schemas.microsoft.com/office/drawing/2014/main" id="{1E429BE3-5CA7-4704-8159-F641999AB5ED}"/>
                  </a:ext>
                </a:extLst>
              </p:cNvPr>
              <p:cNvSpPr>
                <a:spLocks/>
              </p:cNvSpPr>
              <p:nvPr/>
            </p:nvSpPr>
            <p:spPr bwMode="auto">
              <a:xfrm>
                <a:off x="1079115" y="1423861"/>
                <a:ext cx="25734" cy="14702"/>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0" y="16"/>
                    </a:moveTo>
                    <a:lnTo>
                      <a:pt x="0" y="31"/>
                    </a:lnTo>
                    <a:lnTo>
                      <a:pt x="45" y="31"/>
                    </a:lnTo>
                    <a:lnTo>
                      <a:pt x="45" y="0"/>
                    </a:lnTo>
                    <a:lnTo>
                      <a:pt x="30" y="16"/>
                    </a:lnTo>
                    <a:lnTo>
                      <a:pt x="15" y="16"/>
                    </a:lnTo>
                    <a:lnTo>
                      <a:pt x="0" y="16"/>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6" name="Freeform 48">
                <a:extLst>
                  <a:ext uri="{FF2B5EF4-FFF2-40B4-BE49-F238E27FC236}">
                    <a16:creationId xmlns="" xmlns:a16="http://schemas.microsoft.com/office/drawing/2014/main" id="{A11ECEA5-0D86-4759-BCC7-12B786156A46}"/>
                  </a:ext>
                </a:extLst>
              </p:cNvPr>
              <p:cNvSpPr>
                <a:spLocks/>
              </p:cNvSpPr>
              <p:nvPr/>
            </p:nvSpPr>
            <p:spPr bwMode="auto">
              <a:xfrm>
                <a:off x="679554" y="1826163"/>
                <a:ext cx="27089" cy="32077"/>
              </a:xfrm>
              <a:custGeom>
                <a:avLst/>
                <a:gdLst>
                  <a:gd name="T0" fmla="*/ 0 w 45"/>
                  <a:gd name="T1" fmla="*/ 0 h 62"/>
                  <a:gd name="T2" fmla="*/ 0 w 45"/>
                  <a:gd name="T3" fmla="*/ 0 h 62"/>
                  <a:gd name="T4" fmla="*/ 0 w 45"/>
                  <a:gd name="T5" fmla="*/ 0 h 62"/>
                  <a:gd name="T6" fmla="*/ 0 w 45"/>
                  <a:gd name="T7" fmla="*/ 0 h 62"/>
                  <a:gd name="T8" fmla="*/ 0 w 45"/>
                  <a:gd name="T9" fmla="*/ 0 h 62"/>
                  <a:gd name="T10" fmla="*/ 0 w 45"/>
                  <a:gd name="T11" fmla="*/ 0 h 62"/>
                  <a:gd name="T12" fmla="*/ 0 60000 65536"/>
                  <a:gd name="T13" fmla="*/ 0 60000 65536"/>
                  <a:gd name="T14" fmla="*/ 0 60000 65536"/>
                  <a:gd name="T15" fmla="*/ 0 60000 65536"/>
                  <a:gd name="T16" fmla="*/ 0 60000 65536"/>
                  <a:gd name="T17" fmla="*/ 0 60000 65536"/>
                  <a:gd name="T18" fmla="*/ 0 w 45"/>
                  <a:gd name="T19" fmla="*/ 0 h 62"/>
                  <a:gd name="T20" fmla="*/ 45 w 45"/>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45" h="62">
                    <a:moveTo>
                      <a:pt x="0" y="0"/>
                    </a:moveTo>
                    <a:lnTo>
                      <a:pt x="29" y="31"/>
                    </a:lnTo>
                    <a:lnTo>
                      <a:pt x="44" y="61"/>
                    </a:lnTo>
                    <a:lnTo>
                      <a:pt x="29" y="61"/>
                    </a:lnTo>
                    <a:lnTo>
                      <a:pt x="0" y="15"/>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7" name="Freeform 49">
                <a:extLst>
                  <a:ext uri="{FF2B5EF4-FFF2-40B4-BE49-F238E27FC236}">
                    <a16:creationId xmlns="" xmlns:a16="http://schemas.microsoft.com/office/drawing/2014/main" id="{711BEA32-365F-4405-9ACD-D17E7C7EDA2C}"/>
                  </a:ext>
                </a:extLst>
              </p:cNvPr>
              <p:cNvSpPr>
                <a:spLocks/>
              </p:cNvSpPr>
              <p:nvPr/>
            </p:nvSpPr>
            <p:spPr bwMode="auto">
              <a:xfrm>
                <a:off x="1140065" y="1423861"/>
                <a:ext cx="17608" cy="30741"/>
              </a:xfrm>
              <a:custGeom>
                <a:avLst/>
                <a:gdLst>
                  <a:gd name="T0" fmla="*/ 0 w 32"/>
                  <a:gd name="T1" fmla="*/ 0 h 62"/>
                  <a:gd name="T2" fmla="*/ 0 w 32"/>
                  <a:gd name="T3" fmla="*/ 0 h 62"/>
                  <a:gd name="T4" fmla="*/ 0 w 32"/>
                  <a:gd name="T5" fmla="*/ 0 h 62"/>
                  <a:gd name="T6" fmla="*/ 0 w 32"/>
                  <a:gd name="T7" fmla="*/ 0 h 62"/>
                  <a:gd name="T8" fmla="*/ 0 w 32"/>
                  <a:gd name="T9" fmla="*/ 0 h 62"/>
                  <a:gd name="T10" fmla="*/ 0 60000 65536"/>
                  <a:gd name="T11" fmla="*/ 0 60000 65536"/>
                  <a:gd name="T12" fmla="*/ 0 60000 65536"/>
                  <a:gd name="T13" fmla="*/ 0 60000 65536"/>
                  <a:gd name="T14" fmla="*/ 0 60000 65536"/>
                  <a:gd name="T15" fmla="*/ 0 w 32"/>
                  <a:gd name="T16" fmla="*/ 0 h 62"/>
                  <a:gd name="T17" fmla="*/ 32 w 32"/>
                  <a:gd name="T18" fmla="*/ 62 h 62"/>
                </a:gdLst>
                <a:ahLst/>
                <a:cxnLst>
                  <a:cxn ang="T10">
                    <a:pos x="T0" y="T1"/>
                  </a:cxn>
                  <a:cxn ang="T11">
                    <a:pos x="T2" y="T3"/>
                  </a:cxn>
                  <a:cxn ang="T12">
                    <a:pos x="T4" y="T5"/>
                  </a:cxn>
                  <a:cxn ang="T13">
                    <a:pos x="T6" y="T7"/>
                  </a:cxn>
                  <a:cxn ang="T14">
                    <a:pos x="T8" y="T9"/>
                  </a:cxn>
                </a:cxnLst>
                <a:rect l="T15" t="T16" r="T17" b="T18"/>
                <a:pathLst>
                  <a:path w="32" h="62">
                    <a:moveTo>
                      <a:pt x="0" y="15"/>
                    </a:moveTo>
                    <a:lnTo>
                      <a:pt x="16" y="61"/>
                    </a:lnTo>
                    <a:lnTo>
                      <a:pt x="31" y="31"/>
                    </a:lnTo>
                    <a:lnTo>
                      <a:pt x="31" y="0"/>
                    </a:lnTo>
                    <a:lnTo>
                      <a:pt x="0"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8" name="Freeform 50">
                <a:extLst>
                  <a:ext uri="{FF2B5EF4-FFF2-40B4-BE49-F238E27FC236}">
                    <a16:creationId xmlns="" xmlns:a16="http://schemas.microsoft.com/office/drawing/2014/main" id="{4C55B6A2-AC72-4C30-A2D9-698D4250CD81}"/>
                  </a:ext>
                </a:extLst>
              </p:cNvPr>
              <p:cNvSpPr>
                <a:spLocks/>
              </p:cNvSpPr>
              <p:nvPr/>
            </p:nvSpPr>
            <p:spPr bwMode="auto">
              <a:xfrm>
                <a:off x="1156319" y="1719239"/>
                <a:ext cx="17608" cy="16039"/>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a:moveTo>
                      <a:pt x="29" y="0"/>
                    </a:moveTo>
                    <a:lnTo>
                      <a:pt x="0" y="31"/>
                    </a:lnTo>
                    <a:lnTo>
                      <a:pt x="0" y="16"/>
                    </a:lnTo>
                    <a:lnTo>
                      <a:pt x="15" y="0"/>
                    </a:lnTo>
                    <a:lnTo>
                      <a:pt x="29"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9" name="Freeform 51">
                <a:extLst>
                  <a:ext uri="{FF2B5EF4-FFF2-40B4-BE49-F238E27FC236}">
                    <a16:creationId xmlns="" xmlns:a16="http://schemas.microsoft.com/office/drawing/2014/main" id="{0C5F2310-348D-465D-8261-21A0630C716F}"/>
                  </a:ext>
                </a:extLst>
              </p:cNvPr>
              <p:cNvSpPr>
                <a:spLocks/>
              </p:cNvSpPr>
              <p:nvPr/>
            </p:nvSpPr>
            <p:spPr bwMode="auto">
              <a:xfrm>
                <a:off x="1287700" y="1950462"/>
                <a:ext cx="9481" cy="17375"/>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 name="T15" fmla="*/ 0 w 17"/>
                  <a:gd name="T16" fmla="*/ 0 h 32"/>
                  <a:gd name="T17" fmla="*/ 17 w 17"/>
                  <a:gd name="T18" fmla="*/ 32 h 32"/>
                </a:gdLst>
                <a:ahLst/>
                <a:cxnLst>
                  <a:cxn ang="T10">
                    <a:pos x="T0" y="T1"/>
                  </a:cxn>
                  <a:cxn ang="T11">
                    <a:pos x="T2" y="T3"/>
                  </a:cxn>
                  <a:cxn ang="T12">
                    <a:pos x="T4" y="T5"/>
                  </a:cxn>
                  <a:cxn ang="T13">
                    <a:pos x="T6" y="T7"/>
                  </a:cxn>
                  <a:cxn ang="T14">
                    <a:pos x="T8" y="T9"/>
                  </a:cxn>
                </a:cxnLst>
                <a:rect l="T15" t="T16" r="T17" b="T18"/>
                <a:pathLst>
                  <a:path w="17" h="32">
                    <a:moveTo>
                      <a:pt x="0" y="0"/>
                    </a:moveTo>
                    <a:lnTo>
                      <a:pt x="16" y="16"/>
                    </a:lnTo>
                    <a:lnTo>
                      <a:pt x="16" y="31"/>
                    </a:lnTo>
                    <a:lnTo>
                      <a:pt x="0" y="31"/>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0" name="Freeform 52">
                <a:extLst>
                  <a:ext uri="{FF2B5EF4-FFF2-40B4-BE49-F238E27FC236}">
                    <a16:creationId xmlns="" xmlns:a16="http://schemas.microsoft.com/office/drawing/2014/main" id="{7F5BE2B9-5DE2-4240-BF53-1766F89165C3}"/>
                  </a:ext>
                </a:extLst>
              </p:cNvPr>
              <p:cNvSpPr>
                <a:spLocks/>
              </p:cNvSpPr>
              <p:nvPr/>
            </p:nvSpPr>
            <p:spPr bwMode="auto">
              <a:xfrm>
                <a:off x="1287700" y="1656421"/>
                <a:ext cx="17608" cy="22721"/>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 name="T15" fmla="*/ 0 w 31"/>
                  <a:gd name="T16" fmla="*/ 0 h 47"/>
                  <a:gd name="T17" fmla="*/ 31 w 31"/>
                  <a:gd name="T18" fmla="*/ 47 h 47"/>
                </a:gdLst>
                <a:ahLst/>
                <a:cxnLst>
                  <a:cxn ang="T10">
                    <a:pos x="T0" y="T1"/>
                  </a:cxn>
                  <a:cxn ang="T11">
                    <a:pos x="T2" y="T3"/>
                  </a:cxn>
                  <a:cxn ang="T12">
                    <a:pos x="T4" y="T5"/>
                  </a:cxn>
                  <a:cxn ang="T13">
                    <a:pos x="T6" y="T7"/>
                  </a:cxn>
                  <a:cxn ang="T14">
                    <a:pos x="T8" y="T9"/>
                  </a:cxn>
                </a:cxnLst>
                <a:rect l="T15" t="T16" r="T17" b="T18"/>
                <a:pathLst>
                  <a:path w="31" h="47">
                    <a:moveTo>
                      <a:pt x="15" y="0"/>
                    </a:moveTo>
                    <a:lnTo>
                      <a:pt x="0" y="31"/>
                    </a:lnTo>
                    <a:lnTo>
                      <a:pt x="0" y="46"/>
                    </a:lnTo>
                    <a:lnTo>
                      <a:pt x="30" y="31"/>
                    </a:lnTo>
                    <a:lnTo>
                      <a:pt x="15"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1" name="Freeform 53">
                <a:extLst>
                  <a:ext uri="{FF2B5EF4-FFF2-40B4-BE49-F238E27FC236}">
                    <a16:creationId xmlns="" xmlns:a16="http://schemas.microsoft.com/office/drawing/2014/main" id="{56770F4C-1B45-47D6-B7DB-F2A761A5C269}"/>
                  </a:ext>
                </a:extLst>
              </p:cNvPr>
              <p:cNvSpPr>
                <a:spLocks/>
              </p:cNvSpPr>
              <p:nvPr/>
            </p:nvSpPr>
            <p:spPr bwMode="auto">
              <a:xfrm>
                <a:off x="1270092" y="2400880"/>
                <a:ext cx="41988" cy="40097"/>
              </a:xfrm>
              <a:custGeom>
                <a:avLst/>
                <a:gdLst>
                  <a:gd name="T0" fmla="*/ 0 w 75"/>
                  <a:gd name="T1" fmla="*/ 0 h 78"/>
                  <a:gd name="T2" fmla="*/ 0 w 75"/>
                  <a:gd name="T3" fmla="*/ 0 h 78"/>
                  <a:gd name="T4" fmla="*/ 0 w 75"/>
                  <a:gd name="T5" fmla="*/ 0 h 78"/>
                  <a:gd name="T6" fmla="*/ 0 w 75"/>
                  <a:gd name="T7" fmla="*/ 0 h 78"/>
                  <a:gd name="T8" fmla="*/ 0 w 75"/>
                  <a:gd name="T9" fmla="*/ 0 h 78"/>
                  <a:gd name="T10" fmla="*/ 0 w 75"/>
                  <a:gd name="T11" fmla="*/ 0 h 78"/>
                  <a:gd name="T12" fmla="*/ 0 w 75"/>
                  <a:gd name="T13" fmla="*/ 0 h 78"/>
                  <a:gd name="T14" fmla="*/ 0 w 75"/>
                  <a:gd name="T15" fmla="*/ 0 h 78"/>
                  <a:gd name="T16" fmla="*/ 0 w 75"/>
                  <a:gd name="T17" fmla="*/ 0 h 78"/>
                  <a:gd name="T18" fmla="*/ 0 w 75"/>
                  <a:gd name="T19" fmla="*/ 0 h 78"/>
                  <a:gd name="T20" fmla="*/ 0 w 75"/>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
                  <a:gd name="T34" fmla="*/ 0 h 78"/>
                  <a:gd name="T35" fmla="*/ 75 w 75"/>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 h="78">
                    <a:moveTo>
                      <a:pt x="15" y="0"/>
                    </a:moveTo>
                    <a:lnTo>
                      <a:pt x="15" y="15"/>
                    </a:lnTo>
                    <a:lnTo>
                      <a:pt x="0" y="31"/>
                    </a:lnTo>
                    <a:lnTo>
                      <a:pt x="0" y="62"/>
                    </a:lnTo>
                    <a:lnTo>
                      <a:pt x="30" y="77"/>
                    </a:lnTo>
                    <a:lnTo>
                      <a:pt x="30" y="62"/>
                    </a:lnTo>
                    <a:lnTo>
                      <a:pt x="74" y="77"/>
                    </a:lnTo>
                    <a:lnTo>
                      <a:pt x="74" y="46"/>
                    </a:lnTo>
                    <a:lnTo>
                      <a:pt x="59" y="31"/>
                    </a:lnTo>
                    <a:lnTo>
                      <a:pt x="74" y="15"/>
                    </a:lnTo>
                    <a:lnTo>
                      <a:pt x="15"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2" name="Freeform 54">
                <a:extLst>
                  <a:ext uri="{FF2B5EF4-FFF2-40B4-BE49-F238E27FC236}">
                    <a16:creationId xmlns="" xmlns:a16="http://schemas.microsoft.com/office/drawing/2014/main" id="{2ECB44C7-336F-4159-8D6A-40E671D0EA6A}"/>
                  </a:ext>
                </a:extLst>
              </p:cNvPr>
              <p:cNvSpPr>
                <a:spLocks/>
              </p:cNvSpPr>
              <p:nvPr/>
            </p:nvSpPr>
            <p:spPr bwMode="auto">
              <a:xfrm>
                <a:off x="1043900" y="2332715"/>
                <a:ext cx="130027" cy="171078"/>
              </a:xfrm>
              <a:custGeom>
                <a:avLst/>
                <a:gdLst>
                  <a:gd name="T0" fmla="*/ 0 w 224"/>
                  <a:gd name="T1" fmla="*/ 0 h 339"/>
                  <a:gd name="T2" fmla="*/ 0 w 224"/>
                  <a:gd name="T3" fmla="*/ 0 h 339"/>
                  <a:gd name="T4" fmla="*/ 0 w 224"/>
                  <a:gd name="T5" fmla="*/ 0 h 339"/>
                  <a:gd name="T6" fmla="*/ 0 w 224"/>
                  <a:gd name="T7" fmla="*/ 0 h 339"/>
                  <a:gd name="T8" fmla="*/ 0 w 224"/>
                  <a:gd name="T9" fmla="*/ 0 h 339"/>
                  <a:gd name="T10" fmla="*/ 0 w 224"/>
                  <a:gd name="T11" fmla="*/ 0 h 339"/>
                  <a:gd name="T12" fmla="*/ 0 w 224"/>
                  <a:gd name="T13" fmla="*/ 0 h 339"/>
                  <a:gd name="T14" fmla="*/ 0 w 224"/>
                  <a:gd name="T15" fmla="*/ 0 h 339"/>
                  <a:gd name="T16" fmla="*/ 0 w 224"/>
                  <a:gd name="T17" fmla="*/ 0 h 339"/>
                  <a:gd name="T18" fmla="*/ 0 w 224"/>
                  <a:gd name="T19" fmla="*/ 0 h 339"/>
                  <a:gd name="T20" fmla="*/ 0 w 224"/>
                  <a:gd name="T21" fmla="*/ 0 h 339"/>
                  <a:gd name="T22" fmla="*/ 0 w 224"/>
                  <a:gd name="T23" fmla="*/ 0 h 339"/>
                  <a:gd name="T24" fmla="*/ 0 w 224"/>
                  <a:gd name="T25" fmla="*/ 0 h 339"/>
                  <a:gd name="T26" fmla="*/ 0 w 224"/>
                  <a:gd name="T27" fmla="*/ 0 h 339"/>
                  <a:gd name="T28" fmla="*/ 0 w 224"/>
                  <a:gd name="T29" fmla="*/ 0 h 339"/>
                  <a:gd name="T30" fmla="*/ 0 w 224"/>
                  <a:gd name="T31" fmla="*/ 0 h 339"/>
                  <a:gd name="T32" fmla="*/ 0 w 224"/>
                  <a:gd name="T33" fmla="*/ 0 h 339"/>
                  <a:gd name="T34" fmla="*/ 0 w 224"/>
                  <a:gd name="T35" fmla="*/ 0 h 339"/>
                  <a:gd name="T36" fmla="*/ 0 w 224"/>
                  <a:gd name="T37" fmla="*/ 0 h 339"/>
                  <a:gd name="T38" fmla="*/ 0 w 224"/>
                  <a:gd name="T39" fmla="*/ 0 h 339"/>
                  <a:gd name="T40" fmla="*/ 0 w 224"/>
                  <a:gd name="T41" fmla="*/ 0 h 339"/>
                  <a:gd name="T42" fmla="*/ 0 w 224"/>
                  <a:gd name="T43" fmla="*/ 0 h 339"/>
                  <a:gd name="T44" fmla="*/ 0 w 224"/>
                  <a:gd name="T45" fmla="*/ 0 h 339"/>
                  <a:gd name="T46" fmla="*/ 0 w 224"/>
                  <a:gd name="T47" fmla="*/ 0 h 339"/>
                  <a:gd name="T48" fmla="*/ 0 w 224"/>
                  <a:gd name="T49" fmla="*/ 0 h 339"/>
                  <a:gd name="T50" fmla="*/ 0 w 224"/>
                  <a:gd name="T51" fmla="*/ 0 h 339"/>
                  <a:gd name="T52" fmla="*/ 0 w 224"/>
                  <a:gd name="T53" fmla="*/ 0 h 339"/>
                  <a:gd name="T54" fmla="*/ 0 w 224"/>
                  <a:gd name="T55" fmla="*/ 0 h 339"/>
                  <a:gd name="T56" fmla="*/ 0 w 224"/>
                  <a:gd name="T57" fmla="*/ 0 h 339"/>
                  <a:gd name="T58" fmla="*/ 0 w 224"/>
                  <a:gd name="T59" fmla="*/ 0 h 339"/>
                  <a:gd name="T60" fmla="*/ 0 w 224"/>
                  <a:gd name="T61" fmla="*/ 0 h 339"/>
                  <a:gd name="T62" fmla="*/ 0 w 224"/>
                  <a:gd name="T63" fmla="*/ 0 h 339"/>
                  <a:gd name="T64" fmla="*/ 0 w 224"/>
                  <a:gd name="T65" fmla="*/ 0 h 339"/>
                  <a:gd name="T66" fmla="*/ 0 w 224"/>
                  <a:gd name="T67" fmla="*/ 0 h 339"/>
                  <a:gd name="T68" fmla="*/ 0 w 224"/>
                  <a:gd name="T69" fmla="*/ 0 h 339"/>
                  <a:gd name="T70" fmla="*/ 0 w 224"/>
                  <a:gd name="T71" fmla="*/ 0 h 339"/>
                  <a:gd name="T72" fmla="*/ 0 w 224"/>
                  <a:gd name="T73" fmla="*/ 0 h 339"/>
                  <a:gd name="T74" fmla="*/ 0 w 224"/>
                  <a:gd name="T75" fmla="*/ 0 h 339"/>
                  <a:gd name="T76" fmla="*/ 0 w 224"/>
                  <a:gd name="T77" fmla="*/ 0 h 3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4"/>
                  <a:gd name="T118" fmla="*/ 0 h 339"/>
                  <a:gd name="T119" fmla="*/ 224 w 224"/>
                  <a:gd name="T120" fmla="*/ 339 h 33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4" h="339">
                    <a:moveTo>
                      <a:pt x="15" y="200"/>
                    </a:moveTo>
                    <a:lnTo>
                      <a:pt x="0" y="230"/>
                    </a:lnTo>
                    <a:lnTo>
                      <a:pt x="59" y="246"/>
                    </a:lnTo>
                    <a:lnTo>
                      <a:pt x="74" y="261"/>
                    </a:lnTo>
                    <a:lnTo>
                      <a:pt x="89" y="261"/>
                    </a:lnTo>
                    <a:lnTo>
                      <a:pt x="104" y="292"/>
                    </a:lnTo>
                    <a:lnTo>
                      <a:pt x="119" y="292"/>
                    </a:lnTo>
                    <a:lnTo>
                      <a:pt x="134" y="292"/>
                    </a:lnTo>
                    <a:lnTo>
                      <a:pt x="164" y="307"/>
                    </a:lnTo>
                    <a:lnTo>
                      <a:pt x="178" y="338"/>
                    </a:lnTo>
                    <a:lnTo>
                      <a:pt x="178" y="292"/>
                    </a:lnTo>
                    <a:lnTo>
                      <a:pt x="178" y="277"/>
                    </a:lnTo>
                    <a:lnTo>
                      <a:pt x="178" y="261"/>
                    </a:lnTo>
                    <a:lnTo>
                      <a:pt x="193" y="246"/>
                    </a:lnTo>
                    <a:lnTo>
                      <a:pt x="164" y="246"/>
                    </a:lnTo>
                    <a:lnTo>
                      <a:pt x="164" y="230"/>
                    </a:lnTo>
                    <a:lnTo>
                      <a:pt x="193" y="230"/>
                    </a:lnTo>
                    <a:lnTo>
                      <a:pt x="193" y="215"/>
                    </a:lnTo>
                    <a:lnTo>
                      <a:pt x="208" y="215"/>
                    </a:lnTo>
                    <a:lnTo>
                      <a:pt x="223" y="230"/>
                    </a:lnTo>
                    <a:lnTo>
                      <a:pt x="208" y="184"/>
                    </a:lnTo>
                    <a:lnTo>
                      <a:pt x="208" y="138"/>
                    </a:lnTo>
                    <a:lnTo>
                      <a:pt x="178" y="138"/>
                    </a:lnTo>
                    <a:lnTo>
                      <a:pt x="119" y="108"/>
                    </a:lnTo>
                    <a:lnTo>
                      <a:pt x="119" y="77"/>
                    </a:lnTo>
                    <a:lnTo>
                      <a:pt x="104" y="77"/>
                    </a:lnTo>
                    <a:lnTo>
                      <a:pt x="119" y="31"/>
                    </a:lnTo>
                    <a:lnTo>
                      <a:pt x="149" y="15"/>
                    </a:lnTo>
                    <a:lnTo>
                      <a:pt x="149" y="0"/>
                    </a:lnTo>
                    <a:lnTo>
                      <a:pt x="134" y="0"/>
                    </a:lnTo>
                    <a:lnTo>
                      <a:pt x="119" y="15"/>
                    </a:lnTo>
                    <a:lnTo>
                      <a:pt x="74" y="31"/>
                    </a:lnTo>
                    <a:lnTo>
                      <a:pt x="74" y="61"/>
                    </a:lnTo>
                    <a:lnTo>
                      <a:pt x="45" y="77"/>
                    </a:lnTo>
                    <a:lnTo>
                      <a:pt x="30" y="92"/>
                    </a:lnTo>
                    <a:lnTo>
                      <a:pt x="30" y="108"/>
                    </a:lnTo>
                    <a:lnTo>
                      <a:pt x="30" y="123"/>
                    </a:lnTo>
                    <a:lnTo>
                      <a:pt x="30" y="184"/>
                    </a:lnTo>
                    <a:lnTo>
                      <a:pt x="15" y="20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3" name="Freeform 55">
                <a:extLst>
                  <a:ext uri="{FF2B5EF4-FFF2-40B4-BE49-F238E27FC236}">
                    <a16:creationId xmlns="" xmlns:a16="http://schemas.microsoft.com/office/drawing/2014/main" id="{1AA4AD34-2E41-4182-9AFC-12441525C232}"/>
                  </a:ext>
                </a:extLst>
              </p:cNvPr>
              <p:cNvSpPr>
                <a:spLocks/>
              </p:cNvSpPr>
              <p:nvPr/>
            </p:nvSpPr>
            <p:spPr bwMode="auto">
              <a:xfrm>
                <a:off x="1104850" y="2332715"/>
                <a:ext cx="147635" cy="116280"/>
              </a:xfrm>
              <a:custGeom>
                <a:avLst/>
                <a:gdLst>
                  <a:gd name="T0" fmla="*/ 0 w 255"/>
                  <a:gd name="T1" fmla="*/ 0 h 231"/>
                  <a:gd name="T2" fmla="*/ 0 w 255"/>
                  <a:gd name="T3" fmla="*/ 0 h 231"/>
                  <a:gd name="T4" fmla="*/ 0 w 255"/>
                  <a:gd name="T5" fmla="*/ 0 h 231"/>
                  <a:gd name="T6" fmla="*/ 0 w 255"/>
                  <a:gd name="T7" fmla="*/ 0 h 231"/>
                  <a:gd name="T8" fmla="*/ 0 w 255"/>
                  <a:gd name="T9" fmla="*/ 0 h 231"/>
                  <a:gd name="T10" fmla="*/ 0 w 255"/>
                  <a:gd name="T11" fmla="*/ 0 h 231"/>
                  <a:gd name="T12" fmla="*/ 0 w 255"/>
                  <a:gd name="T13" fmla="*/ 0 h 231"/>
                  <a:gd name="T14" fmla="*/ 0 w 255"/>
                  <a:gd name="T15" fmla="*/ 0 h 231"/>
                  <a:gd name="T16" fmla="*/ 0 w 255"/>
                  <a:gd name="T17" fmla="*/ 0 h 231"/>
                  <a:gd name="T18" fmla="*/ 0 w 255"/>
                  <a:gd name="T19" fmla="*/ 0 h 231"/>
                  <a:gd name="T20" fmla="*/ 0 w 255"/>
                  <a:gd name="T21" fmla="*/ 0 h 231"/>
                  <a:gd name="T22" fmla="*/ 0 w 255"/>
                  <a:gd name="T23" fmla="*/ 0 h 231"/>
                  <a:gd name="T24" fmla="*/ 0 w 255"/>
                  <a:gd name="T25" fmla="*/ 0 h 231"/>
                  <a:gd name="T26" fmla="*/ 0 w 255"/>
                  <a:gd name="T27" fmla="*/ 0 h 231"/>
                  <a:gd name="T28" fmla="*/ 0 w 255"/>
                  <a:gd name="T29" fmla="*/ 0 h 231"/>
                  <a:gd name="T30" fmla="*/ 0 w 255"/>
                  <a:gd name="T31" fmla="*/ 0 h 231"/>
                  <a:gd name="T32" fmla="*/ 0 w 255"/>
                  <a:gd name="T33" fmla="*/ 0 h 231"/>
                  <a:gd name="T34" fmla="*/ 0 w 255"/>
                  <a:gd name="T35" fmla="*/ 0 h 231"/>
                  <a:gd name="T36" fmla="*/ 0 w 255"/>
                  <a:gd name="T37" fmla="*/ 0 h 231"/>
                  <a:gd name="T38" fmla="*/ 0 w 255"/>
                  <a:gd name="T39" fmla="*/ 0 h 231"/>
                  <a:gd name="T40" fmla="*/ 0 w 255"/>
                  <a:gd name="T41" fmla="*/ 0 h 231"/>
                  <a:gd name="T42" fmla="*/ 0 w 255"/>
                  <a:gd name="T43" fmla="*/ 0 h 231"/>
                  <a:gd name="T44" fmla="*/ 0 w 255"/>
                  <a:gd name="T45" fmla="*/ 0 h 231"/>
                  <a:gd name="T46" fmla="*/ 0 w 255"/>
                  <a:gd name="T47" fmla="*/ 0 h 231"/>
                  <a:gd name="T48" fmla="*/ 0 w 255"/>
                  <a:gd name="T49" fmla="*/ 0 h 231"/>
                  <a:gd name="T50" fmla="*/ 0 w 255"/>
                  <a:gd name="T51" fmla="*/ 0 h 231"/>
                  <a:gd name="T52" fmla="*/ 0 w 255"/>
                  <a:gd name="T53" fmla="*/ 0 h 231"/>
                  <a:gd name="T54" fmla="*/ 0 w 255"/>
                  <a:gd name="T55" fmla="*/ 0 h 231"/>
                  <a:gd name="T56" fmla="*/ 0 w 255"/>
                  <a:gd name="T57" fmla="*/ 0 h 231"/>
                  <a:gd name="T58" fmla="*/ 0 w 255"/>
                  <a:gd name="T59" fmla="*/ 0 h 231"/>
                  <a:gd name="T60" fmla="*/ 0 w 255"/>
                  <a:gd name="T61" fmla="*/ 0 h 231"/>
                  <a:gd name="T62" fmla="*/ 0 w 255"/>
                  <a:gd name="T63" fmla="*/ 0 h 231"/>
                  <a:gd name="T64" fmla="*/ 0 w 255"/>
                  <a:gd name="T65" fmla="*/ 0 h 231"/>
                  <a:gd name="T66" fmla="*/ 0 w 255"/>
                  <a:gd name="T67" fmla="*/ 0 h 231"/>
                  <a:gd name="T68" fmla="*/ 0 w 255"/>
                  <a:gd name="T69" fmla="*/ 0 h 231"/>
                  <a:gd name="T70" fmla="*/ 0 w 255"/>
                  <a:gd name="T71" fmla="*/ 0 h 231"/>
                  <a:gd name="T72" fmla="*/ 0 w 255"/>
                  <a:gd name="T73" fmla="*/ 0 h 231"/>
                  <a:gd name="T74" fmla="*/ 0 w 255"/>
                  <a:gd name="T75" fmla="*/ 0 h 2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55"/>
                  <a:gd name="T115" fmla="*/ 0 h 231"/>
                  <a:gd name="T116" fmla="*/ 255 w 255"/>
                  <a:gd name="T117" fmla="*/ 231 h 2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55" h="231">
                    <a:moveTo>
                      <a:pt x="209" y="31"/>
                    </a:moveTo>
                    <a:lnTo>
                      <a:pt x="179" y="46"/>
                    </a:lnTo>
                    <a:lnTo>
                      <a:pt x="164" y="46"/>
                    </a:lnTo>
                    <a:lnTo>
                      <a:pt x="134" y="31"/>
                    </a:lnTo>
                    <a:lnTo>
                      <a:pt x="105" y="31"/>
                    </a:lnTo>
                    <a:lnTo>
                      <a:pt x="90" y="15"/>
                    </a:lnTo>
                    <a:lnTo>
                      <a:pt x="75" y="0"/>
                    </a:lnTo>
                    <a:lnTo>
                      <a:pt x="75" y="15"/>
                    </a:lnTo>
                    <a:lnTo>
                      <a:pt x="45" y="31"/>
                    </a:lnTo>
                    <a:lnTo>
                      <a:pt x="45" y="61"/>
                    </a:lnTo>
                    <a:lnTo>
                      <a:pt x="45" y="77"/>
                    </a:lnTo>
                    <a:lnTo>
                      <a:pt x="45" y="61"/>
                    </a:lnTo>
                    <a:lnTo>
                      <a:pt x="30" y="61"/>
                    </a:lnTo>
                    <a:lnTo>
                      <a:pt x="45" y="31"/>
                    </a:lnTo>
                    <a:lnTo>
                      <a:pt x="45" y="15"/>
                    </a:lnTo>
                    <a:lnTo>
                      <a:pt x="15" y="31"/>
                    </a:lnTo>
                    <a:lnTo>
                      <a:pt x="0" y="77"/>
                    </a:lnTo>
                    <a:lnTo>
                      <a:pt x="15" y="77"/>
                    </a:lnTo>
                    <a:lnTo>
                      <a:pt x="15" y="107"/>
                    </a:lnTo>
                    <a:lnTo>
                      <a:pt x="75" y="138"/>
                    </a:lnTo>
                    <a:lnTo>
                      <a:pt x="105" y="138"/>
                    </a:lnTo>
                    <a:lnTo>
                      <a:pt x="105" y="184"/>
                    </a:lnTo>
                    <a:lnTo>
                      <a:pt x="120" y="230"/>
                    </a:lnTo>
                    <a:lnTo>
                      <a:pt x="134" y="230"/>
                    </a:lnTo>
                    <a:lnTo>
                      <a:pt x="164" y="230"/>
                    </a:lnTo>
                    <a:lnTo>
                      <a:pt x="179" y="199"/>
                    </a:lnTo>
                    <a:lnTo>
                      <a:pt x="149" y="184"/>
                    </a:lnTo>
                    <a:lnTo>
                      <a:pt x="164" y="169"/>
                    </a:lnTo>
                    <a:lnTo>
                      <a:pt x="194" y="184"/>
                    </a:lnTo>
                    <a:lnTo>
                      <a:pt x="224" y="169"/>
                    </a:lnTo>
                    <a:lnTo>
                      <a:pt x="239" y="153"/>
                    </a:lnTo>
                    <a:lnTo>
                      <a:pt x="224" y="138"/>
                    </a:lnTo>
                    <a:lnTo>
                      <a:pt x="239" y="107"/>
                    </a:lnTo>
                    <a:lnTo>
                      <a:pt x="224" y="107"/>
                    </a:lnTo>
                    <a:lnTo>
                      <a:pt x="254" y="92"/>
                    </a:lnTo>
                    <a:lnTo>
                      <a:pt x="209" y="61"/>
                    </a:lnTo>
                    <a:lnTo>
                      <a:pt x="194" y="46"/>
                    </a:lnTo>
                    <a:lnTo>
                      <a:pt x="209" y="3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4" name="Freeform 56">
                <a:extLst>
                  <a:ext uri="{FF2B5EF4-FFF2-40B4-BE49-F238E27FC236}">
                    <a16:creationId xmlns="" xmlns:a16="http://schemas.microsoft.com/office/drawing/2014/main" id="{0634B7C9-992F-4A76-9897-44CC5DAB46B3}"/>
                  </a:ext>
                </a:extLst>
              </p:cNvPr>
              <p:cNvSpPr>
                <a:spLocks/>
              </p:cNvSpPr>
              <p:nvPr/>
            </p:nvSpPr>
            <p:spPr bwMode="auto">
              <a:xfrm>
                <a:off x="1234877" y="2379495"/>
                <a:ext cx="52823" cy="69501"/>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w 91"/>
                  <a:gd name="T25" fmla="*/ 0 h 139"/>
                  <a:gd name="T26" fmla="*/ 0 w 91"/>
                  <a:gd name="T27" fmla="*/ 0 h 139"/>
                  <a:gd name="T28" fmla="*/ 0 w 91"/>
                  <a:gd name="T29" fmla="*/ 0 h 139"/>
                  <a:gd name="T30" fmla="*/ 0 w 91"/>
                  <a:gd name="T31" fmla="*/ 0 h 139"/>
                  <a:gd name="T32" fmla="*/ 0 w 91"/>
                  <a:gd name="T33" fmla="*/ 0 h 139"/>
                  <a:gd name="T34" fmla="*/ 0 w 91"/>
                  <a:gd name="T35" fmla="*/ 0 h 1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1"/>
                  <a:gd name="T55" fmla="*/ 0 h 139"/>
                  <a:gd name="T56" fmla="*/ 91 w 91"/>
                  <a:gd name="T57" fmla="*/ 139 h 1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1" h="139">
                    <a:moveTo>
                      <a:pt x="45" y="15"/>
                    </a:moveTo>
                    <a:lnTo>
                      <a:pt x="45" y="0"/>
                    </a:lnTo>
                    <a:lnTo>
                      <a:pt x="30" y="0"/>
                    </a:lnTo>
                    <a:lnTo>
                      <a:pt x="0" y="15"/>
                    </a:lnTo>
                    <a:lnTo>
                      <a:pt x="15" y="15"/>
                    </a:lnTo>
                    <a:lnTo>
                      <a:pt x="0" y="46"/>
                    </a:lnTo>
                    <a:lnTo>
                      <a:pt x="15" y="61"/>
                    </a:lnTo>
                    <a:lnTo>
                      <a:pt x="30" y="107"/>
                    </a:lnTo>
                    <a:lnTo>
                      <a:pt x="30" y="123"/>
                    </a:lnTo>
                    <a:lnTo>
                      <a:pt x="45" y="138"/>
                    </a:lnTo>
                    <a:lnTo>
                      <a:pt x="75" y="123"/>
                    </a:lnTo>
                    <a:lnTo>
                      <a:pt x="90" y="123"/>
                    </a:lnTo>
                    <a:lnTo>
                      <a:pt x="60" y="107"/>
                    </a:lnTo>
                    <a:lnTo>
                      <a:pt x="60" y="77"/>
                    </a:lnTo>
                    <a:lnTo>
                      <a:pt x="75" y="61"/>
                    </a:lnTo>
                    <a:lnTo>
                      <a:pt x="75" y="46"/>
                    </a:lnTo>
                    <a:lnTo>
                      <a:pt x="60" y="31"/>
                    </a:lnTo>
                    <a:lnTo>
                      <a:pt x="45" y="15"/>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5" name="Freeform 57">
                <a:extLst>
                  <a:ext uri="{FF2B5EF4-FFF2-40B4-BE49-F238E27FC236}">
                    <a16:creationId xmlns="" xmlns:a16="http://schemas.microsoft.com/office/drawing/2014/main" id="{5F532A2C-B42B-4BB8-A0A4-C6E6C54A4233}"/>
                  </a:ext>
                </a:extLst>
              </p:cNvPr>
              <p:cNvSpPr>
                <a:spLocks/>
              </p:cNvSpPr>
              <p:nvPr/>
            </p:nvSpPr>
            <p:spPr bwMode="auto">
              <a:xfrm>
                <a:off x="999203" y="2363456"/>
                <a:ext cx="70431" cy="24058"/>
              </a:xfrm>
              <a:custGeom>
                <a:avLst/>
                <a:gdLst>
                  <a:gd name="T0" fmla="*/ 0 w 120"/>
                  <a:gd name="T1" fmla="*/ 0 h 47"/>
                  <a:gd name="T2" fmla="*/ 0 w 120"/>
                  <a:gd name="T3" fmla="*/ 0 h 47"/>
                  <a:gd name="T4" fmla="*/ 0 w 120"/>
                  <a:gd name="T5" fmla="*/ 0 h 47"/>
                  <a:gd name="T6" fmla="*/ 0 w 120"/>
                  <a:gd name="T7" fmla="*/ 0 h 47"/>
                  <a:gd name="T8" fmla="*/ 0 w 120"/>
                  <a:gd name="T9" fmla="*/ 0 h 47"/>
                  <a:gd name="T10" fmla="*/ 0 w 120"/>
                  <a:gd name="T11" fmla="*/ 0 h 47"/>
                  <a:gd name="T12" fmla="*/ 0 w 120"/>
                  <a:gd name="T13" fmla="*/ 0 h 47"/>
                  <a:gd name="T14" fmla="*/ 0 w 120"/>
                  <a:gd name="T15" fmla="*/ 0 h 47"/>
                  <a:gd name="T16" fmla="*/ 0 w 120"/>
                  <a:gd name="T17" fmla="*/ 0 h 47"/>
                  <a:gd name="T18" fmla="*/ 0 w 120"/>
                  <a:gd name="T19" fmla="*/ 0 h 47"/>
                  <a:gd name="T20" fmla="*/ 0 w 120"/>
                  <a:gd name="T21" fmla="*/ 0 h 47"/>
                  <a:gd name="T22" fmla="*/ 0 w 120"/>
                  <a:gd name="T23" fmla="*/ 0 h 47"/>
                  <a:gd name="T24" fmla="*/ 0 w 120"/>
                  <a:gd name="T25" fmla="*/ 0 h 47"/>
                  <a:gd name="T26" fmla="*/ 0 w 120"/>
                  <a:gd name="T27" fmla="*/ 0 h 47"/>
                  <a:gd name="T28" fmla="*/ 0 w 120"/>
                  <a:gd name="T29" fmla="*/ 0 h 47"/>
                  <a:gd name="T30" fmla="*/ 0 w 120"/>
                  <a:gd name="T31" fmla="*/ 0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47"/>
                  <a:gd name="T50" fmla="*/ 120 w 120"/>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47">
                    <a:moveTo>
                      <a:pt x="60" y="15"/>
                    </a:moveTo>
                    <a:lnTo>
                      <a:pt x="89" y="31"/>
                    </a:lnTo>
                    <a:lnTo>
                      <a:pt x="104" y="46"/>
                    </a:lnTo>
                    <a:lnTo>
                      <a:pt x="104" y="31"/>
                    </a:lnTo>
                    <a:lnTo>
                      <a:pt x="119" y="15"/>
                    </a:lnTo>
                    <a:lnTo>
                      <a:pt x="89" y="0"/>
                    </a:lnTo>
                    <a:lnTo>
                      <a:pt x="74" y="0"/>
                    </a:lnTo>
                    <a:lnTo>
                      <a:pt x="60" y="0"/>
                    </a:lnTo>
                    <a:lnTo>
                      <a:pt x="30" y="0"/>
                    </a:lnTo>
                    <a:lnTo>
                      <a:pt x="15" y="0"/>
                    </a:lnTo>
                    <a:lnTo>
                      <a:pt x="0" y="31"/>
                    </a:lnTo>
                    <a:lnTo>
                      <a:pt x="30" y="31"/>
                    </a:lnTo>
                    <a:lnTo>
                      <a:pt x="45" y="46"/>
                    </a:lnTo>
                    <a:lnTo>
                      <a:pt x="60" y="46"/>
                    </a:lnTo>
                    <a:lnTo>
                      <a:pt x="60" y="31"/>
                    </a:lnTo>
                    <a:lnTo>
                      <a:pt x="60"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6" name="Line 58">
                <a:extLst>
                  <a:ext uri="{FF2B5EF4-FFF2-40B4-BE49-F238E27FC236}">
                    <a16:creationId xmlns="" xmlns:a16="http://schemas.microsoft.com/office/drawing/2014/main" id="{5A649205-25DE-48E9-9AEF-8E97108B92FF}"/>
                  </a:ext>
                </a:extLst>
              </p:cNvPr>
              <p:cNvSpPr>
                <a:spLocks noChangeShapeType="1"/>
              </p:cNvSpPr>
              <p:nvPr/>
            </p:nvSpPr>
            <p:spPr bwMode="auto">
              <a:xfrm>
                <a:off x="1234877" y="2332715"/>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7" name="Line 59">
                <a:extLst>
                  <a:ext uri="{FF2B5EF4-FFF2-40B4-BE49-F238E27FC236}">
                    <a16:creationId xmlns="" xmlns:a16="http://schemas.microsoft.com/office/drawing/2014/main" id="{23DFD2E1-A274-42A0-9585-806BDC09F116}"/>
                  </a:ext>
                </a:extLst>
              </p:cNvPr>
              <p:cNvSpPr>
                <a:spLocks noChangeShapeType="1"/>
              </p:cNvSpPr>
              <p:nvPr/>
            </p:nvSpPr>
            <p:spPr bwMode="auto">
              <a:xfrm>
                <a:off x="1217269" y="2292619"/>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8" name="Line 60">
                <a:extLst>
                  <a:ext uri="{FF2B5EF4-FFF2-40B4-BE49-F238E27FC236}">
                    <a16:creationId xmlns="" xmlns:a16="http://schemas.microsoft.com/office/drawing/2014/main" id="{551418C3-9F10-488B-A867-DA290B1A6590}"/>
                  </a:ext>
                </a:extLst>
              </p:cNvPr>
              <p:cNvSpPr>
                <a:spLocks noChangeShapeType="1"/>
              </p:cNvSpPr>
              <p:nvPr/>
            </p:nvSpPr>
            <p:spPr bwMode="auto">
              <a:xfrm>
                <a:off x="1217269" y="226989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9" name="Freeform 61">
                <a:extLst>
                  <a:ext uri="{FF2B5EF4-FFF2-40B4-BE49-F238E27FC236}">
                    <a16:creationId xmlns="" xmlns:a16="http://schemas.microsoft.com/office/drawing/2014/main" id="{2C904E25-10DD-423E-BA0D-37E78BADE7E7}"/>
                  </a:ext>
                </a:extLst>
              </p:cNvPr>
              <p:cNvSpPr>
                <a:spLocks/>
              </p:cNvSpPr>
              <p:nvPr/>
            </p:nvSpPr>
            <p:spPr bwMode="auto">
              <a:xfrm>
                <a:off x="1131939" y="2261878"/>
                <a:ext cx="33861" cy="24058"/>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w 60"/>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47"/>
                  <a:gd name="T32" fmla="*/ 60 w 60"/>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47">
                    <a:moveTo>
                      <a:pt x="0" y="0"/>
                    </a:moveTo>
                    <a:lnTo>
                      <a:pt x="0" y="15"/>
                    </a:lnTo>
                    <a:lnTo>
                      <a:pt x="0" y="46"/>
                    </a:lnTo>
                    <a:lnTo>
                      <a:pt x="15" y="31"/>
                    </a:lnTo>
                    <a:lnTo>
                      <a:pt x="44" y="31"/>
                    </a:lnTo>
                    <a:lnTo>
                      <a:pt x="59" y="15"/>
                    </a:lnTo>
                    <a:lnTo>
                      <a:pt x="44" y="15"/>
                    </a:lnTo>
                    <a:lnTo>
                      <a:pt x="44" y="0"/>
                    </a:lnTo>
                    <a:lnTo>
                      <a:pt x="30" y="0"/>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0" name="Freeform 62">
                <a:extLst>
                  <a:ext uri="{FF2B5EF4-FFF2-40B4-BE49-F238E27FC236}">
                    <a16:creationId xmlns="" xmlns:a16="http://schemas.microsoft.com/office/drawing/2014/main" id="{419FC527-6CFF-4B65-913C-10D5B98341E8}"/>
                  </a:ext>
                </a:extLst>
              </p:cNvPr>
              <p:cNvSpPr>
                <a:spLocks/>
              </p:cNvSpPr>
              <p:nvPr/>
            </p:nvSpPr>
            <p:spPr bwMode="auto">
              <a:xfrm>
                <a:off x="1234877" y="2347417"/>
                <a:ext cx="9481" cy="9356"/>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6"/>
                    </a:moveTo>
                    <a:lnTo>
                      <a:pt x="16" y="16"/>
                    </a:lnTo>
                    <a:lnTo>
                      <a:pt x="16" y="0"/>
                    </a:lnTo>
                    <a:lnTo>
                      <a:pt x="0" y="0"/>
                    </a:lnTo>
                    <a:lnTo>
                      <a:pt x="0" y="16"/>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1" name="Freeform 63">
                <a:extLst>
                  <a:ext uri="{FF2B5EF4-FFF2-40B4-BE49-F238E27FC236}">
                    <a16:creationId xmlns="" xmlns:a16="http://schemas.microsoft.com/office/drawing/2014/main" id="{4CBEB451-5719-4FCE-8D46-E380C37D58FC}"/>
                  </a:ext>
                </a:extLst>
              </p:cNvPr>
              <p:cNvSpPr>
                <a:spLocks/>
              </p:cNvSpPr>
              <p:nvPr/>
            </p:nvSpPr>
            <p:spPr bwMode="auto">
              <a:xfrm>
                <a:off x="1173927" y="2269898"/>
                <a:ext cx="10836" cy="8019"/>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0"/>
                    </a:moveTo>
                    <a:lnTo>
                      <a:pt x="0" y="0"/>
                    </a:lnTo>
                    <a:lnTo>
                      <a:pt x="0" y="16"/>
                    </a:lnTo>
                    <a:lnTo>
                      <a:pt x="16" y="16"/>
                    </a:lnTo>
                    <a:lnTo>
                      <a:pt x="16"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2" name="Freeform 64">
                <a:extLst>
                  <a:ext uri="{FF2B5EF4-FFF2-40B4-BE49-F238E27FC236}">
                    <a16:creationId xmlns="" xmlns:a16="http://schemas.microsoft.com/office/drawing/2014/main" id="{47CC0200-1E62-4F4F-B7B5-BA4603975D79}"/>
                  </a:ext>
                </a:extLst>
              </p:cNvPr>
              <p:cNvSpPr>
                <a:spLocks/>
              </p:cNvSpPr>
              <p:nvPr/>
            </p:nvSpPr>
            <p:spPr bwMode="auto">
              <a:xfrm>
                <a:off x="1234877" y="2308658"/>
                <a:ext cx="9481"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00FF0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3" name="Line 65">
                <a:extLst>
                  <a:ext uri="{FF2B5EF4-FFF2-40B4-BE49-F238E27FC236}">
                    <a16:creationId xmlns="" xmlns:a16="http://schemas.microsoft.com/office/drawing/2014/main" id="{45639794-567D-4529-8FB0-6B9291E4B0CA}"/>
                  </a:ext>
                </a:extLst>
              </p:cNvPr>
              <p:cNvSpPr>
                <a:spLocks noChangeShapeType="1"/>
              </p:cNvSpPr>
              <p:nvPr/>
            </p:nvSpPr>
            <p:spPr bwMode="auto">
              <a:xfrm flipH="1">
                <a:off x="1226750" y="230865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4" name="Line 66">
                <a:extLst>
                  <a:ext uri="{FF2B5EF4-FFF2-40B4-BE49-F238E27FC236}">
                    <a16:creationId xmlns="" xmlns:a16="http://schemas.microsoft.com/office/drawing/2014/main" id="{FC402847-5050-4091-A663-C7BEDCB5F45F}"/>
                  </a:ext>
                </a:extLst>
              </p:cNvPr>
              <p:cNvSpPr>
                <a:spLocks noChangeShapeType="1"/>
              </p:cNvSpPr>
              <p:nvPr/>
            </p:nvSpPr>
            <p:spPr bwMode="auto">
              <a:xfrm>
                <a:off x="1226750" y="2301975"/>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5" name="Freeform 67">
                <a:extLst>
                  <a:ext uri="{FF2B5EF4-FFF2-40B4-BE49-F238E27FC236}">
                    <a16:creationId xmlns="" xmlns:a16="http://schemas.microsoft.com/office/drawing/2014/main" id="{0A56E7F4-33FC-449E-A164-8739E224E091}"/>
                  </a:ext>
                </a:extLst>
              </p:cNvPr>
              <p:cNvSpPr>
                <a:spLocks/>
              </p:cNvSpPr>
              <p:nvPr/>
            </p:nvSpPr>
            <p:spPr bwMode="auto">
              <a:xfrm>
                <a:off x="1209142" y="2277917"/>
                <a:ext cx="9481"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00FF0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6" name="Line 68">
                <a:extLst>
                  <a:ext uri="{FF2B5EF4-FFF2-40B4-BE49-F238E27FC236}">
                    <a16:creationId xmlns="" xmlns:a16="http://schemas.microsoft.com/office/drawing/2014/main" id="{21C119B2-0092-43EA-9F93-75B4515A32EA}"/>
                  </a:ext>
                </a:extLst>
              </p:cNvPr>
              <p:cNvSpPr>
                <a:spLocks noChangeShapeType="1"/>
              </p:cNvSpPr>
              <p:nvPr/>
            </p:nvSpPr>
            <p:spPr bwMode="auto">
              <a:xfrm>
                <a:off x="1191534" y="2277917"/>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7" name="Freeform 69">
                <a:extLst>
                  <a:ext uri="{FF2B5EF4-FFF2-40B4-BE49-F238E27FC236}">
                    <a16:creationId xmlns="" xmlns:a16="http://schemas.microsoft.com/office/drawing/2014/main" id="{12A7570A-2AE5-4E6F-8466-C6D6E57C5B33}"/>
                  </a:ext>
                </a:extLst>
              </p:cNvPr>
              <p:cNvSpPr>
                <a:spLocks/>
              </p:cNvSpPr>
              <p:nvPr/>
            </p:nvSpPr>
            <p:spPr bwMode="auto">
              <a:xfrm>
                <a:off x="1217269" y="2285936"/>
                <a:ext cx="9481"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00FF0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8" name="Freeform 70">
                <a:extLst>
                  <a:ext uri="{FF2B5EF4-FFF2-40B4-BE49-F238E27FC236}">
                    <a16:creationId xmlns="" xmlns:a16="http://schemas.microsoft.com/office/drawing/2014/main" id="{978F54A8-2D1F-41A5-8E91-A711963D8313}"/>
                  </a:ext>
                </a:extLst>
              </p:cNvPr>
              <p:cNvSpPr>
                <a:spLocks/>
              </p:cNvSpPr>
              <p:nvPr/>
            </p:nvSpPr>
            <p:spPr bwMode="auto">
              <a:xfrm>
                <a:off x="1312080" y="3015693"/>
                <a:ext cx="17608" cy="16039"/>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60000 65536"/>
                  <a:gd name="T13" fmla="*/ 0 60000 65536"/>
                  <a:gd name="T14" fmla="*/ 0 60000 65536"/>
                  <a:gd name="T15" fmla="*/ 0 60000 65536"/>
                  <a:gd name="T16" fmla="*/ 0 60000 65536"/>
                  <a:gd name="T17" fmla="*/ 0 60000 65536"/>
                  <a:gd name="T18" fmla="*/ 0 w 31"/>
                  <a:gd name="T19" fmla="*/ 0 h 32"/>
                  <a:gd name="T20" fmla="*/ 31 w 31"/>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1" h="32">
                    <a:moveTo>
                      <a:pt x="15" y="0"/>
                    </a:moveTo>
                    <a:lnTo>
                      <a:pt x="0" y="31"/>
                    </a:lnTo>
                    <a:lnTo>
                      <a:pt x="15" y="31"/>
                    </a:lnTo>
                    <a:lnTo>
                      <a:pt x="15" y="16"/>
                    </a:lnTo>
                    <a:lnTo>
                      <a:pt x="30" y="16"/>
                    </a:lnTo>
                    <a:lnTo>
                      <a:pt x="15"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9" name="Freeform 71">
                <a:extLst>
                  <a:ext uri="{FF2B5EF4-FFF2-40B4-BE49-F238E27FC236}">
                    <a16:creationId xmlns="" xmlns:a16="http://schemas.microsoft.com/office/drawing/2014/main" id="{382DF68E-C4E1-4851-B1AE-FD96D9293031}"/>
                  </a:ext>
                </a:extLst>
              </p:cNvPr>
              <p:cNvSpPr>
                <a:spLocks/>
              </p:cNvSpPr>
              <p:nvPr/>
            </p:nvSpPr>
            <p:spPr bwMode="auto">
              <a:xfrm>
                <a:off x="1303953" y="3015693"/>
                <a:ext cx="10836" cy="8019"/>
              </a:xfrm>
              <a:custGeom>
                <a:avLst/>
                <a:gdLst>
                  <a:gd name="T0" fmla="*/ 0 w 18"/>
                  <a:gd name="T1" fmla="*/ 0 h 17"/>
                  <a:gd name="T2" fmla="*/ 0 w 18"/>
                  <a:gd name="T3" fmla="*/ 0 h 17"/>
                  <a:gd name="T4" fmla="*/ 0 w 18"/>
                  <a:gd name="T5" fmla="*/ 0 h 17"/>
                  <a:gd name="T6" fmla="*/ 0 w 18"/>
                  <a:gd name="T7" fmla="*/ 0 h 17"/>
                  <a:gd name="T8" fmla="*/ 0 w 18"/>
                  <a:gd name="T9" fmla="*/ 0 h 17"/>
                  <a:gd name="T10" fmla="*/ 0 60000 65536"/>
                  <a:gd name="T11" fmla="*/ 0 60000 65536"/>
                  <a:gd name="T12" fmla="*/ 0 60000 65536"/>
                  <a:gd name="T13" fmla="*/ 0 60000 65536"/>
                  <a:gd name="T14" fmla="*/ 0 60000 65536"/>
                  <a:gd name="T15" fmla="*/ 0 w 18"/>
                  <a:gd name="T16" fmla="*/ 0 h 17"/>
                  <a:gd name="T17" fmla="*/ 18 w 18"/>
                  <a:gd name="T18" fmla="*/ 17 h 17"/>
                </a:gdLst>
                <a:ahLst/>
                <a:cxnLst>
                  <a:cxn ang="T10">
                    <a:pos x="T0" y="T1"/>
                  </a:cxn>
                  <a:cxn ang="T11">
                    <a:pos x="T2" y="T3"/>
                  </a:cxn>
                  <a:cxn ang="T12">
                    <a:pos x="T4" y="T5"/>
                  </a:cxn>
                  <a:cxn ang="T13">
                    <a:pos x="T6" y="T7"/>
                  </a:cxn>
                  <a:cxn ang="T14">
                    <a:pos x="T8" y="T9"/>
                  </a:cxn>
                </a:cxnLst>
                <a:rect l="T15" t="T16" r="T17" b="T18"/>
                <a:pathLst>
                  <a:path w="18" h="17">
                    <a:moveTo>
                      <a:pt x="17" y="0"/>
                    </a:moveTo>
                    <a:lnTo>
                      <a:pt x="0" y="0"/>
                    </a:lnTo>
                    <a:lnTo>
                      <a:pt x="0" y="16"/>
                    </a:lnTo>
                    <a:lnTo>
                      <a:pt x="17" y="16"/>
                    </a:lnTo>
                    <a:lnTo>
                      <a:pt x="17"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0" name="Freeform 72">
                <a:extLst>
                  <a:ext uri="{FF2B5EF4-FFF2-40B4-BE49-F238E27FC236}">
                    <a16:creationId xmlns="" xmlns:a16="http://schemas.microsoft.com/office/drawing/2014/main" id="{AAF7E785-8732-4953-B72A-462167152F04}"/>
                  </a:ext>
                </a:extLst>
              </p:cNvPr>
              <p:cNvSpPr>
                <a:spLocks/>
              </p:cNvSpPr>
              <p:nvPr/>
            </p:nvSpPr>
            <p:spPr bwMode="auto">
              <a:xfrm>
                <a:off x="1164445" y="2681555"/>
                <a:ext cx="165242" cy="358196"/>
              </a:xfrm>
              <a:custGeom>
                <a:avLst/>
                <a:gdLst>
                  <a:gd name="T0" fmla="*/ 0 w 284"/>
                  <a:gd name="T1" fmla="*/ 0 h 708"/>
                  <a:gd name="T2" fmla="*/ 0 w 284"/>
                  <a:gd name="T3" fmla="*/ 0 h 708"/>
                  <a:gd name="T4" fmla="*/ 0 w 284"/>
                  <a:gd name="T5" fmla="*/ 0 h 708"/>
                  <a:gd name="T6" fmla="*/ 0 w 284"/>
                  <a:gd name="T7" fmla="*/ 0 h 708"/>
                  <a:gd name="T8" fmla="*/ 0 w 284"/>
                  <a:gd name="T9" fmla="*/ 0 h 708"/>
                  <a:gd name="T10" fmla="*/ 0 w 284"/>
                  <a:gd name="T11" fmla="*/ 0 h 708"/>
                  <a:gd name="T12" fmla="*/ 0 w 284"/>
                  <a:gd name="T13" fmla="*/ 0 h 708"/>
                  <a:gd name="T14" fmla="*/ 0 w 284"/>
                  <a:gd name="T15" fmla="*/ 0 h 708"/>
                  <a:gd name="T16" fmla="*/ 0 w 284"/>
                  <a:gd name="T17" fmla="*/ 0 h 708"/>
                  <a:gd name="T18" fmla="*/ 0 w 284"/>
                  <a:gd name="T19" fmla="*/ 0 h 708"/>
                  <a:gd name="T20" fmla="*/ 0 w 284"/>
                  <a:gd name="T21" fmla="*/ 0 h 708"/>
                  <a:gd name="T22" fmla="*/ 0 w 284"/>
                  <a:gd name="T23" fmla="*/ 0 h 708"/>
                  <a:gd name="T24" fmla="*/ 0 w 284"/>
                  <a:gd name="T25" fmla="*/ 0 h 708"/>
                  <a:gd name="T26" fmla="*/ 0 w 284"/>
                  <a:gd name="T27" fmla="*/ 0 h 708"/>
                  <a:gd name="T28" fmla="*/ 0 w 284"/>
                  <a:gd name="T29" fmla="*/ 0 h 708"/>
                  <a:gd name="T30" fmla="*/ 0 w 284"/>
                  <a:gd name="T31" fmla="*/ 0 h 708"/>
                  <a:gd name="T32" fmla="*/ 0 w 284"/>
                  <a:gd name="T33" fmla="*/ 0 h 708"/>
                  <a:gd name="T34" fmla="*/ 0 w 284"/>
                  <a:gd name="T35" fmla="*/ 0 h 708"/>
                  <a:gd name="T36" fmla="*/ 0 w 284"/>
                  <a:gd name="T37" fmla="*/ 0 h 708"/>
                  <a:gd name="T38" fmla="*/ 0 w 284"/>
                  <a:gd name="T39" fmla="*/ 0 h 708"/>
                  <a:gd name="T40" fmla="*/ 0 w 284"/>
                  <a:gd name="T41" fmla="*/ 0 h 708"/>
                  <a:gd name="T42" fmla="*/ 0 w 284"/>
                  <a:gd name="T43" fmla="*/ 0 h 708"/>
                  <a:gd name="T44" fmla="*/ 0 w 284"/>
                  <a:gd name="T45" fmla="*/ 0 h 708"/>
                  <a:gd name="T46" fmla="*/ 0 w 284"/>
                  <a:gd name="T47" fmla="*/ 0 h 708"/>
                  <a:gd name="T48" fmla="*/ 0 w 284"/>
                  <a:gd name="T49" fmla="*/ 0 h 708"/>
                  <a:gd name="T50" fmla="*/ 0 w 284"/>
                  <a:gd name="T51" fmla="*/ 0 h 708"/>
                  <a:gd name="T52" fmla="*/ 0 w 284"/>
                  <a:gd name="T53" fmla="*/ 0 h 708"/>
                  <a:gd name="T54" fmla="*/ 0 w 284"/>
                  <a:gd name="T55" fmla="*/ 0 h 708"/>
                  <a:gd name="T56" fmla="*/ 0 w 284"/>
                  <a:gd name="T57" fmla="*/ 0 h 708"/>
                  <a:gd name="T58" fmla="*/ 0 w 284"/>
                  <a:gd name="T59" fmla="*/ 0 h 708"/>
                  <a:gd name="T60" fmla="*/ 0 w 284"/>
                  <a:gd name="T61" fmla="*/ 0 h 708"/>
                  <a:gd name="T62" fmla="*/ 0 w 284"/>
                  <a:gd name="T63" fmla="*/ 0 h 708"/>
                  <a:gd name="T64" fmla="*/ 0 w 284"/>
                  <a:gd name="T65" fmla="*/ 0 h 708"/>
                  <a:gd name="T66" fmla="*/ 0 w 284"/>
                  <a:gd name="T67" fmla="*/ 0 h 708"/>
                  <a:gd name="T68" fmla="*/ 0 w 284"/>
                  <a:gd name="T69" fmla="*/ 0 h 708"/>
                  <a:gd name="T70" fmla="*/ 0 w 284"/>
                  <a:gd name="T71" fmla="*/ 0 h 708"/>
                  <a:gd name="T72" fmla="*/ 0 w 284"/>
                  <a:gd name="T73" fmla="*/ 0 h 708"/>
                  <a:gd name="T74" fmla="*/ 0 w 284"/>
                  <a:gd name="T75" fmla="*/ 0 h 708"/>
                  <a:gd name="T76" fmla="*/ 0 w 284"/>
                  <a:gd name="T77" fmla="*/ 0 h 708"/>
                  <a:gd name="T78" fmla="*/ 0 w 284"/>
                  <a:gd name="T79" fmla="*/ 0 h 708"/>
                  <a:gd name="T80" fmla="*/ 0 w 284"/>
                  <a:gd name="T81" fmla="*/ 0 h 708"/>
                  <a:gd name="T82" fmla="*/ 0 w 284"/>
                  <a:gd name="T83" fmla="*/ 0 h 708"/>
                  <a:gd name="T84" fmla="*/ 0 w 284"/>
                  <a:gd name="T85" fmla="*/ 0 h 708"/>
                  <a:gd name="T86" fmla="*/ 0 w 284"/>
                  <a:gd name="T87" fmla="*/ 0 h 708"/>
                  <a:gd name="T88" fmla="*/ 0 w 284"/>
                  <a:gd name="T89" fmla="*/ 0 h 708"/>
                  <a:gd name="T90" fmla="*/ 0 w 284"/>
                  <a:gd name="T91" fmla="*/ 0 h 708"/>
                  <a:gd name="T92" fmla="*/ 0 w 284"/>
                  <a:gd name="T93" fmla="*/ 0 h 708"/>
                  <a:gd name="T94" fmla="*/ 0 w 284"/>
                  <a:gd name="T95" fmla="*/ 0 h 708"/>
                  <a:gd name="T96" fmla="*/ 0 w 284"/>
                  <a:gd name="T97" fmla="*/ 0 h 708"/>
                  <a:gd name="T98" fmla="*/ 0 w 284"/>
                  <a:gd name="T99" fmla="*/ 0 h 708"/>
                  <a:gd name="T100" fmla="*/ 0 w 284"/>
                  <a:gd name="T101" fmla="*/ 0 h 708"/>
                  <a:gd name="T102" fmla="*/ 0 w 284"/>
                  <a:gd name="T103" fmla="*/ 0 h 708"/>
                  <a:gd name="T104" fmla="*/ 0 w 284"/>
                  <a:gd name="T105" fmla="*/ 0 h 708"/>
                  <a:gd name="T106" fmla="*/ 0 w 284"/>
                  <a:gd name="T107" fmla="*/ 0 h 708"/>
                  <a:gd name="T108" fmla="*/ 0 w 284"/>
                  <a:gd name="T109" fmla="*/ 0 h 708"/>
                  <a:gd name="T110" fmla="*/ 0 w 284"/>
                  <a:gd name="T111" fmla="*/ 0 h 708"/>
                  <a:gd name="T112" fmla="*/ 0 w 284"/>
                  <a:gd name="T113" fmla="*/ 0 h 708"/>
                  <a:gd name="T114" fmla="*/ 0 w 284"/>
                  <a:gd name="T115" fmla="*/ 0 h 708"/>
                  <a:gd name="T116" fmla="*/ 0 w 284"/>
                  <a:gd name="T117" fmla="*/ 0 h 708"/>
                  <a:gd name="T118" fmla="*/ 0 w 284"/>
                  <a:gd name="T119" fmla="*/ 0 h 708"/>
                  <a:gd name="T120" fmla="*/ 0 w 284"/>
                  <a:gd name="T121" fmla="*/ 0 h 708"/>
                  <a:gd name="T122" fmla="*/ 0 w 284"/>
                  <a:gd name="T123" fmla="*/ 0 h 7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4"/>
                  <a:gd name="T187" fmla="*/ 0 h 708"/>
                  <a:gd name="T188" fmla="*/ 284 w 284"/>
                  <a:gd name="T189" fmla="*/ 708 h 7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4" h="708">
                    <a:moveTo>
                      <a:pt x="134" y="569"/>
                    </a:moveTo>
                    <a:lnTo>
                      <a:pt x="119" y="569"/>
                    </a:lnTo>
                    <a:lnTo>
                      <a:pt x="104" y="538"/>
                    </a:lnTo>
                    <a:lnTo>
                      <a:pt x="119" y="523"/>
                    </a:lnTo>
                    <a:lnTo>
                      <a:pt x="134" y="523"/>
                    </a:lnTo>
                    <a:lnTo>
                      <a:pt x="134" y="476"/>
                    </a:lnTo>
                    <a:lnTo>
                      <a:pt x="164" y="476"/>
                    </a:lnTo>
                    <a:lnTo>
                      <a:pt x="164" y="461"/>
                    </a:lnTo>
                    <a:lnTo>
                      <a:pt x="134" y="461"/>
                    </a:lnTo>
                    <a:lnTo>
                      <a:pt x="134" y="446"/>
                    </a:lnTo>
                    <a:lnTo>
                      <a:pt x="134" y="430"/>
                    </a:lnTo>
                    <a:lnTo>
                      <a:pt x="149" y="430"/>
                    </a:lnTo>
                    <a:lnTo>
                      <a:pt x="164" y="415"/>
                    </a:lnTo>
                    <a:lnTo>
                      <a:pt x="164" y="400"/>
                    </a:lnTo>
                    <a:lnTo>
                      <a:pt x="164" y="384"/>
                    </a:lnTo>
                    <a:lnTo>
                      <a:pt x="209" y="384"/>
                    </a:lnTo>
                    <a:lnTo>
                      <a:pt x="238" y="369"/>
                    </a:lnTo>
                    <a:lnTo>
                      <a:pt x="253" y="323"/>
                    </a:lnTo>
                    <a:lnTo>
                      <a:pt x="238" y="307"/>
                    </a:lnTo>
                    <a:lnTo>
                      <a:pt x="238" y="292"/>
                    </a:lnTo>
                    <a:lnTo>
                      <a:pt x="223" y="277"/>
                    </a:lnTo>
                    <a:lnTo>
                      <a:pt x="223" y="184"/>
                    </a:lnTo>
                    <a:lnTo>
                      <a:pt x="223" y="169"/>
                    </a:lnTo>
                    <a:lnTo>
                      <a:pt x="283" y="108"/>
                    </a:lnTo>
                    <a:lnTo>
                      <a:pt x="268" y="92"/>
                    </a:lnTo>
                    <a:lnTo>
                      <a:pt x="253" y="77"/>
                    </a:lnTo>
                    <a:lnTo>
                      <a:pt x="253" y="108"/>
                    </a:lnTo>
                    <a:lnTo>
                      <a:pt x="223" y="123"/>
                    </a:lnTo>
                    <a:lnTo>
                      <a:pt x="194" y="108"/>
                    </a:lnTo>
                    <a:lnTo>
                      <a:pt x="209" y="77"/>
                    </a:lnTo>
                    <a:lnTo>
                      <a:pt x="149" y="31"/>
                    </a:lnTo>
                    <a:lnTo>
                      <a:pt x="134" y="46"/>
                    </a:lnTo>
                    <a:lnTo>
                      <a:pt x="104" y="15"/>
                    </a:lnTo>
                    <a:lnTo>
                      <a:pt x="74" y="31"/>
                    </a:lnTo>
                    <a:lnTo>
                      <a:pt x="74" y="15"/>
                    </a:lnTo>
                    <a:lnTo>
                      <a:pt x="60" y="15"/>
                    </a:lnTo>
                    <a:lnTo>
                      <a:pt x="45" y="0"/>
                    </a:lnTo>
                    <a:lnTo>
                      <a:pt x="30" y="46"/>
                    </a:lnTo>
                    <a:lnTo>
                      <a:pt x="30" y="61"/>
                    </a:lnTo>
                    <a:lnTo>
                      <a:pt x="15" y="77"/>
                    </a:lnTo>
                    <a:lnTo>
                      <a:pt x="30" y="108"/>
                    </a:lnTo>
                    <a:lnTo>
                      <a:pt x="15" y="138"/>
                    </a:lnTo>
                    <a:lnTo>
                      <a:pt x="0" y="184"/>
                    </a:lnTo>
                    <a:lnTo>
                      <a:pt x="0" y="215"/>
                    </a:lnTo>
                    <a:lnTo>
                      <a:pt x="15" y="277"/>
                    </a:lnTo>
                    <a:lnTo>
                      <a:pt x="15" y="323"/>
                    </a:lnTo>
                    <a:lnTo>
                      <a:pt x="0" y="323"/>
                    </a:lnTo>
                    <a:lnTo>
                      <a:pt x="15" y="384"/>
                    </a:lnTo>
                    <a:lnTo>
                      <a:pt x="0" y="400"/>
                    </a:lnTo>
                    <a:lnTo>
                      <a:pt x="30" y="523"/>
                    </a:lnTo>
                    <a:lnTo>
                      <a:pt x="30" y="538"/>
                    </a:lnTo>
                    <a:lnTo>
                      <a:pt x="45" y="553"/>
                    </a:lnTo>
                    <a:lnTo>
                      <a:pt x="45" y="676"/>
                    </a:lnTo>
                    <a:lnTo>
                      <a:pt x="60" y="676"/>
                    </a:lnTo>
                    <a:lnTo>
                      <a:pt x="74" y="707"/>
                    </a:lnTo>
                    <a:lnTo>
                      <a:pt x="119" y="707"/>
                    </a:lnTo>
                    <a:lnTo>
                      <a:pt x="119" y="692"/>
                    </a:lnTo>
                    <a:lnTo>
                      <a:pt x="104" y="676"/>
                    </a:lnTo>
                    <a:lnTo>
                      <a:pt x="119" y="646"/>
                    </a:lnTo>
                    <a:lnTo>
                      <a:pt x="119" y="630"/>
                    </a:lnTo>
                    <a:lnTo>
                      <a:pt x="149" y="599"/>
                    </a:lnTo>
                    <a:lnTo>
                      <a:pt x="134" y="569"/>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1" name="Freeform 73">
                <a:extLst>
                  <a:ext uri="{FF2B5EF4-FFF2-40B4-BE49-F238E27FC236}">
                    <a16:creationId xmlns="" xmlns:a16="http://schemas.microsoft.com/office/drawing/2014/main" id="{AAD8DFDD-127E-4C9E-8FCF-15A0CA477B24}"/>
                  </a:ext>
                </a:extLst>
              </p:cNvPr>
              <p:cNvSpPr>
                <a:spLocks/>
              </p:cNvSpPr>
              <p:nvPr/>
            </p:nvSpPr>
            <p:spPr bwMode="auto">
              <a:xfrm>
                <a:off x="1244358" y="3054453"/>
                <a:ext cx="33861" cy="24058"/>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60000 65536"/>
                  <a:gd name="T13" fmla="*/ 0 60000 65536"/>
                  <a:gd name="T14" fmla="*/ 0 60000 65536"/>
                  <a:gd name="T15" fmla="*/ 0 60000 65536"/>
                  <a:gd name="T16" fmla="*/ 0 60000 65536"/>
                  <a:gd name="T17" fmla="*/ 0 60000 65536"/>
                  <a:gd name="T18" fmla="*/ 0 w 61"/>
                  <a:gd name="T19" fmla="*/ 0 h 47"/>
                  <a:gd name="T20" fmla="*/ 61 w 61"/>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61" h="47">
                    <a:moveTo>
                      <a:pt x="0" y="0"/>
                    </a:moveTo>
                    <a:lnTo>
                      <a:pt x="0" y="46"/>
                    </a:lnTo>
                    <a:lnTo>
                      <a:pt x="30" y="46"/>
                    </a:lnTo>
                    <a:lnTo>
                      <a:pt x="60" y="31"/>
                    </a:lnTo>
                    <a:lnTo>
                      <a:pt x="30" y="31"/>
                    </a:lnTo>
                    <a:lnTo>
                      <a:pt x="0"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2" name="Freeform 74">
                <a:extLst>
                  <a:ext uri="{FF2B5EF4-FFF2-40B4-BE49-F238E27FC236}">
                    <a16:creationId xmlns="" xmlns:a16="http://schemas.microsoft.com/office/drawing/2014/main" id="{8F94B9DD-35FA-407C-A0C0-DAFD8C73D511}"/>
                  </a:ext>
                </a:extLst>
              </p:cNvPr>
              <p:cNvSpPr>
                <a:spLocks/>
              </p:cNvSpPr>
              <p:nvPr/>
            </p:nvSpPr>
            <p:spPr bwMode="auto">
              <a:xfrm>
                <a:off x="1295827" y="2767094"/>
                <a:ext cx="44697" cy="54799"/>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09"/>
                  <a:gd name="T29" fmla="*/ 75 w 75"/>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09">
                    <a:moveTo>
                      <a:pt x="74" y="77"/>
                    </a:moveTo>
                    <a:lnTo>
                      <a:pt x="59" y="62"/>
                    </a:lnTo>
                    <a:lnTo>
                      <a:pt x="30" y="15"/>
                    </a:lnTo>
                    <a:lnTo>
                      <a:pt x="0" y="0"/>
                    </a:lnTo>
                    <a:lnTo>
                      <a:pt x="0" y="15"/>
                    </a:lnTo>
                    <a:lnTo>
                      <a:pt x="0" y="108"/>
                    </a:lnTo>
                    <a:lnTo>
                      <a:pt x="44" y="108"/>
                    </a:lnTo>
                    <a:lnTo>
                      <a:pt x="74" y="108"/>
                    </a:lnTo>
                    <a:lnTo>
                      <a:pt x="74" y="77"/>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3" name="Freeform 75">
                <a:extLst>
                  <a:ext uri="{FF2B5EF4-FFF2-40B4-BE49-F238E27FC236}">
                    <a16:creationId xmlns="" xmlns:a16="http://schemas.microsoft.com/office/drawing/2014/main" id="{588CBEE2-31CC-4A29-9E15-F1492C17A998}"/>
                  </a:ext>
                </a:extLst>
              </p:cNvPr>
              <p:cNvSpPr>
                <a:spLocks/>
              </p:cNvSpPr>
              <p:nvPr/>
            </p:nvSpPr>
            <p:spPr bwMode="auto">
              <a:xfrm>
                <a:off x="1226750" y="2657497"/>
                <a:ext cx="96166" cy="86876"/>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5"/>
                  <a:gd name="T55" fmla="*/ 0 h 170"/>
                  <a:gd name="T56" fmla="*/ 165 w 165"/>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5" h="170">
                    <a:moveTo>
                      <a:pt x="89" y="15"/>
                    </a:moveTo>
                    <a:lnTo>
                      <a:pt x="75" y="0"/>
                    </a:lnTo>
                    <a:lnTo>
                      <a:pt x="15" y="15"/>
                    </a:lnTo>
                    <a:lnTo>
                      <a:pt x="0" y="61"/>
                    </a:lnTo>
                    <a:lnTo>
                      <a:pt x="30" y="92"/>
                    </a:lnTo>
                    <a:lnTo>
                      <a:pt x="45" y="77"/>
                    </a:lnTo>
                    <a:lnTo>
                      <a:pt x="104" y="123"/>
                    </a:lnTo>
                    <a:lnTo>
                      <a:pt x="89" y="154"/>
                    </a:lnTo>
                    <a:lnTo>
                      <a:pt x="119" y="169"/>
                    </a:lnTo>
                    <a:lnTo>
                      <a:pt x="149" y="154"/>
                    </a:lnTo>
                    <a:lnTo>
                      <a:pt x="149" y="123"/>
                    </a:lnTo>
                    <a:lnTo>
                      <a:pt x="164" y="92"/>
                    </a:lnTo>
                    <a:lnTo>
                      <a:pt x="134" y="92"/>
                    </a:lnTo>
                    <a:lnTo>
                      <a:pt x="134" y="61"/>
                    </a:lnTo>
                    <a:lnTo>
                      <a:pt x="119" y="46"/>
                    </a:lnTo>
                    <a:lnTo>
                      <a:pt x="119" y="61"/>
                    </a:lnTo>
                    <a:lnTo>
                      <a:pt x="89" y="61"/>
                    </a:lnTo>
                    <a:lnTo>
                      <a:pt x="89" y="15"/>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4" name="Freeform 76">
                <a:extLst>
                  <a:ext uri="{FF2B5EF4-FFF2-40B4-BE49-F238E27FC236}">
                    <a16:creationId xmlns="" xmlns:a16="http://schemas.microsoft.com/office/drawing/2014/main" id="{C88E2BEF-05BC-4ECC-B4C6-EBDCFD7986DF}"/>
                  </a:ext>
                </a:extLst>
              </p:cNvPr>
              <p:cNvSpPr>
                <a:spLocks/>
              </p:cNvSpPr>
              <p:nvPr/>
            </p:nvSpPr>
            <p:spPr bwMode="auto">
              <a:xfrm>
                <a:off x="1140065" y="2642795"/>
                <a:ext cx="94811" cy="421013"/>
              </a:xfrm>
              <a:custGeom>
                <a:avLst/>
                <a:gdLst>
                  <a:gd name="T0" fmla="*/ 0 w 165"/>
                  <a:gd name="T1" fmla="*/ 0 h 830"/>
                  <a:gd name="T2" fmla="*/ 0 w 165"/>
                  <a:gd name="T3" fmla="*/ 0 h 830"/>
                  <a:gd name="T4" fmla="*/ 0 w 165"/>
                  <a:gd name="T5" fmla="*/ 0 h 830"/>
                  <a:gd name="T6" fmla="*/ 0 w 165"/>
                  <a:gd name="T7" fmla="*/ 0 h 830"/>
                  <a:gd name="T8" fmla="*/ 0 w 165"/>
                  <a:gd name="T9" fmla="*/ 0 h 830"/>
                  <a:gd name="T10" fmla="*/ 0 w 165"/>
                  <a:gd name="T11" fmla="*/ 0 h 830"/>
                  <a:gd name="T12" fmla="*/ 0 w 165"/>
                  <a:gd name="T13" fmla="*/ 0 h 830"/>
                  <a:gd name="T14" fmla="*/ 0 w 165"/>
                  <a:gd name="T15" fmla="*/ 0 h 830"/>
                  <a:gd name="T16" fmla="*/ 0 w 165"/>
                  <a:gd name="T17" fmla="*/ 0 h 830"/>
                  <a:gd name="T18" fmla="*/ 0 w 165"/>
                  <a:gd name="T19" fmla="*/ 0 h 830"/>
                  <a:gd name="T20" fmla="*/ 0 w 165"/>
                  <a:gd name="T21" fmla="*/ 0 h 830"/>
                  <a:gd name="T22" fmla="*/ 0 w 165"/>
                  <a:gd name="T23" fmla="*/ 0 h 830"/>
                  <a:gd name="T24" fmla="*/ 0 w 165"/>
                  <a:gd name="T25" fmla="*/ 0 h 830"/>
                  <a:gd name="T26" fmla="*/ 0 w 165"/>
                  <a:gd name="T27" fmla="*/ 0 h 830"/>
                  <a:gd name="T28" fmla="*/ 0 w 165"/>
                  <a:gd name="T29" fmla="*/ 0 h 830"/>
                  <a:gd name="T30" fmla="*/ 0 w 165"/>
                  <a:gd name="T31" fmla="*/ 0 h 830"/>
                  <a:gd name="T32" fmla="*/ 0 w 165"/>
                  <a:gd name="T33" fmla="*/ 0 h 830"/>
                  <a:gd name="T34" fmla="*/ 0 w 165"/>
                  <a:gd name="T35" fmla="*/ 0 h 830"/>
                  <a:gd name="T36" fmla="*/ 0 w 165"/>
                  <a:gd name="T37" fmla="*/ 0 h 830"/>
                  <a:gd name="T38" fmla="*/ 0 w 165"/>
                  <a:gd name="T39" fmla="*/ 0 h 830"/>
                  <a:gd name="T40" fmla="*/ 0 w 165"/>
                  <a:gd name="T41" fmla="*/ 0 h 830"/>
                  <a:gd name="T42" fmla="*/ 0 w 165"/>
                  <a:gd name="T43" fmla="*/ 0 h 830"/>
                  <a:gd name="T44" fmla="*/ 0 w 165"/>
                  <a:gd name="T45" fmla="*/ 0 h 830"/>
                  <a:gd name="T46" fmla="*/ 0 w 165"/>
                  <a:gd name="T47" fmla="*/ 0 h 830"/>
                  <a:gd name="T48" fmla="*/ 0 w 165"/>
                  <a:gd name="T49" fmla="*/ 0 h 830"/>
                  <a:gd name="T50" fmla="*/ 0 w 165"/>
                  <a:gd name="T51" fmla="*/ 0 h 830"/>
                  <a:gd name="T52" fmla="*/ 0 w 165"/>
                  <a:gd name="T53" fmla="*/ 0 h 830"/>
                  <a:gd name="T54" fmla="*/ 0 w 165"/>
                  <a:gd name="T55" fmla="*/ 0 h 830"/>
                  <a:gd name="T56" fmla="*/ 0 w 165"/>
                  <a:gd name="T57" fmla="*/ 0 h 830"/>
                  <a:gd name="T58" fmla="*/ 0 w 165"/>
                  <a:gd name="T59" fmla="*/ 0 h 830"/>
                  <a:gd name="T60" fmla="*/ 0 w 165"/>
                  <a:gd name="T61" fmla="*/ 0 h 830"/>
                  <a:gd name="T62" fmla="*/ 0 w 165"/>
                  <a:gd name="T63" fmla="*/ 0 h 830"/>
                  <a:gd name="T64" fmla="*/ 0 w 165"/>
                  <a:gd name="T65" fmla="*/ 0 h 830"/>
                  <a:gd name="T66" fmla="*/ 0 w 165"/>
                  <a:gd name="T67" fmla="*/ 0 h 830"/>
                  <a:gd name="T68" fmla="*/ 0 w 165"/>
                  <a:gd name="T69" fmla="*/ 0 h 830"/>
                  <a:gd name="T70" fmla="*/ 0 w 165"/>
                  <a:gd name="T71" fmla="*/ 0 h 830"/>
                  <a:gd name="T72" fmla="*/ 0 w 165"/>
                  <a:gd name="T73" fmla="*/ 0 h 830"/>
                  <a:gd name="T74" fmla="*/ 0 w 165"/>
                  <a:gd name="T75" fmla="*/ 0 h 830"/>
                  <a:gd name="T76" fmla="*/ 0 w 165"/>
                  <a:gd name="T77" fmla="*/ 0 h 830"/>
                  <a:gd name="T78" fmla="*/ 0 w 165"/>
                  <a:gd name="T79" fmla="*/ 0 h 830"/>
                  <a:gd name="T80" fmla="*/ 0 w 165"/>
                  <a:gd name="T81" fmla="*/ 0 h 830"/>
                  <a:gd name="T82" fmla="*/ 0 w 165"/>
                  <a:gd name="T83" fmla="*/ 0 h 830"/>
                  <a:gd name="T84" fmla="*/ 0 w 165"/>
                  <a:gd name="T85" fmla="*/ 0 h 830"/>
                  <a:gd name="T86" fmla="*/ 0 w 165"/>
                  <a:gd name="T87" fmla="*/ 0 h 830"/>
                  <a:gd name="T88" fmla="*/ 0 w 165"/>
                  <a:gd name="T89" fmla="*/ 0 h 8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5"/>
                  <a:gd name="T136" fmla="*/ 0 h 830"/>
                  <a:gd name="T137" fmla="*/ 165 w 165"/>
                  <a:gd name="T138" fmla="*/ 830 h 8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5" h="830">
                    <a:moveTo>
                      <a:pt x="30" y="660"/>
                    </a:moveTo>
                    <a:lnTo>
                      <a:pt x="45" y="660"/>
                    </a:lnTo>
                    <a:lnTo>
                      <a:pt x="45" y="691"/>
                    </a:lnTo>
                    <a:lnTo>
                      <a:pt x="89" y="783"/>
                    </a:lnTo>
                    <a:lnTo>
                      <a:pt x="104" y="829"/>
                    </a:lnTo>
                    <a:lnTo>
                      <a:pt x="149" y="829"/>
                    </a:lnTo>
                    <a:lnTo>
                      <a:pt x="134" y="798"/>
                    </a:lnTo>
                    <a:lnTo>
                      <a:pt x="164" y="783"/>
                    </a:lnTo>
                    <a:lnTo>
                      <a:pt x="119" y="783"/>
                    </a:lnTo>
                    <a:lnTo>
                      <a:pt x="104" y="752"/>
                    </a:lnTo>
                    <a:lnTo>
                      <a:pt x="89" y="752"/>
                    </a:lnTo>
                    <a:lnTo>
                      <a:pt x="89" y="629"/>
                    </a:lnTo>
                    <a:lnTo>
                      <a:pt x="75" y="614"/>
                    </a:lnTo>
                    <a:lnTo>
                      <a:pt x="75" y="599"/>
                    </a:lnTo>
                    <a:lnTo>
                      <a:pt x="45" y="476"/>
                    </a:lnTo>
                    <a:lnTo>
                      <a:pt x="60" y="461"/>
                    </a:lnTo>
                    <a:lnTo>
                      <a:pt x="45" y="399"/>
                    </a:lnTo>
                    <a:lnTo>
                      <a:pt x="60" y="399"/>
                    </a:lnTo>
                    <a:lnTo>
                      <a:pt x="60" y="353"/>
                    </a:lnTo>
                    <a:lnTo>
                      <a:pt x="45" y="292"/>
                    </a:lnTo>
                    <a:lnTo>
                      <a:pt x="45" y="261"/>
                    </a:lnTo>
                    <a:lnTo>
                      <a:pt x="60" y="215"/>
                    </a:lnTo>
                    <a:lnTo>
                      <a:pt x="75" y="184"/>
                    </a:lnTo>
                    <a:lnTo>
                      <a:pt x="60" y="154"/>
                    </a:lnTo>
                    <a:lnTo>
                      <a:pt x="75" y="138"/>
                    </a:lnTo>
                    <a:lnTo>
                      <a:pt x="75" y="123"/>
                    </a:lnTo>
                    <a:lnTo>
                      <a:pt x="75" y="107"/>
                    </a:lnTo>
                    <a:lnTo>
                      <a:pt x="45" y="46"/>
                    </a:lnTo>
                    <a:lnTo>
                      <a:pt x="30" y="0"/>
                    </a:lnTo>
                    <a:lnTo>
                      <a:pt x="15" y="0"/>
                    </a:lnTo>
                    <a:lnTo>
                      <a:pt x="0" y="15"/>
                    </a:lnTo>
                    <a:lnTo>
                      <a:pt x="15" y="61"/>
                    </a:lnTo>
                    <a:lnTo>
                      <a:pt x="15" y="184"/>
                    </a:lnTo>
                    <a:lnTo>
                      <a:pt x="15" y="261"/>
                    </a:lnTo>
                    <a:lnTo>
                      <a:pt x="30" y="261"/>
                    </a:lnTo>
                    <a:lnTo>
                      <a:pt x="30" y="276"/>
                    </a:lnTo>
                    <a:lnTo>
                      <a:pt x="30" y="338"/>
                    </a:lnTo>
                    <a:lnTo>
                      <a:pt x="0" y="430"/>
                    </a:lnTo>
                    <a:lnTo>
                      <a:pt x="15" y="491"/>
                    </a:lnTo>
                    <a:lnTo>
                      <a:pt x="15" y="507"/>
                    </a:lnTo>
                    <a:lnTo>
                      <a:pt x="30" y="522"/>
                    </a:lnTo>
                    <a:lnTo>
                      <a:pt x="45" y="537"/>
                    </a:lnTo>
                    <a:lnTo>
                      <a:pt x="60" y="645"/>
                    </a:lnTo>
                    <a:lnTo>
                      <a:pt x="30" y="645"/>
                    </a:lnTo>
                    <a:lnTo>
                      <a:pt x="30" y="66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5" name="Freeform 77">
                <a:extLst>
                  <a:ext uri="{FF2B5EF4-FFF2-40B4-BE49-F238E27FC236}">
                    <a16:creationId xmlns="" xmlns:a16="http://schemas.microsoft.com/office/drawing/2014/main" id="{B855825B-F611-4A63-A95E-5AA1CE7C6AC1}"/>
                  </a:ext>
                </a:extLst>
              </p:cNvPr>
              <p:cNvSpPr>
                <a:spLocks/>
              </p:cNvSpPr>
              <p:nvPr/>
            </p:nvSpPr>
            <p:spPr bwMode="auto">
              <a:xfrm>
                <a:off x="1226750" y="3047770"/>
                <a:ext cx="17608" cy="30741"/>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2"/>
                  <a:gd name="T26" fmla="*/ 30 w 30"/>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2">
                    <a:moveTo>
                      <a:pt x="29" y="15"/>
                    </a:moveTo>
                    <a:lnTo>
                      <a:pt x="15" y="0"/>
                    </a:lnTo>
                    <a:lnTo>
                      <a:pt x="0" y="15"/>
                    </a:lnTo>
                    <a:lnTo>
                      <a:pt x="0" y="31"/>
                    </a:lnTo>
                    <a:lnTo>
                      <a:pt x="0" y="46"/>
                    </a:lnTo>
                    <a:lnTo>
                      <a:pt x="0" y="61"/>
                    </a:lnTo>
                    <a:lnTo>
                      <a:pt x="29" y="61"/>
                    </a:lnTo>
                    <a:lnTo>
                      <a:pt x="29" y="15"/>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6" name="Freeform 78">
                <a:extLst>
                  <a:ext uri="{FF2B5EF4-FFF2-40B4-BE49-F238E27FC236}">
                    <a16:creationId xmlns="" xmlns:a16="http://schemas.microsoft.com/office/drawing/2014/main" id="{F6766F35-7BD9-47AE-9F3C-68AF35D595C3}"/>
                  </a:ext>
                </a:extLst>
              </p:cNvPr>
              <p:cNvSpPr>
                <a:spLocks/>
              </p:cNvSpPr>
              <p:nvPr/>
            </p:nvSpPr>
            <p:spPr bwMode="auto">
              <a:xfrm>
                <a:off x="1201015" y="3069155"/>
                <a:ext cx="25734" cy="16039"/>
              </a:xfrm>
              <a:custGeom>
                <a:avLst/>
                <a:gdLst>
                  <a:gd name="T0" fmla="*/ 0 w 45"/>
                  <a:gd name="T1" fmla="*/ 0 h 31"/>
                  <a:gd name="T2" fmla="*/ 0 w 45"/>
                  <a:gd name="T3" fmla="*/ 0 h 31"/>
                  <a:gd name="T4" fmla="*/ 0 w 45"/>
                  <a:gd name="T5" fmla="*/ 0 h 31"/>
                  <a:gd name="T6" fmla="*/ 0 w 45"/>
                  <a:gd name="T7" fmla="*/ 0 h 31"/>
                  <a:gd name="T8" fmla="*/ 0 w 45"/>
                  <a:gd name="T9" fmla="*/ 0 h 31"/>
                  <a:gd name="T10" fmla="*/ 0 w 45"/>
                  <a:gd name="T11" fmla="*/ 0 h 31"/>
                  <a:gd name="T12" fmla="*/ 0 w 45"/>
                  <a:gd name="T13" fmla="*/ 0 h 31"/>
                  <a:gd name="T14" fmla="*/ 0 60000 65536"/>
                  <a:gd name="T15" fmla="*/ 0 60000 65536"/>
                  <a:gd name="T16" fmla="*/ 0 60000 65536"/>
                  <a:gd name="T17" fmla="*/ 0 60000 65536"/>
                  <a:gd name="T18" fmla="*/ 0 60000 65536"/>
                  <a:gd name="T19" fmla="*/ 0 60000 65536"/>
                  <a:gd name="T20" fmla="*/ 0 60000 65536"/>
                  <a:gd name="T21" fmla="*/ 0 w 45"/>
                  <a:gd name="T22" fmla="*/ 0 h 31"/>
                  <a:gd name="T23" fmla="*/ 45 w 4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1">
                    <a:moveTo>
                      <a:pt x="29" y="0"/>
                    </a:moveTo>
                    <a:lnTo>
                      <a:pt x="0" y="0"/>
                    </a:lnTo>
                    <a:lnTo>
                      <a:pt x="29" y="30"/>
                    </a:lnTo>
                    <a:lnTo>
                      <a:pt x="44" y="30"/>
                    </a:lnTo>
                    <a:lnTo>
                      <a:pt x="44" y="15"/>
                    </a:lnTo>
                    <a:lnTo>
                      <a:pt x="44" y="0"/>
                    </a:lnTo>
                    <a:lnTo>
                      <a:pt x="29"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7" name="Freeform 79">
                <a:extLst>
                  <a:ext uri="{FF2B5EF4-FFF2-40B4-BE49-F238E27FC236}">
                    <a16:creationId xmlns="" xmlns:a16="http://schemas.microsoft.com/office/drawing/2014/main" id="{05DBF433-0224-4D4F-A513-835FC3284D96}"/>
                  </a:ext>
                </a:extLst>
              </p:cNvPr>
              <p:cNvSpPr>
                <a:spLocks/>
              </p:cNvSpPr>
              <p:nvPr/>
            </p:nvSpPr>
            <p:spPr bwMode="auto">
              <a:xfrm>
                <a:off x="1156319" y="2992971"/>
                <a:ext cx="10836" cy="16039"/>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 name="T15" fmla="*/ 0 w 17"/>
                  <a:gd name="T16" fmla="*/ 0 h 32"/>
                  <a:gd name="T17" fmla="*/ 17 w 17"/>
                  <a:gd name="T18" fmla="*/ 32 h 32"/>
                </a:gdLst>
                <a:ahLst/>
                <a:cxnLst>
                  <a:cxn ang="T10">
                    <a:pos x="T0" y="T1"/>
                  </a:cxn>
                  <a:cxn ang="T11">
                    <a:pos x="T2" y="T3"/>
                  </a:cxn>
                  <a:cxn ang="T12">
                    <a:pos x="T4" y="T5"/>
                  </a:cxn>
                  <a:cxn ang="T13">
                    <a:pos x="T6" y="T7"/>
                  </a:cxn>
                  <a:cxn ang="T14">
                    <a:pos x="T8" y="T9"/>
                  </a:cxn>
                </a:cxnLst>
                <a:rect l="T15" t="T16" r="T17" b="T18"/>
                <a:pathLst>
                  <a:path w="17" h="32">
                    <a:moveTo>
                      <a:pt x="0" y="0"/>
                    </a:moveTo>
                    <a:lnTo>
                      <a:pt x="0" y="31"/>
                    </a:lnTo>
                    <a:lnTo>
                      <a:pt x="16" y="31"/>
                    </a:lnTo>
                    <a:lnTo>
                      <a:pt x="16" y="0"/>
                    </a:lnTo>
                    <a:lnTo>
                      <a:pt x="0"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8" name="Freeform 80">
                <a:extLst>
                  <a:ext uri="{FF2B5EF4-FFF2-40B4-BE49-F238E27FC236}">
                    <a16:creationId xmlns="" xmlns:a16="http://schemas.microsoft.com/office/drawing/2014/main" id="{C54FD546-32BD-46F8-ADFA-2BC2B3A30027}"/>
                  </a:ext>
                </a:extLst>
              </p:cNvPr>
              <p:cNvSpPr>
                <a:spLocks/>
              </p:cNvSpPr>
              <p:nvPr/>
            </p:nvSpPr>
            <p:spPr bwMode="auto">
              <a:xfrm>
                <a:off x="1156319" y="2938173"/>
                <a:ext cx="10836" cy="16039"/>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0"/>
                    </a:moveTo>
                    <a:lnTo>
                      <a:pt x="16" y="31"/>
                    </a:lnTo>
                    <a:lnTo>
                      <a:pt x="0" y="31"/>
                    </a:lnTo>
                    <a:lnTo>
                      <a:pt x="0"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9" name="Freeform 81">
                <a:extLst>
                  <a:ext uri="{FF2B5EF4-FFF2-40B4-BE49-F238E27FC236}">
                    <a16:creationId xmlns="" xmlns:a16="http://schemas.microsoft.com/office/drawing/2014/main" id="{10551DA8-CB41-42AF-902A-AE8451308DD4}"/>
                  </a:ext>
                </a:extLst>
              </p:cNvPr>
              <p:cNvSpPr>
                <a:spLocks/>
              </p:cNvSpPr>
              <p:nvPr/>
            </p:nvSpPr>
            <p:spPr bwMode="auto">
              <a:xfrm>
                <a:off x="1149547" y="2915452"/>
                <a:ext cx="9481" cy="14702"/>
              </a:xfrm>
              <a:custGeom>
                <a:avLst/>
                <a:gdLst>
                  <a:gd name="T0" fmla="*/ 0 w 17"/>
                  <a:gd name="T1" fmla="*/ 0 h 31"/>
                  <a:gd name="T2" fmla="*/ 0 w 17"/>
                  <a:gd name="T3" fmla="*/ 0 h 31"/>
                  <a:gd name="T4" fmla="*/ 0 w 17"/>
                  <a:gd name="T5" fmla="*/ 0 h 31"/>
                  <a:gd name="T6" fmla="*/ 0 w 17"/>
                  <a:gd name="T7" fmla="*/ 0 h 31"/>
                  <a:gd name="T8" fmla="*/ 0 w 17"/>
                  <a:gd name="T9" fmla="*/ 0 h 31"/>
                  <a:gd name="T10" fmla="*/ 0 60000 65536"/>
                  <a:gd name="T11" fmla="*/ 0 60000 65536"/>
                  <a:gd name="T12" fmla="*/ 0 60000 65536"/>
                  <a:gd name="T13" fmla="*/ 0 60000 65536"/>
                  <a:gd name="T14" fmla="*/ 0 60000 65536"/>
                  <a:gd name="T15" fmla="*/ 0 w 17"/>
                  <a:gd name="T16" fmla="*/ 0 h 31"/>
                  <a:gd name="T17" fmla="*/ 17 w 17"/>
                  <a:gd name="T18" fmla="*/ 31 h 31"/>
                </a:gdLst>
                <a:ahLst/>
                <a:cxnLst>
                  <a:cxn ang="T10">
                    <a:pos x="T0" y="T1"/>
                  </a:cxn>
                  <a:cxn ang="T11">
                    <a:pos x="T2" y="T3"/>
                  </a:cxn>
                  <a:cxn ang="T12">
                    <a:pos x="T4" y="T5"/>
                  </a:cxn>
                  <a:cxn ang="T13">
                    <a:pos x="T6" y="T7"/>
                  </a:cxn>
                  <a:cxn ang="T14">
                    <a:pos x="T8" y="T9"/>
                  </a:cxn>
                </a:cxnLst>
                <a:rect l="T15" t="T16" r="T17" b="T18"/>
                <a:pathLst>
                  <a:path w="17" h="31">
                    <a:moveTo>
                      <a:pt x="0" y="0"/>
                    </a:moveTo>
                    <a:lnTo>
                      <a:pt x="0" y="30"/>
                    </a:lnTo>
                    <a:lnTo>
                      <a:pt x="16" y="30"/>
                    </a:lnTo>
                    <a:lnTo>
                      <a:pt x="16" y="15"/>
                    </a:lnTo>
                    <a:lnTo>
                      <a:pt x="0"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0" name="Freeform 82">
                <a:extLst>
                  <a:ext uri="{FF2B5EF4-FFF2-40B4-BE49-F238E27FC236}">
                    <a16:creationId xmlns="" xmlns:a16="http://schemas.microsoft.com/office/drawing/2014/main" id="{F176A79E-7874-466B-8DB5-9D325B13231F}"/>
                  </a:ext>
                </a:extLst>
              </p:cNvPr>
              <p:cNvSpPr>
                <a:spLocks/>
              </p:cNvSpPr>
              <p:nvPr/>
            </p:nvSpPr>
            <p:spPr bwMode="auto">
              <a:xfrm>
                <a:off x="1184762" y="3047770"/>
                <a:ext cx="8127"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1" name="Freeform 83">
                <a:extLst>
                  <a:ext uri="{FF2B5EF4-FFF2-40B4-BE49-F238E27FC236}">
                    <a16:creationId xmlns="" xmlns:a16="http://schemas.microsoft.com/office/drawing/2014/main" id="{7F727209-3D18-4C77-A22C-84135C4C2008}"/>
                  </a:ext>
                </a:extLst>
              </p:cNvPr>
              <p:cNvSpPr>
                <a:spLocks/>
              </p:cNvSpPr>
              <p:nvPr/>
            </p:nvSpPr>
            <p:spPr bwMode="auto">
              <a:xfrm>
                <a:off x="1244358" y="3085193"/>
                <a:ext cx="8127"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16" y="0"/>
                    </a:lnTo>
                    <a:lnTo>
                      <a:pt x="0" y="0"/>
                    </a:lnTo>
                  </a:path>
                </a:pathLst>
              </a:custGeom>
              <a:solidFill>
                <a:srgbClr val="00FF0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2" name="Freeform 84">
                <a:extLst>
                  <a:ext uri="{FF2B5EF4-FFF2-40B4-BE49-F238E27FC236}">
                    <a16:creationId xmlns="" xmlns:a16="http://schemas.microsoft.com/office/drawing/2014/main" id="{3CF3D38A-33BF-4824-8B17-FCACF46C3BC4}"/>
                  </a:ext>
                </a:extLst>
              </p:cNvPr>
              <p:cNvSpPr>
                <a:spLocks/>
              </p:cNvSpPr>
              <p:nvPr/>
            </p:nvSpPr>
            <p:spPr bwMode="auto">
              <a:xfrm>
                <a:off x="1677780" y="1725921"/>
                <a:ext cx="86685" cy="54799"/>
              </a:xfrm>
              <a:custGeom>
                <a:avLst/>
                <a:gdLst>
                  <a:gd name="T0" fmla="*/ 0 w 150"/>
                  <a:gd name="T1" fmla="*/ 0 h 109"/>
                  <a:gd name="T2" fmla="*/ 0 w 150"/>
                  <a:gd name="T3" fmla="*/ 0 h 109"/>
                  <a:gd name="T4" fmla="*/ 0 w 150"/>
                  <a:gd name="T5" fmla="*/ 0 h 109"/>
                  <a:gd name="T6" fmla="*/ 0 w 150"/>
                  <a:gd name="T7" fmla="*/ 0 h 109"/>
                  <a:gd name="T8" fmla="*/ 0 w 150"/>
                  <a:gd name="T9" fmla="*/ 0 h 109"/>
                  <a:gd name="T10" fmla="*/ 0 w 150"/>
                  <a:gd name="T11" fmla="*/ 0 h 109"/>
                  <a:gd name="T12" fmla="*/ 0 w 150"/>
                  <a:gd name="T13" fmla="*/ 0 h 109"/>
                  <a:gd name="T14" fmla="*/ 0 w 150"/>
                  <a:gd name="T15" fmla="*/ 0 h 109"/>
                  <a:gd name="T16" fmla="*/ 0 w 150"/>
                  <a:gd name="T17" fmla="*/ 0 h 109"/>
                  <a:gd name="T18" fmla="*/ 0 w 150"/>
                  <a:gd name="T19" fmla="*/ 0 h 109"/>
                  <a:gd name="T20" fmla="*/ 0 w 150"/>
                  <a:gd name="T21" fmla="*/ 0 h 109"/>
                  <a:gd name="T22" fmla="*/ 0 w 150"/>
                  <a:gd name="T23" fmla="*/ 0 h 109"/>
                  <a:gd name="T24" fmla="*/ 0 w 150"/>
                  <a:gd name="T25" fmla="*/ 0 h 109"/>
                  <a:gd name="T26" fmla="*/ 0 w 150"/>
                  <a:gd name="T27" fmla="*/ 0 h 109"/>
                  <a:gd name="T28" fmla="*/ 0 w 150"/>
                  <a:gd name="T29" fmla="*/ 0 h 109"/>
                  <a:gd name="T30" fmla="*/ 0 w 150"/>
                  <a:gd name="T31" fmla="*/ 0 h 109"/>
                  <a:gd name="T32" fmla="*/ 0 w 150"/>
                  <a:gd name="T33" fmla="*/ 0 h 109"/>
                  <a:gd name="T34" fmla="*/ 0 w 150"/>
                  <a:gd name="T35" fmla="*/ 0 h 109"/>
                  <a:gd name="T36" fmla="*/ 0 w 150"/>
                  <a:gd name="T37" fmla="*/ 0 h 109"/>
                  <a:gd name="T38" fmla="*/ 0 w 150"/>
                  <a:gd name="T39" fmla="*/ 0 h 109"/>
                  <a:gd name="T40" fmla="*/ 0 w 150"/>
                  <a:gd name="T41" fmla="*/ 0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109"/>
                  <a:gd name="T65" fmla="*/ 150 w 150"/>
                  <a:gd name="T66" fmla="*/ 109 h 1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109">
                    <a:moveTo>
                      <a:pt x="119" y="0"/>
                    </a:moveTo>
                    <a:lnTo>
                      <a:pt x="119" y="31"/>
                    </a:lnTo>
                    <a:lnTo>
                      <a:pt x="75" y="15"/>
                    </a:lnTo>
                    <a:lnTo>
                      <a:pt x="45" y="31"/>
                    </a:lnTo>
                    <a:lnTo>
                      <a:pt x="45" y="15"/>
                    </a:lnTo>
                    <a:lnTo>
                      <a:pt x="15" y="0"/>
                    </a:lnTo>
                    <a:lnTo>
                      <a:pt x="0" y="31"/>
                    </a:lnTo>
                    <a:lnTo>
                      <a:pt x="15" y="31"/>
                    </a:lnTo>
                    <a:lnTo>
                      <a:pt x="30" y="31"/>
                    </a:lnTo>
                    <a:lnTo>
                      <a:pt x="15" y="46"/>
                    </a:lnTo>
                    <a:lnTo>
                      <a:pt x="0" y="62"/>
                    </a:lnTo>
                    <a:lnTo>
                      <a:pt x="30" y="77"/>
                    </a:lnTo>
                    <a:lnTo>
                      <a:pt x="15" y="93"/>
                    </a:lnTo>
                    <a:lnTo>
                      <a:pt x="45" y="93"/>
                    </a:lnTo>
                    <a:lnTo>
                      <a:pt x="75" y="108"/>
                    </a:lnTo>
                    <a:lnTo>
                      <a:pt x="104" y="93"/>
                    </a:lnTo>
                    <a:lnTo>
                      <a:pt x="134" y="77"/>
                    </a:lnTo>
                    <a:lnTo>
                      <a:pt x="149" y="46"/>
                    </a:lnTo>
                    <a:lnTo>
                      <a:pt x="149" y="31"/>
                    </a:lnTo>
                    <a:lnTo>
                      <a:pt x="134" y="31"/>
                    </a:lnTo>
                    <a:lnTo>
                      <a:pt x="119"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3" name="Freeform 85">
                <a:extLst>
                  <a:ext uri="{FF2B5EF4-FFF2-40B4-BE49-F238E27FC236}">
                    <a16:creationId xmlns="" xmlns:a16="http://schemas.microsoft.com/office/drawing/2014/main" id="{A4D6C610-4F41-468D-980F-50252F949FA3}"/>
                  </a:ext>
                </a:extLst>
              </p:cNvPr>
              <p:cNvSpPr>
                <a:spLocks/>
              </p:cNvSpPr>
              <p:nvPr/>
            </p:nvSpPr>
            <p:spPr bwMode="auto">
              <a:xfrm>
                <a:off x="1687262" y="2301975"/>
                <a:ext cx="69077" cy="46779"/>
              </a:xfrm>
              <a:custGeom>
                <a:avLst/>
                <a:gdLst>
                  <a:gd name="T0" fmla="*/ 0 w 120"/>
                  <a:gd name="T1" fmla="*/ 0 h 93"/>
                  <a:gd name="T2" fmla="*/ 0 w 120"/>
                  <a:gd name="T3" fmla="*/ 0 h 93"/>
                  <a:gd name="T4" fmla="*/ 0 w 120"/>
                  <a:gd name="T5" fmla="*/ 0 h 93"/>
                  <a:gd name="T6" fmla="*/ 0 w 120"/>
                  <a:gd name="T7" fmla="*/ 0 h 93"/>
                  <a:gd name="T8" fmla="*/ 0 w 120"/>
                  <a:gd name="T9" fmla="*/ 0 h 93"/>
                  <a:gd name="T10" fmla="*/ 0 w 120"/>
                  <a:gd name="T11" fmla="*/ 0 h 93"/>
                  <a:gd name="T12" fmla="*/ 0 w 120"/>
                  <a:gd name="T13" fmla="*/ 0 h 93"/>
                  <a:gd name="T14" fmla="*/ 0 w 120"/>
                  <a:gd name="T15" fmla="*/ 0 h 93"/>
                  <a:gd name="T16" fmla="*/ 0 w 120"/>
                  <a:gd name="T17" fmla="*/ 0 h 93"/>
                  <a:gd name="T18" fmla="*/ 0 w 120"/>
                  <a:gd name="T19" fmla="*/ 0 h 93"/>
                  <a:gd name="T20" fmla="*/ 0 w 120"/>
                  <a:gd name="T21" fmla="*/ 0 h 93"/>
                  <a:gd name="T22" fmla="*/ 0 w 120"/>
                  <a:gd name="T23" fmla="*/ 0 h 93"/>
                  <a:gd name="T24" fmla="*/ 0 w 120"/>
                  <a:gd name="T25" fmla="*/ 0 h 93"/>
                  <a:gd name="T26" fmla="*/ 0 w 120"/>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
                  <a:gd name="T43" fmla="*/ 0 h 93"/>
                  <a:gd name="T44" fmla="*/ 120 w 120"/>
                  <a:gd name="T45" fmla="*/ 93 h 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 h="93">
                    <a:moveTo>
                      <a:pt x="15" y="46"/>
                    </a:moveTo>
                    <a:lnTo>
                      <a:pt x="45" y="46"/>
                    </a:lnTo>
                    <a:lnTo>
                      <a:pt x="60" y="61"/>
                    </a:lnTo>
                    <a:lnTo>
                      <a:pt x="15" y="61"/>
                    </a:lnTo>
                    <a:lnTo>
                      <a:pt x="15" y="77"/>
                    </a:lnTo>
                    <a:lnTo>
                      <a:pt x="45" y="77"/>
                    </a:lnTo>
                    <a:lnTo>
                      <a:pt x="74" y="77"/>
                    </a:lnTo>
                    <a:lnTo>
                      <a:pt x="119" y="92"/>
                    </a:lnTo>
                    <a:lnTo>
                      <a:pt x="104" y="46"/>
                    </a:lnTo>
                    <a:lnTo>
                      <a:pt x="89" y="15"/>
                    </a:lnTo>
                    <a:lnTo>
                      <a:pt x="60" y="0"/>
                    </a:lnTo>
                    <a:lnTo>
                      <a:pt x="30" y="15"/>
                    </a:lnTo>
                    <a:lnTo>
                      <a:pt x="0" y="46"/>
                    </a:lnTo>
                    <a:lnTo>
                      <a:pt x="15" y="4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4" name="Freeform 86">
                <a:extLst>
                  <a:ext uri="{FF2B5EF4-FFF2-40B4-BE49-F238E27FC236}">
                    <a16:creationId xmlns="" xmlns:a16="http://schemas.microsoft.com/office/drawing/2014/main" id="{37385B71-8874-4835-9893-3F421365A288}"/>
                  </a:ext>
                </a:extLst>
              </p:cNvPr>
              <p:cNvSpPr>
                <a:spLocks/>
              </p:cNvSpPr>
              <p:nvPr/>
            </p:nvSpPr>
            <p:spPr bwMode="auto">
              <a:xfrm>
                <a:off x="1756338" y="2379495"/>
                <a:ext cx="35216" cy="45443"/>
              </a:xfrm>
              <a:custGeom>
                <a:avLst/>
                <a:gdLst>
                  <a:gd name="T0" fmla="*/ 0 w 61"/>
                  <a:gd name="T1" fmla="*/ 0 h 93"/>
                  <a:gd name="T2" fmla="*/ 0 w 61"/>
                  <a:gd name="T3" fmla="*/ 0 h 93"/>
                  <a:gd name="T4" fmla="*/ 0 w 61"/>
                  <a:gd name="T5" fmla="*/ 0 h 93"/>
                  <a:gd name="T6" fmla="*/ 0 w 61"/>
                  <a:gd name="T7" fmla="*/ 0 h 93"/>
                  <a:gd name="T8" fmla="*/ 0 w 61"/>
                  <a:gd name="T9" fmla="*/ 0 h 93"/>
                  <a:gd name="T10" fmla="*/ 0 w 61"/>
                  <a:gd name="T11" fmla="*/ 0 h 93"/>
                  <a:gd name="T12" fmla="*/ 0 w 61"/>
                  <a:gd name="T13" fmla="*/ 0 h 93"/>
                  <a:gd name="T14" fmla="*/ 0 w 61"/>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61"/>
                  <a:gd name="T25" fmla="*/ 0 h 93"/>
                  <a:gd name="T26" fmla="*/ 61 w 61"/>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 h="93">
                    <a:moveTo>
                      <a:pt x="60" y="92"/>
                    </a:moveTo>
                    <a:lnTo>
                      <a:pt x="60" y="46"/>
                    </a:lnTo>
                    <a:lnTo>
                      <a:pt x="60" y="15"/>
                    </a:lnTo>
                    <a:lnTo>
                      <a:pt x="45" y="31"/>
                    </a:lnTo>
                    <a:lnTo>
                      <a:pt x="30" y="15"/>
                    </a:lnTo>
                    <a:lnTo>
                      <a:pt x="15" y="0"/>
                    </a:lnTo>
                    <a:lnTo>
                      <a:pt x="0" y="46"/>
                    </a:lnTo>
                    <a:lnTo>
                      <a:pt x="60" y="92"/>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5" name="Freeform 87">
                <a:extLst>
                  <a:ext uri="{FF2B5EF4-FFF2-40B4-BE49-F238E27FC236}">
                    <a16:creationId xmlns="" xmlns:a16="http://schemas.microsoft.com/office/drawing/2014/main" id="{77F517A0-93AC-479D-839F-BA2A5C533F97}"/>
                  </a:ext>
                </a:extLst>
              </p:cNvPr>
              <p:cNvSpPr>
                <a:spLocks/>
              </p:cNvSpPr>
              <p:nvPr/>
            </p:nvSpPr>
            <p:spPr bwMode="auto">
              <a:xfrm>
                <a:off x="1791554" y="2355437"/>
                <a:ext cx="52823" cy="69501"/>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139"/>
                  <a:gd name="T38" fmla="*/ 91 w 91"/>
                  <a:gd name="T39" fmla="*/ 139 h 1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139">
                    <a:moveTo>
                      <a:pt x="90" y="123"/>
                    </a:moveTo>
                    <a:lnTo>
                      <a:pt x="90" y="92"/>
                    </a:lnTo>
                    <a:lnTo>
                      <a:pt x="90" y="46"/>
                    </a:lnTo>
                    <a:lnTo>
                      <a:pt x="60" y="46"/>
                    </a:lnTo>
                    <a:lnTo>
                      <a:pt x="45" y="15"/>
                    </a:lnTo>
                    <a:lnTo>
                      <a:pt x="30" y="0"/>
                    </a:lnTo>
                    <a:lnTo>
                      <a:pt x="0" y="15"/>
                    </a:lnTo>
                    <a:lnTo>
                      <a:pt x="0" y="61"/>
                    </a:lnTo>
                    <a:lnTo>
                      <a:pt x="0" y="92"/>
                    </a:lnTo>
                    <a:lnTo>
                      <a:pt x="0" y="138"/>
                    </a:lnTo>
                    <a:lnTo>
                      <a:pt x="75" y="107"/>
                    </a:lnTo>
                    <a:lnTo>
                      <a:pt x="90" y="123"/>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6" name="Freeform 88">
                <a:extLst>
                  <a:ext uri="{FF2B5EF4-FFF2-40B4-BE49-F238E27FC236}">
                    <a16:creationId xmlns="" xmlns:a16="http://schemas.microsoft.com/office/drawing/2014/main" id="{3FA03E11-797A-460B-9ED7-3F70B60EAB73}"/>
                  </a:ext>
                </a:extLst>
              </p:cNvPr>
              <p:cNvSpPr>
                <a:spLocks/>
              </p:cNvSpPr>
              <p:nvPr/>
            </p:nvSpPr>
            <p:spPr bwMode="auto">
              <a:xfrm>
                <a:off x="1737376" y="2371475"/>
                <a:ext cx="27089" cy="32077"/>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w 47"/>
                  <a:gd name="T13" fmla="*/ 0 h 62"/>
                  <a:gd name="T14" fmla="*/ 0 60000 65536"/>
                  <a:gd name="T15" fmla="*/ 0 60000 65536"/>
                  <a:gd name="T16" fmla="*/ 0 60000 65536"/>
                  <a:gd name="T17" fmla="*/ 0 60000 65536"/>
                  <a:gd name="T18" fmla="*/ 0 60000 65536"/>
                  <a:gd name="T19" fmla="*/ 0 60000 65536"/>
                  <a:gd name="T20" fmla="*/ 0 60000 65536"/>
                  <a:gd name="T21" fmla="*/ 0 w 47"/>
                  <a:gd name="T22" fmla="*/ 0 h 62"/>
                  <a:gd name="T23" fmla="*/ 47 w 47"/>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2">
                    <a:moveTo>
                      <a:pt x="30" y="61"/>
                    </a:moveTo>
                    <a:lnTo>
                      <a:pt x="46" y="15"/>
                    </a:lnTo>
                    <a:lnTo>
                      <a:pt x="30" y="0"/>
                    </a:lnTo>
                    <a:lnTo>
                      <a:pt x="0" y="0"/>
                    </a:lnTo>
                    <a:lnTo>
                      <a:pt x="0" y="15"/>
                    </a:lnTo>
                    <a:lnTo>
                      <a:pt x="0" y="46"/>
                    </a:lnTo>
                    <a:lnTo>
                      <a:pt x="30" y="6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7" name="Freeform 89">
                <a:extLst>
                  <a:ext uri="{FF2B5EF4-FFF2-40B4-BE49-F238E27FC236}">
                    <a16:creationId xmlns="" xmlns:a16="http://schemas.microsoft.com/office/drawing/2014/main" id="{34E1B3F0-AC15-4D0E-99C5-9F423E7FC5B6}"/>
                  </a:ext>
                </a:extLst>
              </p:cNvPr>
              <p:cNvSpPr>
                <a:spLocks/>
              </p:cNvSpPr>
              <p:nvPr/>
            </p:nvSpPr>
            <p:spPr bwMode="auto">
              <a:xfrm>
                <a:off x="1711642" y="2340735"/>
                <a:ext cx="79912" cy="54799"/>
              </a:xfrm>
              <a:custGeom>
                <a:avLst/>
                <a:gdLst>
                  <a:gd name="T0" fmla="*/ 0 w 136"/>
                  <a:gd name="T1" fmla="*/ 0 h 109"/>
                  <a:gd name="T2" fmla="*/ 0 w 136"/>
                  <a:gd name="T3" fmla="*/ 0 h 109"/>
                  <a:gd name="T4" fmla="*/ 0 w 136"/>
                  <a:gd name="T5" fmla="*/ 0 h 109"/>
                  <a:gd name="T6" fmla="*/ 0 w 136"/>
                  <a:gd name="T7" fmla="*/ 0 h 109"/>
                  <a:gd name="T8" fmla="*/ 0 w 136"/>
                  <a:gd name="T9" fmla="*/ 0 h 109"/>
                  <a:gd name="T10" fmla="*/ 0 w 136"/>
                  <a:gd name="T11" fmla="*/ 0 h 109"/>
                  <a:gd name="T12" fmla="*/ 0 w 136"/>
                  <a:gd name="T13" fmla="*/ 0 h 109"/>
                  <a:gd name="T14" fmla="*/ 0 w 136"/>
                  <a:gd name="T15" fmla="*/ 0 h 109"/>
                  <a:gd name="T16" fmla="*/ 0 w 136"/>
                  <a:gd name="T17" fmla="*/ 0 h 109"/>
                  <a:gd name="T18" fmla="*/ 0 w 136"/>
                  <a:gd name="T19" fmla="*/ 0 h 109"/>
                  <a:gd name="T20" fmla="*/ 0 w 136"/>
                  <a:gd name="T21" fmla="*/ 0 h 109"/>
                  <a:gd name="T22" fmla="*/ 0 w 136"/>
                  <a:gd name="T23" fmla="*/ 0 h 109"/>
                  <a:gd name="T24" fmla="*/ 0 w 136"/>
                  <a:gd name="T25" fmla="*/ 0 h 109"/>
                  <a:gd name="T26" fmla="*/ 0 w 136"/>
                  <a:gd name="T27" fmla="*/ 0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6"/>
                  <a:gd name="T43" fmla="*/ 0 h 109"/>
                  <a:gd name="T44" fmla="*/ 136 w 136"/>
                  <a:gd name="T45" fmla="*/ 109 h 1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6" h="109">
                    <a:moveTo>
                      <a:pt x="45" y="77"/>
                    </a:moveTo>
                    <a:lnTo>
                      <a:pt x="45" y="62"/>
                    </a:lnTo>
                    <a:lnTo>
                      <a:pt x="75" y="62"/>
                    </a:lnTo>
                    <a:lnTo>
                      <a:pt x="90" y="77"/>
                    </a:lnTo>
                    <a:lnTo>
                      <a:pt x="105" y="93"/>
                    </a:lnTo>
                    <a:lnTo>
                      <a:pt x="120" y="108"/>
                    </a:lnTo>
                    <a:lnTo>
                      <a:pt x="135" y="93"/>
                    </a:lnTo>
                    <a:lnTo>
                      <a:pt x="135" y="46"/>
                    </a:lnTo>
                    <a:lnTo>
                      <a:pt x="105" y="15"/>
                    </a:lnTo>
                    <a:lnTo>
                      <a:pt x="75" y="15"/>
                    </a:lnTo>
                    <a:lnTo>
                      <a:pt x="30" y="0"/>
                    </a:lnTo>
                    <a:lnTo>
                      <a:pt x="30" y="15"/>
                    </a:lnTo>
                    <a:lnTo>
                      <a:pt x="0" y="31"/>
                    </a:lnTo>
                    <a:lnTo>
                      <a:pt x="45" y="77"/>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8" name="Freeform 90">
                <a:extLst>
                  <a:ext uri="{FF2B5EF4-FFF2-40B4-BE49-F238E27FC236}">
                    <a16:creationId xmlns="" xmlns:a16="http://schemas.microsoft.com/office/drawing/2014/main" id="{45A0D281-0F41-40D3-8BBD-1845F37F3B7E}"/>
                  </a:ext>
                </a:extLst>
              </p:cNvPr>
              <p:cNvSpPr>
                <a:spLocks/>
              </p:cNvSpPr>
              <p:nvPr/>
            </p:nvSpPr>
            <p:spPr bwMode="auto">
              <a:xfrm>
                <a:off x="1694034" y="2340735"/>
                <a:ext cx="36570" cy="14702"/>
              </a:xfrm>
              <a:custGeom>
                <a:avLst/>
                <a:gdLst>
                  <a:gd name="T0" fmla="*/ 0 w 61"/>
                  <a:gd name="T1" fmla="*/ 0 h 32"/>
                  <a:gd name="T2" fmla="*/ 0 w 61"/>
                  <a:gd name="T3" fmla="*/ 0 h 32"/>
                  <a:gd name="T4" fmla="*/ 0 w 61"/>
                  <a:gd name="T5" fmla="*/ 0 h 32"/>
                  <a:gd name="T6" fmla="*/ 0 w 61"/>
                  <a:gd name="T7" fmla="*/ 0 h 32"/>
                  <a:gd name="T8" fmla="*/ 0 w 61"/>
                  <a:gd name="T9" fmla="*/ 0 h 32"/>
                  <a:gd name="T10" fmla="*/ 0 w 61"/>
                  <a:gd name="T11" fmla="*/ 0 h 32"/>
                  <a:gd name="T12" fmla="*/ 0 w 61"/>
                  <a:gd name="T13" fmla="*/ 0 h 32"/>
                  <a:gd name="T14" fmla="*/ 0 60000 65536"/>
                  <a:gd name="T15" fmla="*/ 0 60000 65536"/>
                  <a:gd name="T16" fmla="*/ 0 60000 65536"/>
                  <a:gd name="T17" fmla="*/ 0 60000 65536"/>
                  <a:gd name="T18" fmla="*/ 0 60000 65536"/>
                  <a:gd name="T19" fmla="*/ 0 60000 65536"/>
                  <a:gd name="T20" fmla="*/ 0 60000 65536"/>
                  <a:gd name="T21" fmla="*/ 0 w 61"/>
                  <a:gd name="T22" fmla="*/ 0 h 32"/>
                  <a:gd name="T23" fmla="*/ 61 w 6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2">
                    <a:moveTo>
                      <a:pt x="30" y="31"/>
                    </a:moveTo>
                    <a:lnTo>
                      <a:pt x="60" y="16"/>
                    </a:lnTo>
                    <a:lnTo>
                      <a:pt x="60" y="0"/>
                    </a:lnTo>
                    <a:lnTo>
                      <a:pt x="30" y="0"/>
                    </a:lnTo>
                    <a:lnTo>
                      <a:pt x="0" y="0"/>
                    </a:lnTo>
                    <a:lnTo>
                      <a:pt x="15" y="31"/>
                    </a:lnTo>
                    <a:lnTo>
                      <a:pt x="30" y="3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9" name="Freeform 91">
                <a:extLst>
                  <a:ext uri="{FF2B5EF4-FFF2-40B4-BE49-F238E27FC236}">
                    <a16:creationId xmlns="" xmlns:a16="http://schemas.microsoft.com/office/drawing/2014/main" id="{02AF1EA7-9AB1-4481-801B-DD87FB0D9362}"/>
                  </a:ext>
                </a:extLst>
              </p:cNvPr>
              <p:cNvSpPr>
                <a:spLocks/>
              </p:cNvSpPr>
              <p:nvPr/>
            </p:nvSpPr>
            <p:spPr bwMode="auto">
              <a:xfrm>
                <a:off x="1694034" y="2324696"/>
                <a:ext cx="28443" cy="8019"/>
              </a:xfrm>
              <a:custGeom>
                <a:avLst/>
                <a:gdLst>
                  <a:gd name="T0" fmla="*/ 0 w 46"/>
                  <a:gd name="T1" fmla="*/ 0 h 17"/>
                  <a:gd name="T2" fmla="*/ 0 w 46"/>
                  <a:gd name="T3" fmla="*/ 0 h 17"/>
                  <a:gd name="T4" fmla="*/ 0 w 46"/>
                  <a:gd name="T5" fmla="*/ 0 h 17"/>
                  <a:gd name="T6" fmla="*/ 0 w 46"/>
                  <a:gd name="T7" fmla="*/ 0 h 17"/>
                  <a:gd name="T8" fmla="*/ 0 w 46"/>
                  <a:gd name="T9" fmla="*/ 0 h 17"/>
                  <a:gd name="T10" fmla="*/ 0 60000 65536"/>
                  <a:gd name="T11" fmla="*/ 0 60000 65536"/>
                  <a:gd name="T12" fmla="*/ 0 60000 65536"/>
                  <a:gd name="T13" fmla="*/ 0 60000 65536"/>
                  <a:gd name="T14" fmla="*/ 0 60000 65536"/>
                  <a:gd name="T15" fmla="*/ 0 w 46"/>
                  <a:gd name="T16" fmla="*/ 0 h 17"/>
                  <a:gd name="T17" fmla="*/ 46 w 46"/>
                  <a:gd name="T18" fmla="*/ 17 h 17"/>
                </a:gdLst>
                <a:ahLst/>
                <a:cxnLst>
                  <a:cxn ang="T10">
                    <a:pos x="T0" y="T1"/>
                  </a:cxn>
                  <a:cxn ang="T11">
                    <a:pos x="T2" y="T3"/>
                  </a:cxn>
                  <a:cxn ang="T12">
                    <a:pos x="T4" y="T5"/>
                  </a:cxn>
                  <a:cxn ang="T13">
                    <a:pos x="T6" y="T7"/>
                  </a:cxn>
                  <a:cxn ang="T14">
                    <a:pos x="T8" y="T9"/>
                  </a:cxn>
                </a:cxnLst>
                <a:rect l="T15" t="T16" r="T17" b="T18"/>
                <a:pathLst>
                  <a:path w="46" h="17">
                    <a:moveTo>
                      <a:pt x="0" y="0"/>
                    </a:moveTo>
                    <a:lnTo>
                      <a:pt x="0" y="16"/>
                    </a:lnTo>
                    <a:lnTo>
                      <a:pt x="45" y="16"/>
                    </a:lnTo>
                    <a:lnTo>
                      <a:pt x="30" y="0"/>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0" name="Freeform 92">
                <a:extLst>
                  <a:ext uri="{FF2B5EF4-FFF2-40B4-BE49-F238E27FC236}">
                    <a16:creationId xmlns="" xmlns:a16="http://schemas.microsoft.com/office/drawing/2014/main" id="{E235CBB2-5C30-4A7D-8018-F1F450C30616}"/>
                  </a:ext>
                </a:extLst>
              </p:cNvPr>
              <p:cNvSpPr>
                <a:spLocks/>
              </p:cNvSpPr>
              <p:nvPr/>
            </p:nvSpPr>
            <p:spPr bwMode="auto">
              <a:xfrm>
                <a:off x="1703515" y="2191041"/>
                <a:ext cx="123255" cy="133655"/>
              </a:xfrm>
              <a:custGeom>
                <a:avLst/>
                <a:gdLst>
                  <a:gd name="T0" fmla="*/ 0 w 210"/>
                  <a:gd name="T1" fmla="*/ 0 h 263"/>
                  <a:gd name="T2" fmla="*/ 0 w 210"/>
                  <a:gd name="T3" fmla="*/ 0 h 263"/>
                  <a:gd name="T4" fmla="*/ 0 w 210"/>
                  <a:gd name="T5" fmla="*/ 0 h 263"/>
                  <a:gd name="T6" fmla="*/ 0 w 210"/>
                  <a:gd name="T7" fmla="*/ 0 h 263"/>
                  <a:gd name="T8" fmla="*/ 0 w 210"/>
                  <a:gd name="T9" fmla="*/ 0 h 263"/>
                  <a:gd name="T10" fmla="*/ 0 w 210"/>
                  <a:gd name="T11" fmla="*/ 0 h 263"/>
                  <a:gd name="T12" fmla="*/ 0 w 210"/>
                  <a:gd name="T13" fmla="*/ 0 h 263"/>
                  <a:gd name="T14" fmla="*/ 0 w 210"/>
                  <a:gd name="T15" fmla="*/ 0 h 263"/>
                  <a:gd name="T16" fmla="*/ 0 w 210"/>
                  <a:gd name="T17" fmla="*/ 0 h 263"/>
                  <a:gd name="T18" fmla="*/ 0 w 210"/>
                  <a:gd name="T19" fmla="*/ 0 h 263"/>
                  <a:gd name="T20" fmla="*/ 0 w 210"/>
                  <a:gd name="T21" fmla="*/ 0 h 263"/>
                  <a:gd name="T22" fmla="*/ 0 w 210"/>
                  <a:gd name="T23" fmla="*/ 0 h 263"/>
                  <a:gd name="T24" fmla="*/ 0 w 210"/>
                  <a:gd name="T25" fmla="*/ 0 h 263"/>
                  <a:gd name="T26" fmla="*/ 0 w 210"/>
                  <a:gd name="T27" fmla="*/ 0 h 263"/>
                  <a:gd name="T28" fmla="*/ 0 w 210"/>
                  <a:gd name="T29" fmla="*/ 0 h 263"/>
                  <a:gd name="T30" fmla="*/ 0 w 210"/>
                  <a:gd name="T31" fmla="*/ 0 h 263"/>
                  <a:gd name="T32" fmla="*/ 0 w 210"/>
                  <a:gd name="T33" fmla="*/ 0 h 263"/>
                  <a:gd name="T34" fmla="*/ 0 w 210"/>
                  <a:gd name="T35" fmla="*/ 0 h 263"/>
                  <a:gd name="T36" fmla="*/ 0 w 210"/>
                  <a:gd name="T37" fmla="*/ 0 h 263"/>
                  <a:gd name="T38" fmla="*/ 0 w 210"/>
                  <a:gd name="T39" fmla="*/ 0 h 263"/>
                  <a:gd name="T40" fmla="*/ 0 w 210"/>
                  <a:gd name="T41" fmla="*/ 0 h 263"/>
                  <a:gd name="T42" fmla="*/ 0 w 210"/>
                  <a:gd name="T43" fmla="*/ 0 h 2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0"/>
                  <a:gd name="T67" fmla="*/ 0 h 263"/>
                  <a:gd name="T68" fmla="*/ 210 w 210"/>
                  <a:gd name="T69" fmla="*/ 263 h 26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0" h="263">
                    <a:moveTo>
                      <a:pt x="0" y="231"/>
                    </a:moveTo>
                    <a:lnTo>
                      <a:pt x="30" y="216"/>
                    </a:lnTo>
                    <a:lnTo>
                      <a:pt x="60" y="231"/>
                    </a:lnTo>
                    <a:lnTo>
                      <a:pt x="75" y="262"/>
                    </a:lnTo>
                    <a:lnTo>
                      <a:pt x="105" y="231"/>
                    </a:lnTo>
                    <a:lnTo>
                      <a:pt x="134" y="231"/>
                    </a:lnTo>
                    <a:lnTo>
                      <a:pt x="179" y="231"/>
                    </a:lnTo>
                    <a:lnTo>
                      <a:pt x="194" y="216"/>
                    </a:lnTo>
                    <a:lnTo>
                      <a:pt x="194" y="108"/>
                    </a:lnTo>
                    <a:lnTo>
                      <a:pt x="179" y="92"/>
                    </a:lnTo>
                    <a:lnTo>
                      <a:pt x="179" y="46"/>
                    </a:lnTo>
                    <a:lnTo>
                      <a:pt x="209" y="46"/>
                    </a:lnTo>
                    <a:lnTo>
                      <a:pt x="149" y="0"/>
                    </a:lnTo>
                    <a:lnTo>
                      <a:pt x="149" y="46"/>
                    </a:lnTo>
                    <a:lnTo>
                      <a:pt x="75" y="46"/>
                    </a:lnTo>
                    <a:lnTo>
                      <a:pt x="75" y="92"/>
                    </a:lnTo>
                    <a:lnTo>
                      <a:pt x="60" y="92"/>
                    </a:lnTo>
                    <a:lnTo>
                      <a:pt x="60" y="123"/>
                    </a:lnTo>
                    <a:lnTo>
                      <a:pt x="0" y="123"/>
                    </a:lnTo>
                    <a:lnTo>
                      <a:pt x="0" y="139"/>
                    </a:lnTo>
                    <a:lnTo>
                      <a:pt x="0" y="200"/>
                    </a:lnTo>
                    <a:lnTo>
                      <a:pt x="0" y="23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1" name="Freeform 93">
                <a:extLst>
                  <a:ext uri="{FF2B5EF4-FFF2-40B4-BE49-F238E27FC236}">
                    <a16:creationId xmlns="" xmlns:a16="http://schemas.microsoft.com/office/drawing/2014/main" id="{C43D0826-C36A-41FD-978C-A59B028722AA}"/>
                  </a:ext>
                </a:extLst>
              </p:cNvPr>
              <p:cNvSpPr>
                <a:spLocks/>
              </p:cNvSpPr>
              <p:nvPr/>
            </p:nvSpPr>
            <p:spPr bwMode="auto">
              <a:xfrm>
                <a:off x="1746857" y="2215099"/>
                <a:ext cx="174724" cy="148357"/>
              </a:xfrm>
              <a:custGeom>
                <a:avLst/>
                <a:gdLst>
                  <a:gd name="T0" fmla="*/ 0 w 299"/>
                  <a:gd name="T1" fmla="*/ 0 h 293"/>
                  <a:gd name="T2" fmla="*/ 0 w 299"/>
                  <a:gd name="T3" fmla="*/ 0 h 293"/>
                  <a:gd name="T4" fmla="*/ 0 w 299"/>
                  <a:gd name="T5" fmla="*/ 0 h 293"/>
                  <a:gd name="T6" fmla="*/ 0 w 299"/>
                  <a:gd name="T7" fmla="*/ 0 h 293"/>
                  <a:gd name="T8" fmla="*/ 0 w 299"/>
                  <a:gd name="T9" fmla="*/ 0 h 293"/>
                  <a:gd name="T10" fmla="*/ 0 w 299"/>
                  <a:gd name="T11" fmla="*/ 0 h 293"/>
                  <a:gd name="T12" fmla="*/ 0 w 299"/>
                  <a:gd name="T13" fmla="*/ 0 h 293"/>
                  <a:gd name="T14" fmla="*/ 0 w 299"/>
                  <a:gd name="T15" fmla="*/ 0 h 293"/>
                  <a:gd name="T16" fmla="*/ 0 w 299"/>
                  <a:gd name="T17" fmla="*/ 0 h 293"/>
                  <a:gd name="T18" fmla="*/ 0 w 299"/>
                  <a:gd name="T19" fmla="*/ 0 h 293"/>
                  <a:gd name="T20" fmla="*/ 0 w 299"/>
                  <a:gd name="T21" fmla="*/ 0 h 293"/>
                  <a:gd name="T22" fmla="*/ 0 w 299"/>
                  <a:gd name="T23" fmla="*/ 0 h 293"/>
                  <a:gd name="T24" fmla="*/ 0 w 299"/>
                  <a:gd name="T25" fmla="*/ 0 h 293"/>
                  <a:gd name="T26" fmla="*/ 0 w 299"/>
                  <a:gd name="T27" fmla="*/ 0 h 293"/>
                  <a:gd name="T28" fmla="*/ 0 w 299"/>
                  <a:gd name="T29" fmla="*/ 0 h 293"/>
                  <a:gd name="T30" fmla="*/ 0 w 299"/>
                  <a:gd name="T31" fmla="*/ 0 h 293"/>
                  <a:gd name="T32" fmla="*/ 0 w 299"/>
                  <a:gd name="T33" fmla="*/ 0 h 293"/>
                  <a:gd name="T34" fmla="*/ 0 w 299"/>
                  <a:gd name="T35" fmla="*/ 0 h 293"/>
                  <a:gd name="T36" fmla="*/ 0 w 299"/>
                  <a:gd name="T37" fmla="*/ 0 h 293"/>
                  <a:gd name="T38" fmla="*/ 0 w 299"/>
                  <a:gd name="T39" fmla="*/ 0 h 293"/>
                  <a:gd name="T40" fmla="*/ 0 w 299"/>
                  <a:gd name="T41" fmla="*/ 0 h 293"/>
                  <a:gd name="T42" fmla="*/ 0 w 299"/>
                  <a:gd name="T43" fmla="*/ 0 h 293"/>
                  <a:gd name="T44" fmla="*/ 0 w 299"/>
                  <a:gd name="T45" fmla="*/ 0 h 293"/>
                  <a:gd name="T46" fmla="*/ 0 w 299"/>
                  <a:gd name="T47" fmla="*/ 0 h 2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99"/>
                  <a:gd name="T73" fmla="*/ 0 h 293"/>
                  <a:gd name="T74" fmla="*/ 299 w 299"/>
                  <a:gd name="T75" fmla="*/ 293 h 2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99" h="293">
                    <a:moveTo>
                      <a:pt x="119" y="61"/>
                    </a:moveTo>
                    <a:lnTo>
                      <a:pt x="119" y="169"/>
                    </a:lnTo>
                    <a:lnTo>
                      <a:pt x="104" y="184"/>
                    </a:lnTo>
                    <a:lnTo>
                      <a:pt x="60" y="184"/>
                    </a:lnTo>
                    <a:lnTo>
                      <a:pt x="30" y="184"/>
                    </a:lnTo>
                    <a:lnTo>
                      <a:pt x="0" y="215"/>
                    </a:lnTo>
                    <a:lnTo>
                      <a:pt x="15" y="261"/>
                    </a:lnTo>
                    <a:lnTo>
                      <a:pt x="45" y="261"/>
                    </a:lnTo>
                    <a:lnTo>
                      <a:pt x="75" y="292"/>
                    </a:lnTo>
                    <a:lnTo>
                      <a:pt x="104" y="277"/>
                    </a:lnTo>
                    <a:lnTo>
                      <a:pt x="119" y="292"/>
                    </a:lnTo>
                    <a:lnTo>
                      <a:pt x="149" y="246"/>
                    </a:lnTo>
                    <a:lnTo>
                      <a:pt x="164" y="246"/>
                    </a:lnTo>
                    <a:lnTo>
                      <a:pt x="179" y="231"/>
                    </a:lnTo>
                    <a:lnTo>
                      <a:pt x="224" y="200"/>
                    </a:lnTo>
                    <a:lnTo>
                      <a:pt x="283" y="200"/>
                    </a:lnTo>
                    <a:lnTo>
                      <a:pt x="298" y="184"/>
                    </a:lnTo>
                    <a:lnTo>
                      <a:pt x="298" y="123"/>
                    </a:lnTo>
                    <a:lnTo>
                      <a:pt x="268" y="123"/>
                    </a:lnTo>
                    <a:lnTo>
                      <a:pt x="268" y="108"/>
                    </a:lnTo>
                    <a:lnTo>
                      <a:pt x="134" y="0"/>
                    </a:lnTo>
                    <a:lnTo>
                      <a:pt x="104" y="0"/>
                    </a:lnTo>
                    <a:lnTo>
                      <a:pt x="104" y="46"/>
                    </a:lnTo>
                    <a:lnTo>
                      <a:pt x="119" y="6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2" name="Freeform 94">
                <a:extLst>
                  <a:ext uri="{FF2B5EF4-FFF2-40B4-BE49-F238E27FC236}">
                    <a16:creationId xmlns="" xmlns:a16="http://schemas.microsoft.com/office/drawing/2014/main" id="{9EC8424F-20BD-43F1-B71B-381DF030619E}"/>
                  </a:ext>
                </a:extLst>
              </p:cNvPr>
              <p:cNvSpPr>
                <a:spLocks/>
              </p:cNvSpPr>
              <p:nvPr/>
            </p:nvSpPr>
            <p:spPr bwMode="auto">
              <a:xfrm>
                <a:off x="1815934" y="2316677"/>
                <a:ext cx="78558" cy="62818"/>
              </a:xfrm>
              <a:custGeom>
                <a:avLst/>
                <a:gdLst>
                  <a:gd name="T0" fmla="*/ 0 w 136"/>
                  <a:gd name="T1" fmla="*/ 0 h 124"/>
                  <a:gd name="T2" fmla="*/ 0 w 136"/>
                  <a:gd name="T3" fmla="*/ 0 h 124"/>
                  <a:gd name="T4" fmla="*/ 0 w 136"/>
                  <a:gd name="T5" fmla="*/ 0 h 124"/>
                  <a:gd name="T6" fmla="*/ 0 w 136"/>
                  <a:gd name="T7" fmla="*/ 0 h 124"/>
                  <a:gd name="T8" fmla="*/ 0 w 136"/>
                  <a:gd name="T9" fmla="*/ 0 h 124"/>
                  <a:gd name="T10" fmla="*/ 0 w 136"/>
                  <a:gd name="T11" fmla="*/ 0 h 124"/>
                  <a:gd name="T12" fmla="*/ 0 w 136"/>
                  <a:gd name="T13" fmla="*/ 0 h 124"/>
                  <a:gd name="T14" fmla="*/ 0 w 136"/>
                  <a:gd name="T15" fmla="*/ 0 h 124"/>
                  <a:gd name="T16" fmla="*/ 0 w 136"/>
                  <a:gd name="T17" fmla="*/ 0 h 124"/>
                  <a:gd name="T18" fmla="*/ 0 w 136"/>
                  <a:gd name="T19" fmla="*/ 0 h 124"/>
                  <a:gd name="T20" fmla="*/ 0 w 136"/>
                  <a:gd name="T21" fmla="*/ 0 h 124"/>
                  <a:gd name="T22" fmla="*/ 0 w 136"/>
                  <a:gd name="T23" fmla="*/ 0 h 124"/>
                  <a:gd name="T24" fmla="*/ 0 w 136"/>
                  <a:gd name="T25" fmla="*/ 0 h 124"/>
                  <a:gd name="T26" fmla="*/ 0 w 136"/>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6"/>
                  <a:gd name="T43" fmla="*/ 0 h 124"/>
                  <a:gd name="T44" fmla="*/ 136 w 136"/>
                  <a:gd name="T45" fmla="*/ 124 h 1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6" h="124">
                    <a:moveTo>
                      <a:pt x="105" y="0"/>
                    </a:moveTo>
                    <a:lnTo>
                      <a:pt x="60" y="31"/>
                    </a:lnTo>
                    <a:lnTo>
                      <a:pt x="45" y="46"/>
                    </a:lnTo>
                    <a:lnTo>
                      <a:pt x="30" y="46"/>
                    </a:lnTo>
                    <a:lnTo>
                      <a:pt x="0" y="92"/>
                    </a:lnTo>
                    <a:lnTo>
                      <a:pt x="15" y="123"/>
                    </a:lnTo>
                    <a:lnTo>
                      <a:pt x="45" y="123"/>
                    </a:lnTo>
                    <a:lnTo>
                      <a:pt x="45" y="92"/>
                    </a:lnTo>
                    <a:lnTo>
                      <a:pt x="105" y="77"/>
                    </a:lnTo>
                    <a:lnTo>
                      <a:pt x="120" y="92"/>
                    </a:lnTo>
                    <a:lnTo>
                      <a:pt x="135" y="77"/>
                    </a:lnTo>
                    <a:lnTo>
                      <a:pt x="135" y="62"/>
                    </a:lnTo>
                    <a:lnTo>
                      <a:pt x="120" y="46"/>
                    </a:lnTo>
                    <a:lnTo>
                      <a:pt x="10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3" name="Freeform 95">
                <a:extLst>
                  <a:ext uri="{FF2B5EF4-FFF2-40B4-BE49-F238E27FC236}">
                    <a16:creationId xmlns="" xmlns:a16="http://schemas.microsoft.com/office/drawing/2014/main" id="{7CD1ABA2-8C99-47E8-A5CE-343489D65EE6}"/>
                  </a:ext>
                </a:extLst>
              </p:cNvPr>
              <p:cNvSpPr>
                <a:spLocks/>
              </p:cNvSpPr>
              <p:nvPr/>
            </p:nvSpPr>
            <p:spPr bwMode="auto">
              <a:xfrm>
                <a:off x="1303953" y="2408899"/>
                <a:ext cx="36570" cy="32077"/>
              </a:xfrm>
              <a:custGeom>
                <a:avLst/>
                <a:gdLst>
                  <a:gd name="T0" fmla="*/ 0 w 60"/>
                  <a:gd name="T1" fmla="*/ 0 h 62"/>
                  <a:gd name="T2" fmla="*/ 0 w 60"/>
                  <a:gd name="T3" fmla="*/ 0 h 62"/>
                  <a:gd name="T4" fmla="*/ 0 w 60"/>
                  <a:gd name="T5" fmla="*/ 0 h 62"/>
                  <a:gd name="T6" fmla="*/ 0 w 60"/>
                  <a:gd name="T7" fmla="*/ 0 h 62"/>
                  <a:gd name="T8" fmla="*/ 0 w 60"/>
                  <a:gd name="T9" fmla="*/ 0 h 62"/>
                  <a:gd name="T10" fmla="*/ 0 w 60"/>
                  <a:gd name="T11" fmla="*/ 0 h 62"/>
                  <a:gd name="T12" fmla="*/ 0 w 60"/>
                  <a:gd name="T13" fmla="*/ 0 h 62"/>
                  <a:gd name="T14" fmla="*/ 0 w 60"/>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62"/>
                  <a:gd name="T26" fmla="*/ 60 w 60"/>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62">
                    <a:moveTo>
                      <a:pt x="15" y="0"/>
                    </a:moveTo>
                    <a:lnTo>
                      <a:pt x="0" y="15"/>
                    </a:lnTo>
                    <a:lnTo>
                      <a:pt x="15" y="31"/>
                    </a:lnTo>
                    <a:lnTo>
                      <a:pt x="15" y="61"/>
                    </a:lnTo>
                    <a:lnTo>
                      <a:pt x="30" y="61"/>
                    </a:lnTo>
                    <a:lnTo>
                      <a:pt x="59" y="15"/>
                    </a:lnTo>
                    <a:lnTo>
                      <a:pt x="30" y="0"/>
                    </a:lnTo>
                    <a:lnTo>
                      <a:pt x="15"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4" name="Freeform 96">
                <a:extLst>
                  <a:ext uri="{FF2B5EF4-FFF2-40B4-BE49-F238E27FC236}">
                    <a16:creationId xmlns="" xmlns:a16="http://schemas.microsoft.com/office/drawing/2014/main" id="{6F6F466A-7AF2-4364-B98A-C2B5BCC80521}"/>
                  </a:ext>
                </a:extLst>
              </p:cNvPr>
              <p:cNvSpPr>
                <a:spLocks/>
              </p:cNvSpPr>
              <p:nvPr/>
            </p:nvSpPr>
            <p:spPr bwMode="auto">
              <a:xfrm>
                <a:off x="1642565" y="2316677"/>
                <a:ext cx="10836" cy="16039"/>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w 17"/>
                  <a:gd name="T11" fmla="*/ 0 h 32"/>
                  <a:gd name="T12" fmla="*/ 0 60000 65536"/>
                  <a:gd name="T13" fmla="*/ 0 60000 65536"/>
                  <a:gd name="T14" fmla="*/ 0 60000 65536"/>
                  <a:gd name="T15" fmla="*/ 0 60000 65536"/>
                  <a:gd name="T16" fmla="*/ 0 60000 65536"/>
                  <a:gd name="T17" fmla="*/ 0 60000 65536"/>
                  <a:gd name="T18" fmla="*/ 0 w 17"/>
                  <a:gd name="T19" fmla="*/ 0 h 32"/>
                  <a:gd name="T20" fmla="*/ 17 w 1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7" h="32">
                    <a:moveTo>
                      <a:pt x="0" y="0"/>
                    </a:moveTo>
                    <a:lnTo>
                      <a:pt x="0" y="16"/>
                    </a:lnTo>
                    <a:lnTo>
                      <a:pt x="16" y="16"/>
                    </a:lnTo>
                    <a:lnTo>
                      <a:pt x="0" y="31"/>
                    </a:lnTo>
                    <a:lnTo>
                      <a:pt x="0" y="16"/>
                    </a:lnTo>
                    <a:lnTo>
                      <a:pt x="0" y="0"/>
                    </a:lnTo>
                  </a:path>
                </a:pathLst>
              </a:custGeom>
              <a:solidFill>
                <a:srgbClr val="FFFF0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5" name="Freeform 97">
                <a:extLst>
                  <a:ext uri="{FF2B5EF4-FFF2-40B4-BE49-F238E27FC236}">
                    <a16:creationId xmlns="" xmlns:a16="http://schemas.microsoft.com/office/drawing/2014/main" id="{D3AF8809-421A-4E75-A23C-B44478588BAD}"/>
                  </a:ext>
                </a:extLst>
              </p:cNvPr>
              <p:cNvSpPr>
                <a:spLocks/>
              </p:cNvSpPr>
              <p:nvPr/>
            </p:nvSpPr>
            <p:spPr bwMode="auto">
              <a:xfrm>
                <a:off x="2180280" y="2487755"/>
                <a:ext cx="18962" cy="16039"/>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 name="T18" fmla="*/ 0 w 32"/>
                  <a:gd name="T19" fmla="*/ 0 h 32"/>
                  <a:gd name="T20" fmla="*/ 32 w 32"/>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2" h="32">
                    <a:moveTo>
                      <a:pt x="0" y="16"/>
                    </a:moveTo>
                    <a:lnTo>
                      <a:pt x="0" y="31"/>
                    </a:lnTo>
                    <a:lnTo>
                      <a:pt x="16" y="31"/>
                    </a:lnTo>
                    <a:lnTo>
                      <a:pt x="31" y="16"/>
                    </a:lnTo>
                    <a:lnTo>
                      <a:pt x="16" y="0"/>
                    </a:lnTo>
                    <a:lnTo>
                      <a:pt x="0" y="1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6" name="Freeform 98">
                <a:extLst>
                  <a:ext uri="{FF2B5EF4-FFF2-40B4-BE49-F238E27FC236}">
                    <a16:creationId xmlns="" xmlns:a16="http://schemas.microsoft.com/office/drawing/2014/main" id="{79597B9B-5CFB-4C72-B652-F3EC4BD4C05C}"/>
                  </a:ext>
                </a:extLst>
              </p:cNvPr>
              <p:cNvSpPr>
                <a:spLocks/>
              </p:cNvSpPr>
              <p:nvPr/>
            </p:nvSpPr>
            <p:spPr bwMode="auto">
              <a:xfrm>
                <a:off x="2094950" y="2541217"/>
                <a:ext cx="120546" cy="101578"/>
              </a:xfrm>
              <a:custGeom>
                <a:avLst/>
                <a:gdLst>
                  <a:gd name="T0" fmla="*/ 0 w 209"/>
                  <a:gd name="T1" fmla="*/ 0 h 202"/>
                  <a:gd name="T2" fmla="*/ 0 w 209"/>
                  <a:gd name="T3" fmla="*/ 0 h 202"/>
                  <a:gd name="T4" fmla="*/ 0 w 209"/>
                  <a:gd name="T5" fmla="*/ 0 h 202"/>
                  <a:gd name="T6" fmla="*/ 0 w 209"/>
                  <a:gd name="T7" fmla="*/ 0 h 202"/>
                  <a:gd name="T8" fmla="*/ 0 w 209"/>
                  <a:gd name="T9" fmla="*/ 0 h 202"/>
                  <a:gd name="T10" fmla="*/ 0 w 209"/>
                  <a:gd name="T11" fmla="*/ 0 h 202"/>
                  <a:gd name="T12" fmla="*/ 0 w 209"/>
                  <a:gd name="T13" fmla="*/ 0 h 202"/>
                  <a:gd name="T14" fmla="*/ 0 w 209"/>
                  <a:gd name="T15" fmla="*/ 0 h 202"/>
                  <a:gd name="T16" fmla="*/ 0 w 209"/>
                  <a:gd name="T17" fmla="*/ 0 h 202"/>
                  <a:gd name="T18" fmla="*/ 0 w 209"/>
                  <a:gd name="T19" fmla="*/ 0 h 202"/>
                  <a:gd name="T20" fmla="*/ 0 w 209"/>
                  <a:gd name="T21" fmla="*/ 0 h 202"/>
                  <a:gd name="T22" fmla="*/ 0 w 209"/>
                  <a:gd name="T23" fmla="*/ 0 h 202"/>
                  <a:gd name="T24" fmla="*/ 0 w 209"/>
                  <a:gd name="T25" fmla="*/ 0 h 202"/>
                  <a:gd name="T26" fmla="*/ 0 w 209"/>
                  <a:gd name="T27" fmla="*/ 0 h 202"/>
                  <a:gd name="T28" fmla="*/ 0 w 209"/>
                  <a:gd name="T29" fmla="*/ 0 h 202"/>
                  <a:gd name="T30" fmla="*/ 0 w 209"/>
                  <a:gd name="T31" fmla="*/ 0 h 202"/>
                  <a:gd name="T32" fmla="*/ 0 w 209"/>
                  <a:gd name="T33" fmla="*/ 0 h 202"/>
                  <a:gd name="T34" fmla="*/ 0 w 209"/>
                  <a:gd name="T35" fmla="*/ 0 h 202"/>
                  <a:gd name="T36" fmla="*/ 0 w 209"/>
                  <a:gd name="T37" fmla="*/ 0 h 202"/>
                  <a:gd name="T38" fmla="*/ 0 w 209"/>
                  <a:gd name="T39" fmla="*/ 0 h 202"/>
                  <a:gd name="T40" fmla="*/ 0 w 209"/>
                  <a:gd name="T41" fmla="*/ 0 h 202"/>
                  <a:gd name="T42" fmla="*/ 0 w 209"/>
                  <a:gd name="T43" fmla="*/ 0 h 202"/>
                  <a:gd name="T44" fmla="*/ 0 w 209"/>
                  <a:gd name="T45" fmla="*/ 0 h 202"/>
                  <a:gd name="T46" fmla="*/ 0 w 209"/>
                  <a:gd name="T47" fmla="*/ 0 h 202"/>
                  <a:gd name="T48" fmla="*/ 0 w 209"/>
                  <a:gd name="T49" fmla="*/ 0 h 202"/>
                  <a:gd name="T50" fmla="*/ 0 w 209"/>
                  <a:gd name="T51" fmla="*/ 0 h 2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9"/>
                  <a:gd name="T79" fmla="*/ 0 h 202"/>
                  <a:gd name="T80" fmla="*/ 209 w 209"/>
                  <a:gd name="T81" fmla="*/ 202 h 20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9" h="202">
                    <a:moveTo>
                      <a:pt x="45" y="62"/>
                    </a:moveTo>
                    <a:lnTo>
                      <a:pt x="45" y="93"/>
                    </a:lnTo>
                    <a:lnTo>
                      <a:pt x="15" y="93"/>
                    </a:lnTo>
                    <a:lnTo>
                      <a:pt x="0" y="170"/>
                    </a:lnTo>
                    <a:lnTo>
                      <a:pt x="30" y="186"/>
                    </a:lnTo>
                    <a:lnTo>
                      <a:pt x="59" y="186"/>
                    </a:lnTo>
                    <a:lnTo>
                      <a:pt x="59" y="201"/>
                    </a:lnTo>
                    <a:lnTo>
                      <a:pt x="89" y="201"/>
                    </a:lnTo>
                    <a:lnTo>
                      <a:pt x="119" y="170"/>
                    </a:lnTo>
                    <a:lnTo>
                      <a:pt x="134" y="170"/>
                    </a:lnTo>
                    <a:lnTo>
                      <a:pt x="134" y="139"/>
                    </a:lnTo>
                    <a:lnTo>
                      <a:pt x="163" y="155"/>
                    </a:lnTo>
                    <a:lnTo>
                      <a:pt x="208" y="124"/>
                    </a:lnTo>
                    <a:lnTo>
                      <a:pt x="193" y="124"/>
                    </a:lnTo>
                    <a:lnTo>
                      <a:pt x="208" y="93"/>
                    </a:lnTo>
                    <a:lnTo>
                      <a:pt x="208" y="62"/>
                    </a:lnTo>
                    <a:lnTo>
                      <a:pt x="208" y="31"/>
                    </a:lnTo>
                    <a:lnTo>
                      <a:pt x="178" y="0"/>
                    </a:lnTo>
                    <a:lnTo>
                      <a:pt x="134" y="15"/>
                    </a:lnTo>
                    <a:lnTo>
                      <a:pt x="134" y="46"/>
                    </a:lnTo>
                    <a:lnTo>
                      <a:pt x="119" y="62"/>
                    </a:lnTo>
                    <a:lnTo>
                      <a:pt x="149" y="77"/>
                    </a:lnTo>
                    <a:lnTo>
                      <a:pt x="149" y="108"/>
                    </a:lnTo>
                    <a:lnTo>
                      <a:pt x="134" y="108"/>
                    </a:lnTo>
                    <a:lnTo>
                      <a:pt x="104" y="77"/>
                    </a:lnTo>
                    <a:lnTo>
                      <a:pt x="45" y="62"/>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7" name="Freeform 99">
                <a:extLst>
                  <a:ext uri="{FF2B5EF4-FFF2-40B4-BE49-F238E27FC236}">
                    <a16:creationId xmlns="" xmlns:a16="http://schemas.microsoft.com/office/drawing/2014/main" id="{D0ADC7DF-B07D-46A1-8F83-65A026DA3323}"/>
                  </a:ext>
                </a:extLst>
              </p:cNvPr>
              <p:cNvSpPr>
                <a:spLocks/>
              </p:cNvSpPr>
              <p:nvPr/>
            </p:nvSpPr>
            <p:spPr bwMode="auto">
              <a:xfrm>
                <a:off x="1998784" y="2518496"/>
                <a:ext cx="121900" cy="124299"/>
              </a:xfrm>
              <a:custGeom>
                <a:avLst/>
                <a:gdLst>
                  <a:gd name="T0" fmla="*/ 0 w 209"/>
                  <a:gd name="T1" fmla="*/ 0 h 248"/>
                  <a:gd name="T2" fmla="*/ 0 w 209"/>
                  <a:gd name="T3" fmla="*/ 0 h 248"/>
                  <a:gd name="T4" fmla="*/ 0 w 209"/>
                  <a:gd name="T5" fmla="*/ 0 h 248"/>
                  <a:gd name="T6" fmla="*/ 0 w 209"/>
                  <a:gd name="T7" fmla="*/ 0 h 248"/>
                  <a:gd name="T8" fmla="*/ 0 w 209"/>
                  <a:gd name="T9" fmla="*/ 0 h 248"/>
                  <a:gd name="T10" fmla="*/ 0 w 209"/>
                  <a:gd name="T11" fmla="*/ 0 h 248"/>
                  <a:gd name="T12" fmla="*/ 0 w 209"/>
                  <a:gd name="T13" fmla="*/ 0 h 248"/>
                  <a:gd name="T14" fmla="*/ 0 w 209"/>
                  <a:gd name="T15" fmla="*/ 0 h 248"/>
                  <a:gd name="T16" fmla="*/ 0 w 209"/>
                  <a:gd name="T17" fmla="*/ 0 h 248"/>
                  <a:gd name="T18" fmla="*/ 0 w 209"/>
                  <a:gd name="T19" fmla="*/ 0 h 248"/>
                  <a:gd name="T20" fmla="*/ 0 w 209"/>
                  <a:gd name="T21" fmla="*/ 0 h 248"/>
                  <a:gd name="T22" fmla="*/ 0 w 209"/>
                  <a:gd name="T23" fmla="*/ 0 h 248"/>
                  <a:gd name="T24" fmla="*/ 0 w 209"/>
                  <a:gd name="T25" fmla="*/ 0 h 248"/>
                  <a:gd name="T26" fmla="*/ 0 w 209"/>
                  <a:gd name="T27" fmla="*/ 0 h 248"/>
                  <a:gd name="T28" fmla="*/ 0 w 209"/>
                  <a:gd name="T29" fmla="*/ 0 h 248"/>
                  <a:gd name="T30" fmla="*/ 0 w 209"/>
                  <a:gd name="T31" fmla="*/ 0 h 248"/>
                  <a:gd name="T32" fmla="*/ 0 w 209"/>
                  <a:gd name="T33" fmla="*/ 0 h 248"/>
                  <a:gd name="T34" fmla="*/ 0 w 209"/>
                  <a:gd name="T35" fmla="*/ 0 h 248"/>
                  <a:gd name="T36" fmla="*/ 0 w 209"/>
                  <a:gd name="T37" fmla="*/ 0 h 248"/>
                  <a:gd name="T38" fmla="*/ 0 w 209"/>
                  <a:gd name="T39" fmla="*/ 0 h 248"/>
                  <a:gd name="T40" fmla="*/ 0 w 209"/>
                  <a:gd name="T41" fmla="*/ 0 h 248"/>
                  <a:gd name="T42" fmla="*/ 0 w 209"/>
                  <a:gd name="T43" fmla="*/ 0 h 248"/>
                  <a:gd name="T44" fmla="*/ 0 w 209"/>
                  <a:gd name="T45" fmla="*/ 0 h 248"/>
                  <a:gd name="T46" fmla="*/ 0 w 209"/>
                  <a:gd name="T47" fmla="*/ 0 h 248"/>
                  <a:gd name="T48" fmla="*/ 0 w 209"/>
                  <a:gd name="T49" fmla="*/ 0 h 2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9"/>
                  <a:gd name="T76" fmla="*/ 0 h 248"/>
                  <a:gd name="T77" fmla="*/ 209 w 209"/>
                  <a:gd name="T78" fmla="*/ 248 h 2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9" h="248">
                    <a:moveTo>
                      <a:pt x="0" y="216"/>
                    </a:moveTo>
                    <a:lnTo>
                      <a:pt x="15" y="216"/>
                    </a:lnTo>
                    <a:lnTo>
                      <a:pt x="30" y="232"/>
                    </a:lnTo>
                    <a:lnTo>
                      <a:pt x="104" y="232"/>
                    </a:lnTo>
                    <a:lnTo>
                      <a:pt x="163" y="247"/>
                    </a:lnTo>
                    <a:lnTo>
                      <a:pt x="193" y="232"/>
                    </a:lnTo>
                    <a:lnTo>
                      <a:pt x="163" y="216"/>
                    </a:lnTo>
                    <a:lnTo>
                      <a:pt x="178" y="139"/>
                    </a:lnTo>
                    <a:lnTo>
                      <a:pt x="208" y="139"/>
                    </a:lnTo>
                    <a:lnTo>
                      <a:pt x="208" y="108"/>
                    </a:lnTo>
                    <a:lnTo>
                      <a:pt x="178" y="108"/>
                    </a:lnTo>
                    <a:lnTo>
                      <a:pt x="163" y="31"/>
                    </a:lnTo>
                    <a:lnTo>
                      <a:pt x="134" y="31"/>
                    </a:lnTo>
                    <a:lnTo>
                      <a:pt x="134" y="46"/>
                    </a:lnTo>
                    <a:lnTo>
                      <a:pt x="89" y="46"/>
                    </a:lnTo>
                    <a:lnTo>
                      <a:pt x="89" y="15"/>
                    </a:lnTo>
                    <a:lnTo>
                      <a:pt x="74" y="0"/>
                    </a:lnTo>
                    <a:lnTo>
                      <a:pt x="15" y="15"/>
                    </a:lnTo>
                    <a:lnTo>
                      <a:pt x="30" y="46"/>
                    </a:lnTo>
                    <a:lnTo>
                      <a:pt x="15" y="62"/>
                    </a:lnTo>
                    <a:lnTo>
                      <a:pt x="30" y="108"/>
                    </a:lnTo>
                    <a:lnTo>
                      <a:pt x="30" y="124"/>
                    </a:lnTo>
                    <a:lnTo>
                      <a:pt x="15" y="139"/>
                    </a:lnTo>
                    <a:lnTo>
                      <a:pt x="0" y="170"/>
                    </a:lnTo>
                    <a:lnTo>
                      <a:pt x="0" y="21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8" name="Freeform 100">
                <a:extLst>
                  <a:ext uri="{FF2B5EF4-FFF2-40B4-BE49-F238E27FC236}">
                    <a16:creationId xmlns="" xmlns:a16="http://schemas.microsoft.com/office/drawing/2014/main" id="{AB5D9B00-CEE3-4678-8050-B7E8B34E1A5F}"/>
                  </a:ext>
                </a:extLst>
              </p:cNvPr>
              <p:cNvSpPr>
                <a:spLocks/>
              </p:cNvSpPr>
              <p:nvPr/>
            </p:nvSpPr>
            <p:spPr bwMode="auto">
              <a:xfrm>
                <a:off x="2206014" y="2555919"/>
                <a:ext cx="36570" cy="86876"/>
              </a:xfrm>
              <a:custGeom>
                <a:avLst/>
                <a:gdLst>
                  <a:gd name="T0" fmla="*/ 0 w 62"/>
                  <a:gd name="T1" fmla="*/ 0 h 171"/>
                  <a:gd name="T2" fmla="*/ 0 w 62"/>
                  <a:gd name="T3" fmla="*/ 0 h 171"/>
                  <a:gd name="T4" fmla="*/ 0 w 62"/>
                  <a:gd name="T5" fmla="*/ 0 h 171"/>
                  <a:gd name="T6" fmla="*/ 0 w 62"/>
                  <a:gd name="T7" fmla="*/ 0 h 171"/>
                  <a:gd name="T8" fmla="*/ 0 w 62"/>
                  <a:gd name="T9" fmla="*/ 0 h 171"/>
                  <a:gd name="T10" fmla="*/ 0 w 62"/>
                  <a:gd name="T11" fmla="*/ 0 h 171"/>
                  <a:gd name="T12" fmla="*/ 0 w 62"/>
                  <a:gd name="T13" fmla="*/ 0 h 171"/>
                  <a:gd name="T14" fmla="*/ 0 w 62"/>
                  <a:gd name="T15" fmla="*/ 0 h 171"/>
                  <a:gd name="T16" fmla="*/ 0 w 62"/>
                  <a:gd name="T17" fmla="*/ 0 h 171"/>
                  <a:gd name="T18" fmla="*/ 0 w 62"/>
                  <a:gd name="T19" fmla="*/ 0 h 171"/>
                  <a:gd name="T20" fmla="*/ 0 w 62"/>
                  <a:gd name="T21" fmla="*/ 0 h 171"/>
                  <a:gd name="T22" fmla="*/ 0 w 62"/>
                  <a:gd name="T23" fmla="*/ 0 h 171"/>
                  <a:gd name="T24" fmla="*/ 0 w 62"/>
                  <a:gd name="T25" fmla="*/ 0 h 171"/>
                  <a:gd name="T26" fmla="*/ 0 w 62"/>
                  <a:gd name="T27" fmla="*/ 0 h 171"/>
                  <a:gd name="T28" fmla="*/ 0 w 62"/>
                  <a:gd name="T29" fmla="*/ 0 h 171"/>
                  <a:gd name="T30" fmla="*/ 0 w 62"/>
                  <a:gd name="T31" fmla="*/ 0 h 1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171"/>
                  <a:gd name="T50" fmla="*/ 62 w 62"/>
                  <a:gd name="T51" fmla="*/ 171 h 1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171">
                    <a:moveTo>
                      <a:pt x="15" y="0"/>
                    </a:moveTo>
                    <a:lnTo>
                      <a:pt x="15" y="31"/>
                    </a:lnTo>
                    <a:lnTo>
                      <a:pt x="15" y="62"/>
                    </a:lnTo>
                    <a:lnTo>
                      <a:pt x="0" y="93"/>
                    </a:lnTo>
                    <a:lnTo>
                      <a:pt x="15" y="93"/>
                    </a:lnTo>
                    <a:lnTo>
                      <a:pt x="31" y="108"/>
                    </a:lnTo>
                    <a:lnTo>
                      <a:pt x="31" y="139"/>
                    </a:lnTo>
                    <a:lnTo>
                      <a:pt x="46" y="170"/>
                    </a:lnTo>
                    <a:lnTo>
                      <a:pt x="46" y="155"/>
                    </a:lnTo>
                    <a:lnTo>
                      <a:pt x="61" y="139"/>
                    </a:lnTo>
                    <a:lnTo>
                      <a:pt x="61" y="93"/>
                    </a:lnTo>
                    <a:lnTo>
                      <a:pt x="46" y="93"/>
                    </a:lnTo>
                    <a:lnTo>
                      <a:pt x="31" y="62"/>
                    </a:lnTo>
                    <a:lnTo>
                      <a:pt x="31" y="31"/>
                    </a:lnTo>
                    <a:lnTo>
                      <a:pt x="31" y="15"/>
                    </a:lnTo>
                    <a:lnTo>
                      <a:pt x="1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9" name="Freeform 101">
                <a:extLst>
                  <a:ext uri="{FF2B5EF4-FFF2-40B4-BE49-F238E27FC236}">
                    <a16:creationId xmlns="" xmlns:a16="http://schemas.microsoft.com/office/drawing/2014/main" id="{62C03098-EB26-459D-93E5-413C0C4C188B}"/>
                  </a:ext>
                </a:extLst>
              </p:cNvPr>
              <p:cNvSpPr>
                <a:spLocks/>
              </p:cNvSpPr>
              <p:nvPr/>
            </p:nvSpPr>
            <p:spPr bwMode="auto">
              <a:xfrm>
                <a:off x="1998784" y="2416918"/>
                <a:ext cx="200458" cy="180434"/>
              </a:xfrm>
              <a:custGeom>
                <a:avLst/>
                <a:gdLst>
                  <a:gd name="T0" fmla="*/ 0 w 344"/>
                  <a:gd name="T1" fmla="*/ 0 h 354"/>
                  <a:gd name="T2" fmla="*/ 0 w 344"/>
                  <a:gd name="T3" fmla="*/ 0 h 354"/>
                  <a:gd name="T4" fmla="*/ 0 w 344"/>
                  <a:gd name="T5" fmla="*/ 0 h 354"/>
                  <a:gd name="T6" fmla="*/ 0 w 344"/>
                  <a:gd name="T7" fmla="*/ 0 h 354"/>
                  <a:gd name="T8" fmla="*/ 0 w 344"/>
                  <a:gd name="T9" fmla="*/ 0 h 354"/>
                  <a:gd name="T10" fmla="*/ 0 w 344"/>
                  <a:gd name="T11" fmla="*/ 0 h 354"/>
                  <a:gd name="T12" fmla="*/ 0 w 344"/>
                  <a:gd name="T13" fmla="*/ 0 h 354"/>
                  <a:gd name="T14" fmla="*/ 0 w 344"/>
                  <a:gd name="T15" fmla="*/ 0 h 354"/>
                  <a:gd name="T16" fmla="*/ 0 w 344"/>
                  <a:gd name="T17" fmla="*/ 0 h 354"/>
                  <a:gd name="T18" fmla="*/ 0 w 344"/>
                  <a:gd name="T19" fmla="*/ 0 h 354"/>
                  <a:gd name="T20" fmla="*/ 0 w 344"/>
                  <a:gd name="T21" fmla="*/ 0 h 354"/>
                  <a:gd name="T22" fmla="*/ 0 w 344"/>
                  <a:gd name="T23" fmla="*/ 0 h 354"/>
                  <a:gd name="T24" fmla="*/ 0 w 344"/>
                  <a:gd name="T25" fmla="*/ 0 h 354"/>
                  <a:gd name="T26" fmla="*/ 0 w 344"/>
                  <a:gd name="T27" fmla="*/ 0 h 354"/>
                  <a:gd name="T28" fmla="*/ 0 w 344"/>
                  <a:gd name="T29" fmla="*/ 0 h 354"/>
                  <a:gd name="T30" fmla="*/ 0 w 344"/>
                  <a:gd name="T31" fmla="*/ 0 h 354"/>
                  <a:gd name="T32" fmla="*/ 0 w 344"/>
                  <a:gd name="T33" fmla="*/ 0 h 354"/>
                  <a:gd name="T34" fmla="*/ 0 w 344"/>
                  <a:gd name="T35" fmla="*/ 0 h 354"/>
                  <a:gd name="T36" fmla="*/ 0 w 344"/>
                  <a:gd name="T37" fmla="*/ 0 h 354"/>
                  <a:gd name="T38" fmla="*/ 0 w 344"/>
                  <a:gd name="T39" fmla="*/ 0 h 354"/>
                  <a:gd name="T40" fmla="*/ 0 w 344"/>
                  <a:gd name="T41" fmla="*/ 0 h 354"/>
                  <a:gd name="T42" fmla="*/ 0 w 344"/>
                  <a:gd name="T43" fmla="*/ 0 h 354"/>
                  <a:gd name="T44" fmla="*/ 0 w 344"/>
                  <a:gd name="T45" fmla="*/ 0 h 354"/>
                  <a:gd name="T46" fmla="*/ 0 w 344"/>
                  <a:gd name="T47" fmla="*/ 0 h 354"/>
                  <a:gd name="T48" fmla="*/ 0 w 344"/>
                  <a:gd name="T49" fmla="*/ 0 h 354"/>
                  <a:gd name="T50" fmla="*/ 0 w 344"/>
                  <a:gd name="T51" fmla="*/ 0 h 354"/>
                  <a:gd name="T52" fmla="*/ 0 w 344"/>
                  <a:gd name="T53" fmla="*/ 0 h 354"/>
                  <a:gd name="T54" fmla="*/ 0 w 344"/>
                  <a:gd name="T55" fmla="*/ 0 h 354"/>
                  <a:gd name="T56" fmla="*/ 0 w 344"/>
                  <a:gd name="T57" fmla="*/ 0 h 354"/>
                  <a:gd name="T58" fmla="*/ 0 w 344"/>
                  <a:gd name="T59" fmla="*/ 0 h 354"/>
                  <a:gd name="T60" fmla="*/ 0 w 344"/>
                  <a:gd name="T61" fmla="*/ 0 h 354"/>
                  <a:gd name="T62" fmla="*/ 0 w 344"/>
                  <a:gd name="T63" fmla="*/ 0 h 354"/>
                  <a:gd name="T64" fmla="*/ 0 w 344"/>
                  <a:gd name="T65" fmla="*/ 0 h 354"/>
                  <a:gd name="T66" fmla="*/ 0 w 344"/>
                  <a:gd name="T67" fmla="*/ 0 h 354"/>
                  <a:gd name="T68" fmla="*/ 0 w 344"/>
                  <a:gd name="T69" fmla="*/ 0 h 354"/>
                  <a:gd name="T70" fmla="*/ 0 w 344"/>
                  <a:gd name="T71" fmla="*/ 0 h 354"/>
                  <a:gd name="T72" fmla="*/ 0 w 344"/>
                  <a:gd name="T73" fmla="*/ 0 h 354"/>
                  <a:gd name="T74" fmla="*/ 0 w 344"/>
                  <a:gd name="T75" fmla="*/ 0 h 354"/>
                  <a:gd name="T76" fmla="*/ 0 w 344"/>
                  <a:gd name="T77" fmla="*/ 0 h 354"/>
                  <a:gd name="T78" fmla="*/ 0 w 344"/>
                  <a:gd name="T79" fmla="*/ 0 h 354"/>
                  <a:gd name="T80" fmla="*/ 0 w 344"/>
                  <a:gd name="T81" fmla="*/ 0 h 354"/>
                  <a:gd name="T82" fmla="*/ 0 w 344"/>
                  <a:gd name="T83" fmla="*/ 0 h 354"/>
                  <a:gd name="T84" fmla="*/ 0 w 344"/>
                  <a:gd name="T85" fmla="*/ 0 h 354"/>
                  <a:gd name="T86" fmla="*/ 0 w 344"/>
                  <a:gd name="T87" fmla="*/ 0 h 3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4"/>
                  <a:gd name="T133" fmla="*/ 0 h 354"/>
                  <a:gd name="T134" fmla="*/ 344 w 344"/>
                  <a:gd name="T135" fmla="*/ 354 h 3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4" h="354">
                    <a:moveTo>
                      <a:pt x="164" y="230"/>
                    </a:moveTo>
                    <a:lnTo>
                      <a:pt x="179" y="307"/>
                    </a:lnTo>
                    <a:lnTo>
                      <a:pt x="209" y="307"/>
                    </a:lnTo>
                    <a:lnTo>
                      <a:pt x="268" y="322"/>
                    </a:lnTo>
                    <a:lnTo>
                      <a:pt x="298" y="353"/>
                    </a:lnTo>
                    <a:lnTo>
                      <a:pt x="313" y="353"/>
                    </a:lnTo>
                    <a:lnTo>
                      <a:pt x="313" y="322"/>
                    </a:lnTo>
                    <a:lnTo>
                      <a:pt x="283" y="307"/>
                    </a:lnTo>
                    <a:lnTo>
                      <a:pt x="298" y="292"/>
                    </a:lnTo>
                    <a:lnTo>
                      <a:pt x="298" y="261"/>
                    </a:lnTo>
                    <a:lnTo>
                      <a:pt x="343" y="246"/>
                    </a:lnTo>
                    <a:lnTo>
                      <a:pt x="328" y="230"/>
                    </a:lnTo>
                    <a:lnTo>
                      <a:pt x="313" y="215"/>
                    </a:lnTo>
                    <a:lnTo>
                      <a:pt x="298" y="169"/>
                    </a:lnTo>
                    <a:lnTo>
                      <a:pt x="313" y="169"/>
                    </a:lnTo>
                    <a:lnTo>
                      <a:pt x="313" y="153"/>
                    </a:lnTo>
                    <a:lnTo>
                      <a:pt x="313" y="107"/>
                    </a:lnTo>
                    <a:lnTo>
                      <a:pt x="313" y="77"/>
                    </a:lnTo>
                    <a:lnTo>
                      <a:pt x="328" y="77"/>
                    </a:lnTo>
                    <a:lnTo>
                      <a:pt x="343" y="61"/>
                    </a:lnTo>
                    <a:lnTo>
                      <a:pt x="328" y="31"/>
                    </a:lnTo>
                    <a:lnTo>
                      <a:pt x="313" y="15"/>
                    </a:lnTo>
                    <a:lnTo>
                      <a:pt x="283" y="15"/>
                    </a:lnTo>
                    <a:lnTo>
                      <a:pt x="268" y="0"/>
                    </a:lnTo>
                    <a:lnTo>
                      <a:pt x="239" y="0"/>
                    </a:lnTo>
                    <a:lnTo>
                      <a:pt x="194" y="0"/>
                    </a:lnTo>
                    <a:lnTo>
                      <a:pt x="179" y="15"/>
                    </a:lnTo>
                    <a:lnTo>
                      <a:pt x="134" y="0"/>
                    </a:lnTo>
                    <a:lnTo>
                      <a:pt x="119" y="0"/>
                    </a:lnTo>
                    <a:lnTo>
                      <a:pt x="104" y="31"/>
                    </a:lnTo>
                    <a:lnTo>
                      <a:pt x="104" y="61"/>
                    </a:lnTo>
                    <a:lnTo>
                      <a:pt x="104" y="107"/>
                    </a:lnTo>
                    <a:lnTo>
                      <a:pt x="75" y="123"/>
                    </a:lnTo>
                    <a:lnTo>
                      <a:pt x="60" y="169"/>
                    </a:lnTo>
                    <a:lnTo>
                      <a:pt x="45" y="184"/>
                    </a:lnTo>
                    <a:lnTo>
                      <a:pt x="15" y="184"/>
                    </a:lnTo>
                    <a:lnTo>
                      <a:pt x="0" y="200"/>
                    </a:lnTo>
                    <a:lnTo>
                      <a:pt x="15" y="215"/>
                    </a:lnTo>
                    <a:lnTo>
                      <a:pt x="75" y="200"/>
                    </a:lnTo>
                    <a:lnTo>
                      <a:pt x="89" y="215"/>
                    </a:lnTo>
                    <a:lnTo>
                      <a:pt x="89" y="246"/>
                    </a:lnTo>
                    <a:lnTo>
                      <a:pt x="134" y="246"/>
                    </a:lnTo>
                    <a:lnTo>
                      <a:pt x="134" y="230"/>
                    </a:lnTo>
                    <a:lnTo>
                      <a:pt x="164" y="23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0" name="Freeform 102">
                <a:extLst>
                  <a:ext uri="{FF2B5EF4-FFF2-40B4-BE49-F238E27FC236}">
                    <a16:creationId xmlns="" xmlns:a16="http://schemas.microsoft.com/office/drawing/2014/main" id="{55DA746D-9FC2-4D00-ACB1-AA940553F3B3}"/>
                  </a:ext>
                </a:extLst>
              </p:cNvPr>
              <p:cNvSpPr>
                <a:spLocks/>
              </p:cNvSpPr>
              <p:nvPr/>
            </p:nvSpPr>
            <p:spPr bwMode="auto">
              <a:xfrm>
                <a:off x="1998784" y="2510477"/>
                <a:ext cx="9481"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16"/>
                    </a:moveTo>
                    <a:lnTo>
                      <a:pt x="16" y="0"/>
                    </a:lnTo>
                    <a:lnTo>
                      <a:pt x="0" y="0"/>
                    </a:lnTo>
                    <a:lnTo>
                      <a:pt x="0" y="1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1" name="Freeform 103">
                <a:extLst>
                  <a:ext uri="{FF2B5EF4-FFF2-40B4-BE49-F238E27FC236}">
                    <a16:creationId xmlns="" xmlns:a16="http://schemas.microsoft.com/office/drawing/2014/main" id="{5A2233C2-6D22-4DD5-BF0B-67D27F73B25C}"/>
                  </a:ext>
                </a:extLst>
              </p:cNvPr>
              <p:cNvSpPr>
                <a:spLocks/>
              </p:cNvSpPr>
              <p:nvPr/>
            </p:nvSpPr>
            <p:spPr bwMode="auto">
              <a:xfrm>
                <a:off x="1104850" y="2408899"/>
                <a:ext cx="407688" cy="396956"/>
              </a:xfrm>
              <a:custGeom>
                <a:avLst/>
                <a:gdLst>
                  <a:gd name="T0" fmla="*/ 0 w 702"/>
                  <a:gd name="T1" fmla="*/ 0 h 784"/>
                  <a:gd name="T2" fmla="*/ 0 w 702"/>
                  <a:gd name="T3" fmla="*/ 0 h 784"/>
                  <a:gd name="T4" fmla="*/ 0 w 702"/>
                  <a:gd name="T5" fmla="*/ 0 h 784"/>
                  <a:gd name="T6" fmla="*/ 0 w 702"/>
                  <a:gd name="T7" fmla="*/ 0 h 784"/>
                  <a:gd name="T8" fmla="*/ 0 w 702"/>
                  <a:gd name="T9" fmla="*/ 0 h 784"/>
                  <a:gd name="T10" fmla="*/ 0 w 702"/>
                  <a:gd name="T11" fmla="*/ 0 h 784"/>
                  <a:gd name="T12" fmla="*/ 0 w 702"/>
                  <a:gd name="T13" fmla="*/ 0 h 784"/>
                  <a:gd name="T14" fmla="*/ 0 w 702"/>
                  <a:gd name="T15" fmla="*/ 0 h 784"/>
                  <a:gd name="T16" fmla="*/ 0 w 702"/>
                  <a:gd name="T17" fmla="*/ 0 h 784"/>
                  <a:gd name="T18" fmla="*/ 0 w 702"/>
                  <a:gd name="T19" fmla="*/ 0 h 784"/>
                  <a:gd name="T20" fmla="*/ 0 w 702"/>
                  <a:gd name="T21" fmla="*/ 0 h 784"/>
                  <a:gd name="T22" fmla="*/ 0 w 702"/>
                  <a:gd name="T23" fmla="*/ 0 h 784"/>
                  <a:gd name="T24" fmla="*/ 0 w 702"/>
                  <a:gd name="T25" fmla="*/ 0 h 784"/>
                  <a:gd name="T26" fmla="*/ 0 w 702"/>
                  <a:gd name="T27" fmla="*/ 0 h 784"/>
                  <a:gd name="T28" fmla="*/ 0 w 702"/>
                  <a:gd name="T29" fmla="*/ 0 h 784"/>
                  <a:gd name="T30" fmla="*/ 0 w 702"/>
                  <a:gd name="T31" fmla="*/ 0 h 784"/>
                  <a:gd name="T32" fmla="*/ 0 w 702"/>
                  <a:gd name="T33" fmla="*/ 0 h 784"/>
                  <a:gd name="T34" fmla="*/ 0 w 702"/>
                  <a:gd name="T35" fmla="*/ 0 h 784"/>
                  <a:gd name="T36" fmla="*/ 0 w 702"/>
                  <a:gd name="T37" fmla="*/ 0 h 784"/>
                  <a:gd name="T38" fmla="*/ 0 w 702"/>
                  <a:gd name="T39" fmla="*/ 0 h 784"/>
                  <a:gd name="T40" fmla="*/ 0 w 702"/>
                  <a:gd name="T41" fmla="*/ 0 h 784"/>
                  <a:gd name="T42" fmla="*/ 0 w 702"/>
                  <a:gd name="T43" fmla="*/ 0 h 784"/>
                  <a:gd name="T44" fmla="*/ 0 w 702"/>
                  <a:gd name="T45" fmla="*/ 0 h 784"/>
                  <a:gd name="T46" fmla="*/ 0 w 702"/>
                  <a:gd name="T47" fmla="*/ 0 h 784"/>
                  <a:gd name="T48" fmla="*/ 0 w 702"/>
                  <a:gd name="T49" fmla="*/ 0 h 784"/>
                  <a:gd name="T50" fmla="*/ 0 w 702"/>
                  <a:gd name="T51" fmla="*/ 0 h 784"/>
                  <a:gd name="T52" fmla="*/ 0 w 702"/>
                  <a:gd name="T53" fmla="*/ 0 h 784"/>
                  <a:gd name="T54" fmla="*/ 0 w 702"/>
                  <a:gd name="T55" fmla="*/ 0 h 784"/>
                  <a:gd name="T56" fmla="*/ 0 w 702"/>
                  <a:gd name="T57" fmla="*/ 0 h 784"/>
                  <a:gd name="T58" fmla="*/ 0 w 702"/>
                  <a:gd name="T59" fmla="*/ 0 h 784"/>
                  <a:gd name="T60" fmla="*/ 0 w 702"/>
                  <a:gd name="T61" fmla="*/ 0 h 784"/>
                  <a:gd name="T62" fmla="*/ 0 w 702"/>
                  <a:gd name="T63" fmla="*/ 0 h 784"/>
                  <a:gd name="T64" fmla="*/ 0 w 702"/>
                  <a:gd name="T65" fmla="*/ 0 h 784"/>
                  <a:gd name="T66" fmla="*/ 0 w 702"/>
                  <a:gd name="T67" fmla="*/ 0 h 784"/>
                  <a:gd name="T68" fmla="*/ 0 w 702"/>
                  <a:gd name="T69" fmla="*/ 0 h 784"/>
                  <a:gd name="T70" fmla="*/ 0 w 702"/>
                  <a:gd name="T71" fmla="*/ 0 h 784"/>
                  <a:gd name="T72" fmla="*/ 0 w 702"/>
                  <a:gd name="T73" fmla="*/ 0 h 784"/>
                  <a:gd name="T74" fmla="*/ 0 w 702"/>
                  <a:gd name="T75" fmla="*/ 0 h 784"/>
                  <a:gd name="T76" fmla="*/ 0 w 702"/>
                  <a:gd name="T77" fmla="*/ 0 h 784"/>
                  <a:gd name="T78" fmla="*/ 0 w 702"/>
                  <a:gd name="T79" fmla="*/ 0 h 784"/>
                  <a:gd name="T80" fmla="*/ 0 w 702"/>
                  <a:gd name="T81" fmla="*/ 0 h 784"/>
                  <a:gd name="T82" fmla="*/ 0 w 702"/>
                  <a:gd name="T83" fmla="*/ 0 h 784"/>
                  <a:gd name="T84" fmla="*/ 0 w 702"/>
                  <a:gd name="T85" fmla="*/ 0 h 784"/>
                  <a:gd name="T86" fmla="*/ 0 w 702"/>
                  <a:gd name="T87" fmla="*/ 0 h 784"/>
                  <a:gd name="T88" fmla="*/ 0 w 702"/>
                  <a:gd name="T89" fmla="*/ 0 h 784"/>
                  <a:gd name="T90" fmla="*/ 0 w 702"/>
                  <a:gd name="T91" fmla="*/ 0 h 784"/>
                  <a:gd name="T92" fmla="*/ 0 w 702"/>
                  <a:gd name="T93" fmla="*/ 0 h 784"/>
                  <a:gd name="T94" fmla="*/ 0 w 702"/>
                  <a:gd name="T95" fmla="*/ 0 h 7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2"/>
                  <a:gd name="T145" fmla="*/ 0 h 784"/>
                  <a:gd name="T146" fmla="*/ 702 w 702"/>
                  <a:gd name="T147" fmla="*/ 784 h 78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2" h="784">
                    <a:moveTo>
                      <a:pt x="477" y="676"/>
                    </a:moveTo>
                    <a:lnTo>
                      <a:pt x="403" y="783"/>
                    </a:lnTo>
                    <a:lnTo>
                      <a:pt x="388" y="768"/>
                    </a:lnTo>
                    <a:lnTo>
                      <a:pt x="358" y="722"/>
                    </a:lnTo>
                    <a:lnTo>
                      <a:pt x="328" y="706"/>
                    </a:lnTo>
                    <a:lnTo>
                      <a:pt x="388" y="645"/>
                    </a:lnTo>
                    <a:lnTo>
                      <a:pt x="373" y="629"/>
                    </a:lnTo>
                    <a:lnTo>
                      <a:pt x="358" y="614"/>
                    </a:lnTo>
                    <a:lnTo>
                      <a:pt x="373" y="583"/>
                    </a:lnTo>
                    <a:lnTo>
                      <a:pt x="343" y="583"/>
                    </a:lnTo>
                    <a:lnTo>
                      <a:pt x="343" y="553"/>
                    </a:lnTo>
                    <a:lnTo>
                      <a:pt x="328" y="537"/>
                    </a:lnTo>
                    <a:lnTo>
                      <a:pt x="328" y="553"/>
                    </a:lnTo>
                    <a:lnTo>
                      <a:pt x="298" y="553"/>
                    </a:lnTo>
                    <a:lnTo>
                      <a:pt x="298" y="507"/>
                    </a:lnTo>
                    <a:lnTo>
                      <a:pt x="298" y="461"/>
                    </a:lnTo>
                    <a:lnTo>
                      <a:pt x="268" y="430"/>
                    </a:lnTo>
                    <a:lnTo>
                      <a:pt x="254" y="430"/>
                    </a:lnTo>
                    <a:lnTo>
                      <a:pt x="224" y="384"/>
                    </a:lnTo>
                    <a:lnTo>
                      <a:pt x="194" y="353"/>
                    </a:lnTo>
                    <a:lnTo>
                      <a:pt x="179" y="353"/>
                    </a:lnTo>
                    <a:lnTo>
                      <a:pt x="149" y="338"/>
                    </a:lnTo>
                    <a:lnTo>
                      <a:pt x="149" y="307"/>
                    </a:lnTo>
                    <a:lnTo>
                      <a:pt x="134" y="307"/>
                    </a:lnTo>
                    <a:lnTo>
                      <a:pt x="119" y="322"/>
                    </a:lnTo>
                    <a:lnTo>
                      <a:pt x="104" y="338"/>
                    </a:lnTo>
                    <a:lnTo>
                      <a:pt x="89" y="322"/>
                    </a:lnTo>
                    <a:lnTo>
                      <a:pt x="75" y="322"/>
                    </a:lnTo>
                    <a:lnTo>
                      <a:pt x="45" y="322"/>
                    </a:lnTo>
                    <a:lnTo>
                      <a:pt x="45" y="307"/>
                    </a:lnTo>
                    <a:lnTo>
                      <a:pt x="30" y="307"/>
                    </a:lnTo>
                    <a:lnTo>
                      <a:pt x="0" y="276"/>
                    </a:lnTo>
                    <a:lnTo>
                      <a:pt x="0" y="246"/>
                    </a:lnTo>
                    <a:lnTo>
                      <a:pt x="15" y="215"/>
                    </a:lnTo>
                    <a:lnTo>
                      <a:pt x="45" y="184"/>
                    </a:lnTo>
                    <a:lnTo>
                      <a:pt x="75" y="184"/>
                    </a:lnTo>
                    <a:lnTo>
                      <a:pt x="75" y="138"/>
                    </a:lnTo>
                    <a:lnTo>
                      <a:pt x="75" y="123"/>
                    </a:lnTo>
                    <a:lnTo>
                      <a:pt x="75" y="107"/>
                    </a:lnTo>
                    <a:lnTo>
                      <a:pt x="89" y="92"/>
                    </a:lnTo>
                    <a:lnTo>
                      <a:pt x="60" y="92"/>
                    </a:lnTo>
                    <a:lnTo>
                      <a:pt x="60" y="77"/>
                    </a:lnTo>
                    <a:lnTo>
                      <a:pt x="89" y="77"/>
                    </a:lnTo>
                    <a:lnTo>
                      <a:pt x="89" y="61"/>
                    </a:lnTo>
                    <a:lnTo>
                      <a:pt x="104" y="61"/>
                    </a:lnTo>
                    <a:lnTo>
                      <a:pt x="119" y="77"/>
                    </a:lnTo>
                    <a:lnTo>
                      <a:pt x="134" y="77"/>
                    </a:lnTo>
                    <a:lnTo>
                      <a:pt x="164" y="77"/>
                    </a:lnTo>
                    <a:lnTo>
                      <a:pt x="179" y="46"/>
                    </a:lnTo>
                    <a:lnTo>
                      <a:pt x="149" y="31"/>
                    </a:lnTo>
                    <a:lnTo>
                      <a:pt x="164" y="15"/>
                    </a:lnTo>
                    <a:lnTo>
                      <a:pt x="194" y="31"/>
                    </a:lnTo>
                    <a:lnTo>
                      <a:pt x="224" y="15"/>
                    </a:lnTo>
                    <a:lnTo>
                      <a:pt x="239" y="0"/>
                    </a:lnTo>
                    <a:lnTo>
                      <a:pt x="254" y="46"/>
                    </a:lnTo>
                    <a:lnTo>
                      <a:pt x="254" y="61"/>
                    </a:lnTo>
                    <a:lnTo>
                      <a:pt x="268" y="77"/>
                    </a:lnTo>
                    <a:lnTo>
                      <a:pt x="298" y="61"/>
                    </a:lnTo>
                    <a:lnTo>
                      <a:pt x="313" y="61"/>
                    </a:lnTo>
                    <a:lnTo>
                      <a:pt x="313" y="46"/>
                    </a:lnTo>
                    <a:lnTo>
                      <a:pt x="358" y="61"/>
                    </a:lnTo>
                    <a:lnTo>
                      <a:pt x="373" y="61"/>
                    </a:lnTo>
                    <a:lnTo>
                      <a:pt x="403" y="15"/>
                    </a:lnTo>
                    <a:lnTo>
                      <a:pt x="403" y="61"/>
                    </a:lnTo>
                    <a:lnTo>
                      <a:pt x="418" y="77"/>
                    </a:lnTo>
                    <a:lnTo>
                      <a:pt x="403" y="107"/>
                    </a:lnTo>
                    <a:lnTo>
                      <a:pt x="403" y="123"/>
                    </a:lnTo>
                    <a:lnTo>
                      <a:pt x="418" y="123"/>
                    </a:lnTo>
                    <a:lnTo>
                      <a:pt x="447" y="107"/>
                    </a:lnTo>
                    <a:lnTo>
                      <a:pt x="447" y="123"/>
                    </a:lnTo>
                    <a:lnTo>
                      <a:pt x="418" y="138"/>
                    </a:lnTo>
                    <a:lnTo>
                      <a:pt x="433" y="138"/>
                    </a:lnTo>
                    <a:lnTo>
                      <a:pt x="462" y="123"/>
                    </a:lnTo>
                    <a:lnTo>
                      <a:pt x="522" y="123"/>
                    </a:lnTo>
                    <a:lnTo>
                      <a:pt x="522" y="138"/>
                    </a:lnTo>
                    <a:lnTo>
                      <a:pt x="522" y="154"/>
                    </a:lnTo>
                    <a:lnTo>
                      <a:pt x="537" y="154"/>
                    </a:lnTo>
                    <a:lnTo>
                      <a:pt x="582" y="169"/>
                    </a:lnTo>
                    <a:lnTo>
                      <a:pt x="597" y="154"/>
                    </a:lnTo>
                    <a:lnTo>
                      <a:pt x="626" y="169"/>
                    </a:lnTo>
                    <a:lnTo>
                      <a:pt x="686" y="215"/>
                    </a:lnTo>
                    <a:lnTo>
                      <a:pt x="701" y="230"/>
                    </a:lnTo>
                    <a:lnTo>
                      <a:pt x="701" y="261"/>
                    </a:lnTo>
                    <a:lnTo>
                      <a:pt x="671" y="307"/>
                    </a:lnTo>
                    <a:lnTo>
                      <a:pt x="626" y="368"/>
                    </a:lnTo>
                    <a:lnTo>
                      <a:pt x="626" y="445"/>
                    </a:lnTo>
                    <a:lnTo>
                      <a:pt x="626" y="461"/>
                    </a:lnTo>
                    <a:lnTo>
                      <a:pt x="626" y="476"/>
                    </a:lnTo>
                    <a:lnTo>
                      <a:pt x="612" y="491"/>
                    </a:lnTo>
                    <a:lnTo>
                      <a:pt x="612" y="507"/>
                    </a:lnTo>
                    <a:lnTo>
                      <a:pt x="597" y="537"/>
                    </a:lnTo>
                    <a:lnTo>
                      <a:pt x="582" y="553"/>
                    </a:lnTo>
                    <a:lnTo>
                      <a:pt x="537" y="553"/>
                    </a:lnTo>
                    <a:lnTo>
                      <a:pt x="492" y="583"/>
                    </a:lnTo>
                    <a:lnTo>
                      <a:pt x="477" y="614"/>
                    </a:lnTo>
                    <a:lnTo>
                      <a:pt x="462" y="614"/>
                    </a:lnTo>
                    <a:lnTo>
                      <a:pt x="477" y="67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2" name="Freeform 104">
                <a:extLst>
                  <a:ext uri="{FF2B5EF4-FFF2-40B4-BE49-F238E27FC236}">
                    <a16:creationId xmlns="" xmlns:a16="http://schemas.microsoft.com/office/drawing/2014/main" id="{87F54FE7-4FF0-4093-8632-B8FB814A755F}"/>
                  </a:ext>
                </a:extLst>
              </p:cNvPr>
              <p:cNvSpPr>
                <a:spLocks/>
              </p:cNvSpPr>
              <p:nvPr/>
            </p:nvSpPr>
            <p:spPr bwMode="auto">
              <a:xfrm>
                <a:off x="1347296" y="2457015"/>
                <a:ext cx="9481"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16"/>
                    </a:lnTo>
                    <a:lnTo>
                      <a:pt x="0" y="0"/>
                    </a:lnTo>
                    <a:lnTo>
                      <a:pt x="16"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3" name="Freeform 105">
                <a:extLst>
                  <a:ext uri="{FF2B5EF4-FFF2-40B4-BE49-F238E27FC236}">
                    <a16:creationId xmlns="" xmlns:a16="http://schemas.microsoft.com/office/drawing/2014/main" id="{74D50F8A-F350-4D6F-8F13-D758604D5632}"/>
                  </a:ext>
                </a:extLst>
              </p:cNvPr>
              <p:cNvSpPr>
                <a:spLocks/>
              </p:cNvSpPr>
              <p:nvPr/>
            </p:nvSpPr>
            <p:spPr bwMode="auto">
              <a:xfrm>
                <a:off x="2180280" y="2424937"/>
                <a:ext cx="54178" cy="54799"/>
              </a:xfrm>
              <a:custGeom>
                <a:avLst/>
                <a:gdLst>
                  <a:gd name="T0" fmla="*/ 0 w 92"/>
                  <a:gd name="T1" fmla="*/ 0 h 109"/>
                  <a:gd name="T2" fmla="*/ 0 w 92"/>
                  <a:gd name="T3" fmla="*/ 0 h 109"/>
                  <a:gd name="T4" fmla="*/ 0 w 92"/>
                  <a:gd name="T5" fmla="*/ 0 h 109"/>
                  <a:gd name="T6" fmla="*/ 0 w 92"/>
                  <a:gd name="T7" fmla="*/ 0 h 109"/>
                  <a:gd name="T8" fmla="*/ 0 w 92"/>
                  <a:gd name="T9" fmla="*/ 0 h 109"/>
                  <a:gd name="T10" fmla="*/ 0 w 92"/>
                  <a:gd name="T11" fmla="*/ 0 h 109"/>
                  <a:gd name="T12" fmla="*/ 0 w 92"/>
                  <a:gd name="T13" fmla="*/ 0 h 109"/>
                  <a:gd name="T14" fmla="*/ 0 w 92"/>
                  <a:gd name="T15" fmla="*/ 0 h 109"/>
                  <a:gd name="T16" fmla="*/ 0 w 92"/>
                  <a:gd name="T17" fmla="*/ 0 h 109"/>
                  <a:gd name="T18" fmla="*/ 0 w 92"/>
                  <a:gd name="T19" fmla="*/ 0 h 109"/>
                  <a:gd name="T20" fmla="*/ 0 w 92"/>
                  <a:gd name="T21" fmla="*/ 0 h 109"/>
                  <a:gd name="T22" fmla="*/ 0 w 92"/>
                  <a:gd name="T23" fmla="*/ 0 h 109"/>
                  <a:gd name="T24" fmla="*/ 0 w 92"/>
                  <a:gd name="T25" fmla="*/ 0 h 109"/>
                  <a:gd name="T26" fmla="*/ 0 w 92"/>
                  <a:gd name="T27" fmla="*/ 0 h 109"/>
                  <a:gd name="T28" fmla="*/ 0 w 92"/>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2"/>
                  <a:gd name="T46" fmla="*/ 0 h 109"/>
                  <a:gd name="T47" fmla="*/ 92 w 92"/>
                  <a:gd name="T48" fmla="*/ 109 h 1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 h="109">
                    <a:moveTo>
                      <a:pt x="30" y="46"/>
                    </a:moveTo>
                    <a:lnTo>
                      <a:pt x="15" y="62"/>
                    </a:lnTo>
                    <a:lnTo>
                      <a:pt x="0" y="62"/>
                    </a:lnTo>
                    <a:lnTo>
                      <a:pt x="0" y="93"/>
                    </a:lnTo>
                    <a:lnTo>
                      <a:pt x="15" y="108"/>
                    </a:lnTo>
                    <a:lnTo>
                      <a:pt x="46" y="108"/>
                    </a:lnTo>
                    <a:lnTo>
                      <a:pt x="61" y="77"/>
                    </a:lnTo>
                    <a:lnTo>
                      <a:pt x="76" y="77"/>
                    </a:lnTo>
                    <a:lnTo>
                      <a:pt x="91" y="77"/>
                    </a:lnTo>
                    <a:lnTo>
                      <a:pt x="91" y="62"/>
                    </a:lnTo>
                    <a:lnTo>
                      <a:pt x="91" y="15"/>
                    </a:lnTo>
                    <a:lnTo>
                      <a:pt x="76" y="0"/>
                    </a:lnTo>
                    <a:lnTo>
                      <a:pt x="30" y="15"/>
                    </a:lnTo>
                    <a:lnTo>
                      <a:pt x="30" y="31"/>
                    </a:lnTo>
                    <a:lnTo>
                      <a:pt x="30" y="4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4" name="Freeform 106">
                <a:extLst>
                  <a:ext uri="{FF2B5EF4-FFF2-40B4-BE49-F238E27FC236}">
                    <a16:creationId xmlns="" xmlns:a16="http://schemas.microsoft.com/office/drawing/2014/main" id="{8310FA1F-1444-4CCA-AAB7-2B6E3D9BFAE2}"/>
                  </a:ext>
                </a:extLst>
              </p:cNvPr>
              <p:cNvSpPr>
                <a:spLocks/>
              </p:cNvSpPr>
              <p:nvPr/>
            </p:nvSpPr>
            <p:spPr bwMode="auto">
              <a:xfrm>
                <a:off x="1981176" y="1687161"/>
                <a:ext cx="105647" cy="195136"/>
              </a:xfrm>
              <a:custGeom>
                <a:avLst/>
                <a:gdLst>
                  <a:gd name="T0" fmla="*/ 0 w 179"/>
                  <a:gd name="T1" fmla="*/ 0 h 384"/>
                  <a:gd name="T2" fmla="*/ 0 w 179"/>
                  <a:gd name="T3" fmla="*/ 0 h 384"/>
                  <a:gd name="T4" fmla="*/ 0 w 179"/>
                  <a:gd name="T5" fmla="*/ 0 h 384"/>
                  <a:gd name="T6" fmla="*/ 0 w 179"/>
                  <a:gd name="T7" fmla="*/ 0 h 384"/>
                  <a:gd name="T8" fmla="*/ 0 w 179"/>
                  <a:gd name="T9" fmla="*/ 0 h 384"/>
                  <a:gd name="T10" fmla="*/ 0 w 179"/>
                  <a:gd name="T11" fmla="*/ 0 h 384"/>
                  <a:gd name="T12" fmla="*/ 0 w 179"/>
                  <a:gd name="T13" fmla="*/ 0 h 384"/>
                  <a:gd name="T14" fmla="*/ 0 w 179"/>
                  <a:gd name="T15" fmla="*/ 0 h 384"/>
                  <a:gd name="T16" fmla="*/ 0 w 179"/>
                  <a:gd name="T17" fmla="*/ 0 h 384"/>
                  <a:gd name="T18" fmla="*/ 0 w 179"/>
                  <a:gd name="T19" fmla="*/ 0 h 384"/>
                  <a:gd name="T20" fmla="*/ 0 w 179"/>
                  <a:gd name="T21" fmla="*/ 0 h 384"/>
                  <a:gd name="T22" fmla="*/ 0 w 179"/>
                  <a:gd name="T23" fmla="*/ 0 h 384"/>
                  <a:gd name="T24" fmla="*/ 0 w 179"/>
                  <a:gd name="T25" fmla="*/ 0 h 384"/>
                  <a:gd name="T26" fmla="*/ 0 w 179"/>
                  <a:gd name="T27" fmla="*/ 0 h 384"/>
                  <a:gd name="T28" fmla="*/ 0 w 179"/>
                  <a:gd name="T29" fmla="*/ 0 h 384"/>
                  <a:gd name="T30" fmla="*/ 0 w 179"/>
                  <a:gd name="T31" fmla="*/ 0 h 384"/>
                  <a:gd name="T32" fmla="*/ 0 w 179"/>
                  <a:gd name="T33" fmla="*/ 0 h 384"/>
                  <a:gd name="T34" fmla="*/ 0 w 179"/>
                  <a:gd name="T35" fmla="*/ 0 h 384"/>
                  <a:gd name="T36" fmla="*/ 0 w 179"/>
                  <a:gd name="T37" fmla="*/ 0 h 384"/>
                  <a:gd name="T38" fmla="*/ 0 w 179"/>
                  <a:gd name="T39" fmla="*/ 0 h 384"/>
                  <a:gd name="T40" fmla="*/ 0 w 179"/>
                  <a:gd name="T41" fmla="*/ 0 h 384"/>
                  <a:gd name="T42" fmla="*/ 0 w 179"/>
                  <a:gd name="T43" fmla="*/ 0 h 384"/>
                  <a:gd name="T44" fmla="*/ 0 w 179"/>
                  <a:gd name="T45" fmla="*/ 0 h 384"/>
                  <a:gd name="T46" fmla="*/ 0 w 179"/>
                  <a:gd name="T47" fmla="*/ 0 h 384"/>
                  <a:gd name="T48" fmla="*/ 0 w 179"/>
                  <a:gd name="T49" fmla="*/ 0 h 384"/>
                  <a:gd name="T50" fmla="*/ 0 w 179"/>
                  <a:gd name="T51" fmla="*/ 0 h 384"/>
                  <a:gd name="T52" fmla="*/ 0 w 179"/>
                  <a:gd name="T53" fmla="*/ 0 h 3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9"/>
                  <a:gd name="T82" fmla="*/ 0 h 384"/>
                  <a:gd name="T83" fmla="*/ 179 w 179"/>
                  <a:gd name="T84" fmla="*/ 384 h 3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9" h="384">
                    <a:moveTo>
                      <a:pt x="0" y="276"/>
                    </a:moveTo>
                    <a:lnTo>
                      <a:pt x="0" y="291"/>
                    </a:lnTo>
                    <a:lnTo>
                      <a:pt x="30" y="368"/>
                    </a:lnTo>
                    <a:lnTo>
                      <a:pt x="45" y="383"/>
                    </a:lnTo>
                    <a:lnTo>
                      <a:pt x="59" y="352"/>
                    </a:lnTo>
                    <a:lnTo>
                      <a:pt x="74" y="352"/>
                    </a:lnTo>
                    <a:lnTo>
                      <a:pt x="89" y="322"/>
                    </a:lnTo>
                    <a:lnTo>
                      <a:pt x="89" y="276"/>
                    </a:lnTo>
                    <a:lnTo>
                      <a:pt x="104" y="276"/>
                    </a:lnTo>
                    <a:lnTo>
                      <a:pt x="104" y="260"/>
                    </a:lnTo>
                    <a:lnTo>
                      <a:pt x="89" y="245"/>
                    </a:lnTo>
                    <a:lnTo>
                      <a:pt x="74" y="199"/>
                    </a:lnTo>
                    <a:lnTo>
                      <a:pt x="89" y="169"/>
                    </a:lnTo>
                    <a:lnTo>
                      <a:pt x="119" y="153"/>
                    </a:lnTo>
                    <a:lnTo>
                      <a:pt x="134" y="123"/>
                    </a:lnTo>
                    <a:lnTo>
                      <a:pt x="134" y="92"/>
                    </a:lnTo>
                    <a:lnTo>
                      <a:pt x="178" y="92"/>
                    </a:lnTo>
                    <a:lnTo>
                      <a:pt x="163" y="61"/>
                    </a:lnTo>
                    <a:lnTo>
                      <a:pt x="148" y="15"/>
                    </a:lnTo>
                    <a:lnTo>
                      <a:pt x="134" y="15"/>
                    </a:lnTo>
                    <a:lnTo>
                      <a:pt x="119" y="0"/>
                    </a:lnTo>
                    <a:lnTo>
                      <a:pt x="104" y="15"/>
                    </a:lnTo>
                    <a:lnTo>
                      <a:pt x="89" y="15"/>
                    </a:lnTo>
                    <a:lnTo>
                      <a:pt x="45" y="92"/>
                    </a:lnTo>
                    <a:lnTo>
                      <a:pt x="0" y="169"/>
                    </a:lnTo>
                    <a:lnTo>
                      <a:pt x="15" y="230"/>
                    </a:lnTo>
                    <a:lnTo>
                      <a:pt x="0" y="276"/>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5" name="Freeform 107">
                <a:extLst>
                  <a:ext uri="{FF2B5EF4-FFF2-40B4-BE49-F238E27FC236}">
                    <a16:creationId xmlns="" xmlns:a16="http://schemas.microsoft.com/office/drawing/2014/main" id="{8C3872F6-CABC-4ECB-B504-74ECBC1D5EED}"/>
                  </a:ext>
                </a:extLst>
              </p:cNvPr>
              <p:cNvSpPr>
                <a:spLocks/>
              </p:cNvSpPr>
              <p:nvPr/>
            </p:nvSpPr>
            <p:spPr bwMode="auto">
              <a:xfrm>
                <a:off x="2050253" y="1664440"/>
                <a:ext cx="97520" cy="155040"/>
              </a:xfrm>
              <a:custGeom>
                <a:avLst/>
                <a:gdLst>
                  <a:gd name="T0" fmla="*/ 0 w 165"/>
                  <a:gd name="T1" fmla="*/ 0 h 307"/>
                  <a:gd name="T2" fmla="*/ 0 w 165"/>
                  <a:gd name="T3" fmla="*/ 0 h 307"/>
                  <a:gd name="T4" fmla="*/ 0 w 165"/>
                  <a:gd name="T5" fmla="*/ 0 h 307"/>
                  <a:gd name="T6" fmla="*/ 0 w 165"/>
                  <a:gd name="T7" fmla="*/ 0 h 307"/>
                  <a:gd name="T8" fmla="*/ 0 w 165"/>
                  <a:gd name="T9" fmla="*/ 0 h 307"/>
                  <a:gd name="T10" fmla="*/ 0 w 165"/>
                  <a:gd name="T11" fmla="*/ 0 h 307"/>
                  <a:gd name="T12" fmla="*/ 0 w 165"/>
                  <a:gd name="T13" fmla="*/ 0 h 307"/>
                  <a:gd name="T14" fmla="*/ 0 w 165"/>
                  <a:gd name="T15" fmla="*/ 0 h 307"/>
                  <a:gd name="T16" fmla="*/ 0 w 165"/>
                  <a:gd name="T17" fmla="*/ 0 h 307"/>
                  <a:gd name="T18" fmla="*/ 0 w 165"/>
                  <a:gd name="T19" fmla="*/ 0 h 307"/>
                  <a:gd name="T20" fmla="*/ 0 w 165"/>
                  <a:gd name="T21" fmla="*/ 0 h 307"/>
                  <a:gd name="T22" fmla="*/ 0 w 165"/>
                  <a:gd name="T23" fmla="*/ 0 h 307"/>
                  <a:gd name="T24" fmla="*/ 0 w 165"/>
                  <a:gd name="T25" fmla="*/ 0 h 307"/>
                  <a:gd name="T26" fmla="*/ 0 w 165"/>
                  <a:gd name="T27" fmla="*/ 0 h 307"/>
                  <a:gd name="T28" fmla="*/ 0 w 165"/>
                  <a:gd name="T29" fmla="*/ 0 h 307"/>
                  <a:gd name="T30" fmla="*/ 0 w 165"/>
                  <a:gd name="T31" fmla="*/ 0 h 307"/>
                  <a:gd name="T32" fmla="*/ 0 w 165"/>
                  <a:gd name="T33" fmla="*/ 0 h 307"/>
                  <a:gd name="T34" fmla="*/ 0 w 165"/>
                  <a:gd name="T35" fmla="*/ 0 h 307"/>
                  <a:gd name="T36" fmla="*/ 0 w 165"/>
                  <a:gd name="T37" fmla="*/ 0 h 307"/>
                  <a:gd name="T38" fmla="*/ 0 w 165"/>
                  <a:gd name="T39" fmla="*/ 0 h 307"/>
                  <a:gd name="T40" fmla="*/ 0 w 165"/>
                  <a:gd name="T41" fmla="*/ 0 h 307"/>
                  <a:gd name="T42" fmla="*/ 0 w 165"/>
                  <a:gd name="T43" fmla="*/ 0 h 307"/>
                  <a:gd name="T44" fmla="*/ 0 w 165"/>
                  <a:gd name="T45" fmla="*/ 0 h 307"/>
                  <a:gd name="T46" fmla="*/ 0 w 165"/>
                  <a:gd name="T47" fmla="*/ 0 h 3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5"/>
                  <a:gd name="T73" fmla="*/ 0 h 307"/>
                  <a:gd name="T74" fmla="*/ 165 w 165"/>
                  <a:gd name="T75" fmla="*/ 307 h 3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5" h="307">
                    <a:moveTo>
                      <a:pt x="60" y="138"/>
                    </a:moveTo>
                    <a:lnTo>
                      <a:pt x="75" y="138"/>
                    </a:lnTo>
                    <a:lnTo>
                      <a:pt x="75" y="153"/>
                    </a:lnTo>
                    <a:lnTo>
                      <a:pt x="15" y="230"/>
                    </a:lnTo>
                    <a:lnTo>
                      <a:pt x="30" y="275"/>
                    </a:lnTo>
                    <a:lnTo>
                      <a:pt x="60" y="306"/>
                    </a:lnTo>
                    <a:lnTo>
                      <a:pt x="134" y="275"/>
                    </a:lnTo>
                    <a:lnTo>
                      <a:pt x="164" y="214"/>
                    </a:lnTo>
                    <a:lnTo>
                      <a:pt x="149" y="184"/>
                    </a:lnTo>
                    <a:lnTo>
                      <a:pt x="134" y="138"/>
                    </a:lnTo>
                    <a:lnTo>
                      <a:pt x="149" y="122"/>
                    </a:lnTo>
                    <a:lnTo>
                      <a:pt x="134" y="77"/>
                    </a:lnTo>
                    <a:lnTo>
                      <a:pt x="119" y="61"/>
                    </a:lnTo>
                    <a:lnTo>
                      <a:pt x="119" y="31"/>
                    </a:lnTo>
                    <a:lnTo>
                      <a:pt x="89" y="0"/>
                    </a:lnTo>
                    <a:lnTo>
                      <a:pt x="75" y="15"/>
                    </a:lnTo>
                    <a:lnTo>
                      <a:pt x="60" y="46"/>
                    </a:lnTo>
                    <a:lnTo>
                      <a:pt x="45" y="46"/>
                    </a:lnTo>
                    <a:lnTo>
                      <a:pt x="0" y="31"/>
                    </a:lnTo>
                    <a:lnTo>
                      <a:pt x="0" y="46"/>
                    </a:lnTo>
                    <a:lnTo>
                      <a:pt x="15" y="61"/>
                    </a:lnTo>
                    <a:lnTo>
                      <a:pt x="30" y="61"/>
                    </a:lnTo>
                    <a:lnTo>
                      <a:pt x="45" y="107"/>
                    </a:lnTo>
                    <a:lnTo>
                      <a:pt x="60" y="138"/>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6" name="Freeform 108">
                <a:extLst>
                  <a:ext uri="{FF2B5EF4-FFF2-40B4-BE49-F238E27FC236}">
                    <a16:creationId xmlns="" xmlns:a16="http://schemas.microsoft.com/office/drawing/2014/main" id="{C115C996-FA6D-44FA-B289-49CFFB853BA5}"/>
                  </a:ext>
                </a:extLst>
              </p:cNvPr>
              <p:cNvSpPr>
                <a:spLocks/>
              </p:cNvSpPr>
              <p:nvPr/>
            </p:nvSpPr>
            <p:spPr bwMode="auto">
              <a:xfrm>
                <a:off x="1425853" y="1415842"/>
                <a:ext cx="409043" cy="403638"/>
              </a:xfrm>
              <a:custGeom>
                <a:avLst/>
                <a:gdLst>
                  <a:gd name="T0" fmla="*/ 0 w 702"/>
                  <a:gd name="T1" fmla="*/ 0 h 799"/>
                  <a:gd name="T2" fmla="*/ 0 w 702"/>
                  <a:gd name="T3" fmla="*/ 0 h 799"/>
                  <a:gd name="T4" fmla="*/ 0 w 702"/>
                  <a:gd name="T5" fmla="*/ 0 h 799"/>
                  <a:gd name="T6" fmla="*/ 0 w 702"/>
                  <a:gd name="T7" fmla="*/ 0 h 799"/>
                  <a:gd name="T8" fmla="*/ 0 w 702"/>
                  <a:gd name="T9" fmla="*/ 0 h 799"/>
                  <a:gd name="T10" fmla="*/ 0 w 702"/>
                  <a:gd name="T11" fmla="*/ 0 h 799"/>
                  <a:gd name="T12" fmla="*/ 0 w 702"/>
                  <a:gd name="T13" fmla="*/ 0 h 799"/>
                  <a:gd name="T14" fmla="*/ 0 w 702"/>
                  <a:gd name="T15" fmla="*/ 0 h 799"/>
                  <a:gd name="T16" fmla="*/ 0 w 702"/>
                  <a:gd name="T17" fmla="*/ 0 h 799"/>
                  <a:gd name="T18" fmla="*/ 0 w 702"/>
                  <a:gd name="T19" fmla="*/ 0 h 799"/>
                  <a:gd name="T20" fmla="*/ 0 w 702"/>
                  <a:gd name="T21" fmla="*/ 0 h 799"/>
                  <a:gd name="T22" fmla="*/ 0 w 702"/>
                  <a:gd name="T23" fmla="*/ 0 h 799"/>
                  <a:gd name="T24" fmla="*/ 0 w 702"/>
                  <a:gd name="T25" fmla="*/ 0 h 799"/>
                  <a:gd name="T26" fmla="*/ 0 w 702"/>
                  <a:gd name="T27" fmla="*/ 0 h 799"/>
                  <a:gd name="T28" fmla="*/ 0 w 702"/>
                  <a:gd name="T29" fmla="*/ 0 h 799"/>
                  <a:gd name="T30" fmla="*/ 0 w 702"/>
                  <a:gd name="T31" fmla="*/ 0 h 799"/>
                  <a:gd name="T32" fmla="*/ 0 w 702"/>
                  <a:gd name="T33" fmla="*/ 0 h 799"/>
                  <a:gd name="T34" fmla="*/ 0 w 702"/>
                  <a:gd name="T35" fmla="*/ 0 h 799"/>
                  <a:gd name="T36" fmla="*/ 0 w 702"/>
                  <a:gd name="T37" fmla="*/ 0 h 799"/>
                  <a:gd name="T38" fmla="*/ 0 w 702"/>
                  <a:gd name="T39" fmla="*/ 0 h 799"/>
                  <a:gd name="T40" fmla="*/ 0 w 702"/>
                  <a:gd name="T41" fmla="*/ 0 h 799"/>
                  <a:gd name="T42" fmla="*/ 0 w 702"/>
                  <a:gd name="T43" fmla="*/ 0 h 799"/>
                  <a:gd name="T44" fmla="*/ 0 w 702"/>
                  <a:gd name="T45" fmla="*/ 0 h 799"/>
                  <a:gd name="T46" fmla="*/ 0 w 702"/>
                  <a:gd name="T47" fmla="*/ 0 h 799"/>
                  <a:gd name="T48" fmla="*/ 0 w 702"/>
                  <a:gd name="T49" fmla="*/ 0 h 799"/>
                  <a:gd name="T50" fmla="*/ 0 w 702"/>
                  <a:gd name="T51" fmla="*/ 0 h 799"/>
                  <a:gd name="T52" fmla="*/ 0 w 702"/>
                  <a:gd name="T53" fmla="*/ 0 h 799"/>
                  <a:gd name="T54" fmla="*/ 0 w 702"/>
                  <a:gd name="T55" fmla="*/ 0 h 799"/>
                  <a:gd name="T56" fmla="*/ 0 w 702"/>
                  <a:gd name="T57" fmla="*/ 0 h 799"/>
                  <a:gd name="T58" fmla="*/ 0 w 702"/>
                  <a:gd name="T59" fmla="*/ 0 h 799"/>
                  <a:gd name="T60" fmla="*/ 0 w 702"/>
                  <a:gd name="T61" fmla="*/ 0 h 799"/>
                  <a:gd name="T62" fmla="*/ 0 w 702"/>
                  <a:gd name="T63" fmla="*/ 0 h 799"/>
                  <a:gd name="T64" fmla="*/ 0 w 702"/>
                  <a:gd name="T65" fmla="*/ 0 h 799"/>
                  <a:gd name="T66" fmla="*/ 0 w 702"/>
                  <a:gd name="T67" fmla="*/ 0 h 799"/>
                  <a:gd name="T68" fmla="*/ 0 w 702"/>
                  <a:gd name="T69" fmla="*/ 0 h 799"/>
                  <a:gd name="T70" fmla="*/ 0 w 702"/>
                  <a:gd name="T71" fmla="*/ 0 h 7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2"/>
                  <a:gd name="T109" fmla="*/ 0 h 799"/>
                  <a:gd name="T110" fmla="*/ 702 w 702"/>
                  <a:gd name="T111" fmla="*/ 799 h 79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2" h="799">
                    <a:moveTo>
                      <a:pt x="89" y="767"/>
                    </a:moveTo>
                    <a:lnTo>
                      <a:pt x="75" y="737"/>
                    </a:lnTo>
                    <a:lnTo>
                      <a:pt x="60" y="737"/>
                    </a:lnTo>
                    <a:lnTo>
                      <a:pt x="60" y="706"/>
                    </a:lnTo>
                    <a:lnTo>
                      <a:pt x="75" y="691"/>
                    </a:lnTo>
                    <a:lnTo>
                      <a:pt x="60" y="660"/>
                    </a:lnTo>
                    <a:lnTo>
                      <a:pt x="45" y="660"/>
                    </a:lnTo>
                    <a:lnTo>
                      <a:pt x="15" y="614"/>
                    </a:lnTo>
                    <a:lnTo>
                      <a:pt x="45" y="506"/>
                    </a:lnTo>
                    <a:lnTo>
                      <a:pt x="60" y="506"/>
                    </a:lnTo>
                    <a:lnTo>
                      <a:pt x="75" y="476"/>
                    </a:lnTo>
                    <a:lnTo>
                      <a:pt x="45" y="491"/>
                    </a:lnTo>
                    <a:lnTo>
                      <a:pt x="30" y="460"/>
                    </a:lnTo>
                    <a:lnTo>
                      <a:pt x="60" y="430"/>
                    </a:lnTo>
                    <a:lnTo>
                      <a:pt x="89" y="445"/>
                    </a:lnTo>
                    <a:lnTo>
                      <a:pt x="75" y="399"/>
                    </a:lnTo>
                    <a:lnTo>
                      <a:pt x="89" y="399"/>
                    </a:lnTo>
                    <a:lnTo>
                      <a:pt x="75" y="384"/>
                    </a:lnTo>
                    <a:lnTo>
                      <a:pt x="104" y="384"/>
                    </a:lnTo>
                    <a:lnTo>
                      <a:pt x="75" y="353"/>
                    </a:lnTo>
                    <a:lnTo>
                      <a:pt x="89" y="307"/>
                    </a:lnTo>
                    <a:lnTo>
                      <a:pt x="75" y="276"/>
                    </a:lnTo>
                    <a:lnTo>
                      <a:pt x="45" y="276"/>
                    </a:lnTo>
                    <a:lnTo>
                      <a:pt x="15" y="261"/>
                    </a:lnTo>
                    <a:lnTo>
                      <a:pt x="15" y="246"/>
                    </a:lnTo>
                    <a:lnTo>
                      <a:pt x="0" y="246"/>
                    </a:lnTo>
                    <a:lnTo>
                      <a:pt x="60" y="230"/>
                    </a:lnTo>
                    <a:lnTo>
                      <a:pt x="60" y="215"/>
                    </a:lnTo>
                    <a:lnTo>
                      <a:pt x="15" y="215"/>
                    </a:lnTo>
                    <a:lnTo>
                      <a:pt x="0" y="184"/>
                    </a:lnTo>
                    <a:lnTo>
                      <a:pt x="60" y="169"/>
                    </a:lnTo>
                    <a:lnTo>
                      <a:pt x="134" y="107"/>
                    </a:lnTo>
                    <a:lnTo>
                      <a:pt x="164" y="123"/>
                    </a:lnTo>
                    <a:lnTo>
                      <a:pt x="239" y="0"/>
                    </a:lnTo>
                    <a:lnTo>
                      <a:pt x="373" y="0"/>
                    </a:lnTo>
                    <a:lnTo>
                      <a:pt x="612" y="15"/>
                    </a:lnTo>
                    <a:lnTo>
                      <a:pt x="612" y="46"/>
                    </a:lnTo>
                    <a:lnTo>
                      <a:pt x="477" y="77"/>
                    </a:lnTo>
                    <a:lnTo>
                      <a:pt x="567" y="107"/>
                    </a:lnTo>
                    <a:lnTo>
                      <a:pt x="507" y="123"/>
                    </a:lnTo>
                    <a:lnTo>
                      <a:pt x="537" y="153"/>
                    </a:lnTo>
                    <a:lnTo>
                      <a:pt x="641" y="92"/>
                    </a:lnTo>
                    <a:lnTo>
                      <a:pt x="701" y="138"/>
                    </a:lnTo>
                    <a:lnTo>
                      <a:pt x="671" y="169"/>
                    </a:lnTo>
                    <a:lnTo>
                      <a:pt x="641" y="138"/>
                    </a:lnTo>
                    <a:lnTo>
                      <a:pt x="626" y="169"/>
                    </a:lnTo>
                    <a:lnTo>
                      <a:pt x="641" y="184"/>
                    </a:lnTo>
                    <a:lnTo>
                      <a:pt x="552" y="215"/>
                    </a:lnTo>
                    <a:lnTo>
                      <a:pt x="537" y="246"/>
                    </a:lnTo>
                    <a:lnTo>
                      <a:pt x="582" y="246"/>
                    </a:lnTo>
                    <a:lnTo>
                      <a:pt x="597" y="307"/>
                    </a:lnTo>
                    <a:lnTo>
                      <a:pt x="537" y="292"/>
                    </a:lnTo>
                    <a:lnTo>
                      <a:pt x="522" y="368"/>
                    </a:lnTo>
                    <a:lnTo>
                      <a:pt x="582" y="338"/>
                    </a:lnTo>
                    <a:lnTo>
                      <a:pt x="552" y="430"/>
                    </a:lnTo>
                    <a:lnTo>
                      <a:pt x="447" y="445"/>
                    </a:lnTo>
                    <a:lnTo>
                      <a:pt x="447" y="476"/>
                    </a:lnTo>
                    <a:lnTo>
                      <a:pt x="477" y="476"/>
                    </a:lnTo>
                    <a:lnTo>
                      <a:pt x="552" y="506"/>
                    </a:lnTo>
                    <a:lnTo>
                      <a:pt x="537" y="552"/>
                    </a:lnTo>
                    <a:lnTo>
                      <a:pt x="403" y="506"/>
                    </a:lnTo>
                    <a:lnTo>
                      <a:pt x="388" y="552"/>
                    </a:lnTo>
                    <a:lnTo>
                      <a:pt x="477" y="568"/>
                    </a:lnTo>
                    <a:lnTo>
                      <a:pt x="343" y="614"/>
                    </a:lnTo>
                    <a:lnTo>
                      <a:pt x="298" y="599"/>
                    </a:lnTo>
                    <a:lnTo>
                      <a:pt x="239" y="660"/>
                    </a:lnTo>
                    <a:lnTo>
                      <a:pt x="194" y="721"/>
                    </a:lnTo>
                    <a:lnTo>
                      <a:pt x="179" y="798"/>
                    </a:lnTo>
                    <a:lnTo>
                      <a:pt x="164" y="798"/>
                    </a:lnTo>
                    <a:lnTo>
                      <a:pt x="149" y="798"/>
                    </a:lnTo>
                    <a:lnTo>
                      <a:pt x="119" y="767"/>
                    </a:lnTo>
                    <a:lnTo>
                      <a:pt x="89" y="767"/>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7" name="Freeform 109">
                <a:extLst>
                  <a:ext uri="{FF2B5EF4-FFF2-40B4-BE49-F238E27FC236}">
                    <a16:creationId xmlns="" xmlns:a16="http://schemas.microsoft.com/office/drawing/2014/main" id="{D1E6E246-BEA0-49B1-8952-A07899843655}"/>
                  </a:ext>
                </a:extLst>
              </p:cNvPr>
              <p:cNvSpPr>
                <a:spLocks/>
              </p:cNvSpPr>
              <p:nvPr/>
            </p:nvSpPr>
            <p:spPr bwMode="auto">
              <a:xfrm>
                <a:off x="1956796" y="1858240"/>
                <a:ext cx="16253" cy="30741"/>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3"/>
                  <a:gd name="T26" fmla="*/ 30 w 30"/>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3">
                    <a:moveTo>
                      <a:pt x="15" y="62"/>
                    </a:moveTo>
                    <a:lnTo>
                      <a:pt x="0" y="31"/>
                    </a:lnTo>
                    <a:lnTo>
                      <a:pt x="0" y="16"/>
                    </a:lnTo>
                    <a:lnTo>
                      <a:pt x="29" y="0"/>
                    </a:lnTo>
                    <a:lnTo>
                      <a:pt x="29" y="16"/>
                    </a:lnTo>
                    <a:lnTo>
                      <a:pt x="29" y="31"/>
                    </a:lnTo>
                    <a:lnTo>
                      <a:pt x="29" y="62"/>
                    </a:lnTo>
                    <a:lnTo>
                      <a:pt x="15" y="62"/>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8" name="Freeform 110">
                <a:extLst>
                  <a:ext uri="{FF2B5EF4-FFF2-40B4-BE49-F238E27FC236}">
                    <a16:creationId xmlns="" xmlns:a16="http://schemas.microsoft.com/office/drawing/2014/main" id="{AA36EFE8-4068-4DCC-8E62-6FD3AA461A3C}"/>
                  </a:ext>
                </a:extLst>
              </p:cNvPr>
              <p:cNvSpPr>
                <a:spLocks/>
              </p:cNvSpPr>
              <p:nvPr/>
            </p:nvSpPr>
            <p:spPr bwMode="auto">
              <a:xfrm>
                <a:off x="1956796" y="1850221"/>
                <a:ext cx="16253" cy="9356"/>
              </a:xfrm>
              <a:custGeom>
                <a:avLst/>
                <a:gdLst>
                  <a:gd name="T0" fmla="*/ 0 w 30"/>
                  <a:gd name="T1" fmla="*/ 0 h 17"/>
                  <a:gd name="T2" fmla="*/ 0 w 30"/>
                  <a:gd name="T3" fmla="*/ 0 h 17"/>
                  <a:gd name="T4" fmla="*/ 0 w 30"/>
                  <a:gd name="T5" fmla="*/ 0 h 17"/>
                  <a:gd name="T6" fmla="*/ 0 w 30"/>
                  <a:gd name="T7" fmla="*/ 0 h 17"/>
                  <a:gd name="T8" fmla="*/ 0 60000 65536"/>
                  <a:gd name="T9" fmla="*/ 0 60000 65536"/>
                  <a:gd name="T10" fmla="*/ 0 60000 65536"/>
                  <a:gd name="T11" fmla="*/ 0 60000 65536"/>
                  <a:gd name="T12" fmla="*/ 0 w 30"/>
                  <a:gd name="T13" fmla="*/ 0 h 17"/>
                  <a:gd name="T14" fmla="*/ 30 w 30"/>
                  <a:gd name="T15" fmla="*/ 17 h 17"/>
                </a:gdLst>
                <a:ahLst/>
                <a:cxnLst>
                  <a:cxn ang="T8">
                    <a:pos x="T0" y="T1"/>
                  </a:cxn>
                  <a:cxn ang="T9">
                    <a:pos x="T2" y="T3"/>
                  </a:cxn>
                  <a:cxn ang="T10">
                    <a:pos x="T4" y="T5"/>
                  </a:cxn>
                  <a:cxn ang="T11">
                    <a:pos x="T6" y="T7"/>
                  </a:cxn>
                </a:cxnLst>
                <a:rect l="T12" t="T13" r="T14" b="T15"/>
                <a:pathLst>
                  <a:path w="30" h="17">
                    <a:moveTo>
                      <a:pt x="0" y="16"/>
                    </a:moveTo>
                    <a:lnTo>
                      <a:pt x="29" y="0"/>
                    </a:lnTo>
                    <a:lnTo>
                      <a:pt x="29" y="16"/>
                    </a:lnTo>
                    <a:lnTo>
                      <a:pt x="0" y="16"/>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9" name="Freeform 111">
                <a:extLst>
                  <a:ext uri="{FF2B5EF4-FFF2-40B4-BE49-F238E27FC236}">
                    <a16:creationId xmlns="" xmlns:a16="http://schemas.microsoft.com/office/drawing/2014/main" id="{CB019782-626A-4472-8C04-DF84DFDC9172}"/>
                  </a:ext>
                </a:extLst>
              </p:cNvPr>
              <p:cNvSpPr>
                <a:spLocks/>
              </p:cNvSpPr>
              <p:nvPr/>
            </p:nvSpPr>
            <p:spPr bwMode="auto">
              <a:xfrm>
                <a:off x="1990657" y="1866259"/>
                <a:ext cx="1354" cy="16039"/>
              </a:xfrm>
              <a:custGeom>
                <a:avLst/>
                <a:gdLst>
                  <a:gd name="T0" fmla="*/ 0 w 1"/>
                  <a:gd name="T1" fmla="*/ 0 h 31"/>
                  <a:gd name="T2" fmla="*/ 0 w 1"/>
                  <a:gd name="T3" fmla="*/ 0 h 31"/>
                  <a:gd name="T4" fmla="*/ 0 w 1"/>
                  <a:gd name="T5" fmla="*/ 0 h 31"/>
                  <a:gd name="T6" fmla="*/ 0 w 1"/>
                  <a:gd name="T7" fmla="*/ 0 h 31"/>
                  <a:gd name="T8" fmla="*/ 0 60000 65536"/>
                  <a:gd name="T9" fmla="*/ 0 60000 65536"/>
                  <a:gd name="T10" fmla="*/ 0 60000 65536"/>
                  <a:gd name="T11" fmla="*/ 0 60000 65536"/>
                  <a:gd name="T12" fmla="*/ 0 w 1"/>
                  <a:gd name="T13" fmla="*/ 0 h 31"/>
                  <a:gd name="T14" fmla="*/ 1 w 1"/>
                  <a:gd name="T15" fmla="*/ 31 h 31"/>
                </a:gdLst>
                <a:ahLst/>
                <a:cxnLst>
                  <a:cxn ang="T8">
                    <a:pos x="T0" y="T1"/>
                  </a:cxn>
                  <a:cxn ang="T9">
                    <a:pos x="T2" y="T3"/>
                  </a:cxn>
                  <a:cxn ang="T10">
                    <a:pos x="T4" y="T5"/>
                  </a:cxn>
                  <a:cxn ang="T11">
                    <a:pos x="T6" y="T7"/>
                  </a:cxn>
                </a:cxnLst>
                <a:rect l="T12" t="T13" r="T14" b="T15"/>
                <a:pathLst>
                  <a:path w="1" h="31">
                    <a:moveTo>
                      <a:pt x="0" y="0"/>
                    </a:moveTo>
                    <a:lnTo>
                      <a:pt x="0" y="15"/>
                    </a:lnTo>
                    <a:lnTo>
                      <a:pt x="0" y="30"/>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0" name="Freeform 112">
                <a:extLst>
                  <a:ext uri="{FF2B5EF4-FFF2-40B4-BE49-F238E27FC236}">
                    <a16:creationId xmlns="" xmlns:a16="http://schemas.microsoft.com/office/drawing/2014/main" id="{D42529FB-79B7-40A4-9457-9B4A575C6D95}"/>
                  </a:ext>
                </a:extLst>
              </p:cNvPr>
              <p:cNvSpPr>
                <a:spLocks/>
              </p:cNvSpPr>
              <p:nvPr/>
            </p:nvSpPr>
            <p:spPr bwMode="auto">
              <a:xfrm>
                <a:off x="1973050" y="1874279"/>
                <a:ext cx="9481"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1" name="Freeform 113">
                <a:extLst>
                  <a:ext uri="{FF2B5EF4-FFF2-40B4-BE49-F238E27FC236}">
                    <a16:creationId xmlns="" xmlns:a16="http://schemas.microsoft.com/office/drawing/2014/main" id="{A830080C-9462-4EFC-A9F5-FCF67B8BD15E}"/>
                  </a:ext>
                </a:extLst>
              </p:cNvPr>
              <p:cNvSpPr>
                <a:spLocks/>
              </p:cNvSpPr>
              <p:nvPr/>
            </p:nvSpPr>
            <p:spPr bwMode="auto">
              <a:xfrm>
                <a:off x="1920226" y="1648401"/>
                <a:ext cx="200458" cy="195136"/>
              </a:xfrm>
              <a:custGeom>
                <a:avLst/>
                <a:gdLst>
                  <a:gd name="T0" fmla="*/ 0 w 344"/>
                  <a:gd name="T1" fmla="*/ 0 h 385"/>
                  <a:gd name="T2" fmla="*/ 0 w 344"/>
                  <a:gd name="T3" fmla="*/ 0 h 385"/>
                  <a:gd name="T4" fmla="*/ 0 w 344"/>
                  <a:gd name="T5" fmla="*/ 0 h 385"/>
                  <a:gd name="T6" fmla="*/ 0 w 344"/>
                  <a:gd name="T7" fmla="*/ 0 h 385"/>
                  <a:gd name="T8" fmla="*/ 0 w 344"/>
                  <a:gd name="T9" fmla="*/ 0 h 385"/>
                  <a:gd name="T10" fmla="*/ 0 w 344"/>
                  <a:gd name="T11" fmla="*/ 0 h 385"/>
                  <a:gd name="T12" fmla="*/ 0 w 344"/>
                  <a:gd name="T13" fmla="*/ 0 h 385"/>
                  <a:gd name="T14" fmla="*/ 0 w 344"/>
                  <a:gd name="T15" fmla="*/ 0 h 385"/>
                  <a:gd name="T16" fmla="*/ 0 w 344"/>
                  <a:gd name="T17" fmla="*/ 0 h 385"/>
                  <a:gd name="T18" fmla="*/ 0 w 344"/>
                  <a:gd name="T19" fmla="*/ 0 h 385"/>
                  <a:gd name="T20" fmla="*/ 0 w 344"/>
                  <a:gd name="T21" fmla="*/ 0 h 385"/>
                  <a:gd name="T22" fmla="*/ 0 w 344"/>
                  <a:gd name="T23" fmla="*/ 0 h 385"/>
                  <a:gd name="T24" fmla="*/ 0 w 344"/>
                  <a:gd name="T25" fmla="*/ 0 h 385"/>
                  <a:gd name="T26" fmla="*/ 0 w 344"/>
                  <a:gd name="T27" fmla="*/ 0 h 385"/>
                  <a:gd name="T28" fmla="*/ 0 w 344"/>
                  <a:gd name="T29" fmla="*/ 0 h 385"/>
                  <a:gd name="T30" fmla="*/ 0 w 344"/>
                  <a:gd name="T31" fmla="*/ 0 h 385"/>
                  <a:gd name="T32" fmla="*/ 0 w 344"/>
                  <a:gd name="T33" fmla="*/ 0 h 385"/>
                  <a:gd name="T34" fmla="*/ 0 w 344"/>
                  <a:gd name="T35" fmla="*/ 0 h 385"/>
                  <a:gd name="T36" fmla="*/ 0 w 344"/>
                  <a:gd name="T37" fmla="*/ 0 h 385"/>
                  <a:gd name="T38" fmla="*/ 0 w 344"/>
                  <a:gd name="T39" fmla="*/ 0 h 385"/>
                  <a:gd name="T40" fmla="*/ 0 w 344"/>
                  <a:gd name="T41" fmla="*/ 0 h 385"/>
                  <a:gd name="T42" fmla="*/ 0 w 344"/>
                  <a:gd name="T43" fmla="*/ 0 h 385"/>
                  <a:gd name="T44" fmla="*/ 0 w 344"/>
                  <a:gd name="T45" fmla="*/ 0 h 385"/>
                  <a:gd name="T46" fmla="*/ 0 w 344"/>
                  <a:gd name="T47" fmla="*/ 0 h 385"/>
                  <a:gd name="T48" fmla="*/ 0 w 344"/>
                  <a:gd name="T49" fmla="*/ 0 h 385"/>
                  <a:gd name="T50" fmla="*/ 0 w 344"/>
                  <a:gd name="T51" fmla="*/ 0 h 385"/>
                  <a:gd name="T52" fmla="*/ 0 w 344"/>
                  <a:gd name="T53" fmla="*/ 0 h 385"/>
                  <a:gd name="T54" fmla="*/ 0 w 344"/>
                  <a:gd name="T55" fmla="*/ 0 h 385"/>
                  <a:gd name="T56" fmla="*/ 0 w 344"/>
                  <a:gd name="T57" fmla="*/ 0 h 385"/>
                  <a:gd name="T58" fmla="*/ 0 w 344"/>
                  <a:gd name="T59" fmla="*/ 0 h 385"/>
                  <a:gd name="T60" fmla="*/ 0 w 344"/>
                  <a:gd name="T61" fmla="*/ 0 h 3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4"/>
                  <a:gd name="T94" fmla="*/ 0 h 385"/>
                  <a:gd name="T95" fmla="*/ 344 w 344"/>
                  <a:gd name="T96" fmla="*/ 385 h 3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4" h="385">
                    <a:moveTo>
                      <a:pt x="104" y="353"/>
                    </a:moveTo>
                    <a:lnTo>
                      <a:pt x="89" y="353"/>
                    </a:lnTo>
                    <a:lnTo>
                      <a:pt x="60" y="384"/>
                    </a:lnTo>
                    <a:lnTo>
                      <a:pt x="45" y="384"/>
                    </a:lnTo>
                    <a:lnTo>
                      <a:pt x="15" y="369"/>
                    </a:lnTo>
                    <a:lnTo>
                      <a:pt x="0" y="276"/>
                    </a:lnTo>
                    <a:lnTo>
                      <a:pt x="30" y="261"/>
                    </a:lnTo>
                    <a:lnTo>
                      <a:pt x="45" y="230"/>
                    </a:lnTo>
                    <a:lnTo>
                      <a:pt x="75" y="215"/>
                    </a:lnTo>
                    <a:lnTo>
                      <a:pt x="164" y="77"/>
                    </a:lnTo>
                    <a:lnTo>
                      <a:pt x="164" y="61"/>
                    </a:lnTo>
                    <a:lnTo>
                      <a:pt x="179" y="46"/>
                    </a:lnTo>
                    <a:lnTo>
                      <a:pt x="239" y="31"/>
                    </a:lnTo>
                    <a:lnTo>
                      <a:pt x="254" y="15"/>
                    </a:lnTo>
                    <a:lnTo>
                      <a:pt x="298" y="15"/>
                    </a:lnTo>
                    <a:lnTo>
                      <a:pt x="328" y="0"/>
                    </a:lnTo>
                    <a:lnTo>
                      <a:pt x="343" y="31"/>
                    </a:lnTo>
                    <a:lnTo>
                      <a:pt x="343" y="46"/>
                    </a:lnTo>
                    <a:lnTo>
                      <a:pt x="343" y="61"/>
                    </a:lnTo>
                    <a:lnTo>
                      <a:pt x="313" y="31"/>
                    </a:lnTo>
                    <a:lnTo>
                      <a:pt x="298" y="46"/>
                    </a:lnTo>
                    <a:lnTo>
                      <a:pt x="283" y="77"/>
                    </a:lnTo>
                    <a:lnTo>
                      <a:pt x="268" y="77"/>
                    </a:lnTo>
                    <a:lnTo>
                      <a:pt x="224" y="61"/>
                    </a:lnTo>
                    <a:lnTo>
                      <a:pt x="224" y="77"/>
                    </a:lnTo>
                    <a:lnTo>
                      <a:pt x="209" y="92"/>
                    </a:lnTo>
                    <a:lnTo>
                      <a:pt x="194" y="92"/>
                    </a:lnTo>
                    <a:lnTo>
                      <a:pt x="149" y="169"/>
                    </a:lnTo>
                    <a:lnTo>
                      <a:pt x="104" y="246"/>
                    </a:lnTo>
                    <a:lnTo>
                      <a:pt x="119" y="307"/>
                    </a:lnTo>
                    <a:lnTo>
                      <a:pt x="104" y="353"/>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2" name="Freeform 114">
                <a:extLst>
                  <a:ext uri="{FF2B5EF4-FFF2-40B4-BE49-F238E27FC236}">
                    <a16:creationId xmlns="" xmlns:a16="http://schemas.microsoft.com/office/drawing/2014/main" id="{5F613934-CC9B-4E7F-8247-567C258CE94D}"/>
                  </a:ext>
                </a:extLst>
              </p:cNvPr>
              <p:cNvSpPr>
                <a:spLocks/>
              </p:cNvSpPr>
              <p:nvPr/>
            </p:nvSpPr>
            <p:spPr bwMode="auto">
              <a:xfrm>
                <a:off x="1937834" y="1509400"/>
                <a:ext cx="69077" cy="70837"/>
              </a:xfrm>
              <a:custGeom>
                <a:avLst/>
                <a:gdLst>
                  <a:gd name="T0" fmla="*/ 0 w 120"/>
                  <a:gd name="T1" fmla="*/ 0 h 140"/>
                  <a:gd name="T2" fmla="*/ 0 w 120"/>
                  <a:gd name="T3" fmla="*/ 0 h 140"/>
                  <a:gd name="T4" fmla="*/ 0 w 120"/>
                  <a:gd name="T5" fmla="*/ 0 h 140"/>
                  <a:gd name="T6" fmla="*/ 0 w 120"/>
                  <a:gd name="T7" fmla="*/ 0 h 140"/>
                  <a:gd name="T8" fmla="*/ 0 w 120"/>
                  <a:gd name="T9" fmla="*/ 0 h 140"/>
                  <a:gd name="T10" fmla="*/ 0 w 120"/>
                  <a:gd name="T11" fmla="*/ 0 h 140"/>
                  <a:gd name="T12" fmla="*/ 0 w 120"/>
                  <a:gd name="T13" fmla="*/ 0 h 140"/>
                  <a:gd name="T14" fmla="*/ 0 w 120"/>
                  <a:gd name="T15" fmla="*/ 0 h 140"/>
                  <a:gd name="T16" fmla="*/ 0 w 120"/>
                  <a:gd name="T17" fmla="*/ 0 h 140"/>
                  <a:gd name="T18" fmla="*/ 0 w 120"/>
                  <a:gd name="T19" fmla="*/ 0 h 140"/>
                  <a:gd name="T20" fmla="*/ 0 w 120"/>
                  <a:gd name="T21" fmla="*/ 0 h 140"/>
                  <a:gd name="T22" fmla="*/ 0 w 120"/>
                  <a:gd name="T23" fmla="*/ 0 h 140"/>
                  <a:gd name="T24" fmla="*/ 0 w 120"/>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
                  <a:gd name="T40" fmla="*/ 0 h 140"/>
                  <a:gd name="T41" fmla="*/ 120 w 120"/>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 h="140">
                    <a:moveTo>
                      <a:pt x="74" y="0"/>
                    </a:moveTo>
                    <a:lnTo>
                      <a:pt x="119" y="46"/>
                    </a:lnTo>
                    <a:lnTo>
                      <a:pt x="89" y="77"/>
                    </a:lnTo>
                    <a:lnTo>
                      <a:pt x="74" y="139"/>
                    </a:lnTo>
                    <a:lnTo>
                      <a:pt x="45" y="124"/>
                    </a:lnTo>
                    <a:lnTo>
                      <a:pt x="60" y="77"/>
                    </a:lnTo>
                    <a:lnTo>
                      <a:pt x="60" y="62"/>
                    </a:lnTo>
                    <a:lnTo>
                      <a:pt x="45" y="77"/>
                    </a:lnTo>
                    <a:lnTo>
                      <a:pt x="15" y="77"/>
                    </a:lnTo>
                    <a:lnTo>
                      <a:pt x="0" y="62"/>
                    </a:lnTo>
                    <a:lnTo>
                      <a:pt x="15" y="46"/>
                    </a:lnTo>
                    <a:lnTo>
                      <a:pt x="60" y="31"/>
                    </a:lnTo>
                    <a:lnTo>
                      <a:pt x="74"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3" name="Freeform 115">
                <a:extLst>
                  <a:ext uri="{FF2B5EF4-FFF2-40B4-BE49-F238E27FC236}">
                    <a16:creationId xmlns="" xmlns:a16="http://schemas.microsoft.com/office/drawing/2014/main" id="{AFC46C24-9209-45C6-8C00-F35D1804FC24}"/>
                  </a:ext>
                </a:extLst>
              </p:cNvPr>
              <p:cNvSpPr>
                <a:spLocks/>
              </p:cNvSpPr>
              <p:nvPr/>
            </p:nvSpPr>
            <p:spPr bwMode="auto">
              <a:xfrm>
                <a:off x="1990657" y="1493362"/>
                <a:ext cx="60950" cy="32077"/>
              </a:xfrm>
              <a:custGeom>
                <a:avLst/>
                <a:gdLst>
                  <a:gd name="T0" fmla="*/ 0 w 104"/>
                  <a:gd name="T1" fmla="*/ 0 h 62"/>
                  <a:gd name="T2" fmla="*/ 0 w 104"/>
                  <a:gd name="T3" fmla="*/ 0 h 62"/>
                  <a:gd name="T4" fmla="*/ 0 w 104"/>
                  <a:gd name="T5" fmla="*/ 0 h 62"/>
                  <a:gd name="T6" fmla="*/ 0 w 104"/>
                  <a:gd name="T7" fmla="*/ 0 h 62"/>
                  <a:gd name="T8" fmla="*/ 0 w 104"/>
                  <a:gd name="T9" fmla="*/ 0 h 62"/>
                  <a:gd name="T10" fmla="*/ 0 w 104"/>
                  <a:gd name="T11" fmla="*/ 0 h 62"/>
                  <a:gd name="T12" fmla="*/ 0 w 104"/>
                  <a:gd name="T13" fmla="*/ 0 h 62"/>
                  <a:gd name="T14" fmla="*/ 0 60000 65536"/>
                  <a:gd name="T15" fmla="*/ 0 60000 65536"/>
                  <a:gd name="T16" fmla="*/ 0 60000 65536"/>
                  <a:gd name="T17" fmla="*/ 0 60000 65536"/>
                  <a:gd name="T18" fmla="*/ 0 60000 65536"/>
                  <a:gd name="T19" fmla="*/ 0 60000 65536"/>
                  <a:gd name="T20" fmla="*/ 0 60000 65536"/>
                  <a:gd name="T21" fmla="*/ 0 w 104"/>
                  <a:gd name="T22" fmla="*/ 0 h 62"/>
                  <a:gd name="T23" fmla="*/ 104 w 104"/>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62">
                    <a:moveTo>
                      <a:pt x="15" y="15"/>
                    </a:moveTo>
                    <a:lnTo>
                      <a:pt x="0" y="31"/>
                    </a:lnTo>
                    <a:lnTo>
                      <a:pt x="29" y="61"/>
                    </a:lnTo>
                    <a:lnTo>
                      <a:pt x="88" y="61"/>
                    </a:lnTo>
                    <a:lnTo>
                      <a:pt x="103" y="15"/>
                    </a:lnTo>
                    <a:lnTo>
                      <a:pt x="74" y="0"/>
                    </a:lnTo>
                    <a:lnTo>
                      <a:pt x="15"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4" name="Freeform 116">
                <a:extLst>
                  <a:ext uri="{FF2B5EF4-FFF2-40B4-BE49-F238E27FC236}">
                    <a16:creationId xmlns="" xmlns:a16="http://schemas.microsoft.com/office/drawing/2014/main" id="{EC8E1276-D775-4367-BB35-E62F84FB4EDC}"/>
                  </a:ext>
                </a:extLst>
              </p:cNvPr>
              <p:cNvSpPr>
                <a:spLocks/>
              </p:cNvSpPr>
              <p:nvPr/>
            </p:nvSpPr>
            <p:spPr bwMode="auto">
              <a:xfrm>
                <a:off x="2024519" y="1530785"/>
                <a:ext cx="10836"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5" name="Freeform 117">
                <a:extLst>
                  <a:ext uri="{FF2B5EF4-FFF2-40B4-BE49-F238E27FC236}">
                    <a16:creationId xmlns="" xmlns:a16="http://schemas.microsoft.com/office/drawing/2014/main" id="{46EF2DFE-9BA7-47C4-97DB-F3B39B1A5902}"/>
                  </a:ext>
                </a:extLst>
              </p:cNvPr>
              <p:cNvSpPr>
                <a:spLocks/>
              </p:cNvSpPr>
              <p:nvPr/>
            </p:nvSpPr>
            <p:spPr bwMode="auto">
              <a:xfrm>
                <a:off x="1791554" y="2100156"/>
                <a:ext cx="215357" cy="177761"/>
              </a:xfrm>
              <a:custGeom>
                <a:avLst/>
                <a:gdLst>
                  <a:gd name="T0" fmla="*/ 0 w 374"/>
                  <a:gd name="T1" fmla="*/ 0 h 355"/>
                  <a:gd name="T2" fmla="*/ 0 w 374"/>
                  <a:gd name="T3" fmla="*/ 0 h 355"/>
                  <a:gd name="T4" fmla="*/ 0 w 374"/>
                  <a:gd name="T5" fmla="*/ 0 h 355"/>
                  <a:gd name="T6" fmla="*/ 0 w 374"/>
                  <a:gd name="T7" fmla="*/ 0 h 355"/>
                  <a:gd name="T8" fmla="*/ 0 w 374"/>
                  <a:gd name="T9" fmla="*/ 0 h 355"/>
                  <a:gd name="T10" fmla="*/ 0 w 374"/>
                  <a:gd name="T11" fmla="*/ 0 h 355"/>
                  <a:gd name="T12" fmla="*/ 0 w 374"/>
                  <a:gd name="T13" fmla="*/ 0 h 355"/>
                  <a:gd name="T14" fmla="*/ 0 w 374"/>
                  <a:gd name="T15" fmla="*/ 0 h 355"/>
                  <a:gd name="T16" fmla="*/ 0 w 374"/>
                  <a:gd name="T17" fmla="*/ 0 h 355"/>
                  <a:gd name="T18" fmla="*/ 0 w 374"/>
                  <a:gd name="T19" fmla="*/ 0 h 355"/>
                  <a:gd name="T20" fmla="*/ 0 w 374"/>
                  <a:gd name="T21" fmla="*/ 0 h 355"/>
                  <a:gd name="T22" fmla="*/ 0 w 374"/>
                  <a:gd name="T23" fmla="*/ 0 h 355"/>
                  <a:gd name="T24" fmla="*/ 0 w 374"/>
                  <a:gd name="T25" fmla="*/ 0 h 355"/>
                  <a:gd name="T26" fmla="*/ 0 w 374"/>
                  <a:gd name="T27" fmla="*/ 0 h 355"/>
                  <a:gd name="T28" fmla="*/ 0 w 374"/>
                  <a:gd name="T29" fmla="*/ 0 h 355"/>
                  <a:gd name="T30" fmla="*/ 0 w 374"/>
                  <a:gd name="T31" fmla="*/ 0 h 355"/>
                  <a:gd name="T32" fmla="*/ 0 w 374"/>
                  <a:gd name="T33" fmla="*/ 0 h 355"/>
                  <a:gd name="T34" fmla="*/ 0 w 374"/>
                  <a:gd name="T35" fmla="*/ 0 h 355"/>
                  <a:gd name="T36" fmla="*/ 0 w 374"/>
                  <a:gd name="T37" fmla="*/ 0 h 355"/>
                  <a:gd name="T38" fmla="*/ 0 w 374"/>
                  <a:gd name="T39" fmla="*/ 0 h 355"/>
                  <a:gd name="T40" fmla="*/ 0 w 374"/>
                  <a:gd name="T41" fmla="*/ 0 h 355"/>
                  <a:gd name="T42" fmla="*/ 0 w 374"/>
                  <a:gd name="T43" fmla="*/ 0 h 355"/>
                  <a:gd name="T44" fmla="*/ 0 w 374"/>
                  <a:gd name="T45" fmla="*/ 0 h 355"/>
                  <a:gd name="T46" fmla="*/ 0 w 374"/>
                  <a:gd name="T47" fmla="*/ 0 h 355"/>
                  <a:gd name="T48" fmla="*/ 0 w 374"/>
                  <a:gd name="T49" fmla="*/ 0 h 355"/>
                  <a:gd name="T50" fmla="*/ 0 w 374"/>
                  <a:gd name="T51" fmla="*/ 0 h 355"/>
                  <a:gd name="T52" fmla="*/ 0 w 374"/>
                  <a:gd name="T53" fmla="*/ 0 h 3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4"/>
                  <a:gd name="T82" fmla="*/ 0 h 355"/>
                  <a:gd name="T83" fmla="*/ 374 w 374"/>
                  <a:gd name="T84" fmla="*/ 355 h 3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4" h="355">
                    <a:moveTo>
                      <a:pt x="119" y="31"/>
                    </a:moveTo>
                    <a:lnTo>
                      <a:pt x="119" y="62"/>
                    </a:lnTo>
                    <a:lnTo>
                      <a:pt x="134" y="92"/>
                    </a:lnTo>
                    <a:lnTo>
                      <a:pt x="90" y="92"/>
                    </a:lnTo>
                    <a:lnTo>
                      <a:pt x="90" y="123"/>
                    </a:lnTo>
                    <a:lnTo>
                      <a:pt x="0" y="169"/>
                    </a:lnTo>
                    <a:lnTo>
                      <a:pt x="0" y="185"/>
                    </a:lnTo>
                    <a:lnTo>
                      <a:pt x="60" y="231"/>
                    </a:lnTo>
                    <a:lnTo>
                      <a:pt x="194" y="339"/>
                    </a:lnTo>
                    <a:lnTo>
                      <a:pt x="194" y="354"/>
                    </a:lnTo>
                    <a:lnTo>
                      <a:pt x="224" y="354"/>
                    </a:lnTo>
                    <a:lnTo>
                      <a:pt x="254" y="339"/>
                    </a:lnTo>
                    <a:lnTo>
                      <a:pt x="269" y="323"/>
                    </a:lnTo>
                    <a:lnTo>
                      <a:pt x="373" y="277"/>
                    </a:lnTo>
                    <a:lnTo>
                      <a:pt x="328" y="246"/>
                    </a:lnTo>
                    <a:lnTo>
                      <a:pt x="313" y="215"/>
                    </a:lnTo>
                    <a:lnTo>
                      <a:pt x="313" y="185"/>
                    </a:lnTo>
                    <a:lnTo>
                      <a:pt x="313" y="169"/>
                    </a:lnTo>
                    <a:lnTo>
                      <a:pt x="313" y="123"/>
                    </a:lnTo>
                    <a:lnTo>
                      <a:pt x="313" y="92"/>
                    </a:lnTo>
                    <a:lnTo>
                      <a:pt x="283" y="77"/>
                    </a:lnTo>
                    <a:lnTo>
                      <a:pt x="283" y="46"/>
                    </a:lnTo>
                    <a:lnTo>
                      <a:pt x="298" y="31"/>
                    </a:lnTo>
                    <a:lnTo>
                      <a:pt x="298" y="0"/>
                    </a:lnTo>
                    <a:lnTo>
                      <a:pt x="239" y="15"/>
                    </a:lnTo>
                    <a:lnTo>
                      <a:pt x="239" y="0"/>
                    </a:lnTo>
                    <a:lnTo>
                      <a:pt x="119" y="3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6" name="Freeform 118">
                <a:extLst>
                  <a:ext uri="{FF2B5EF4-FFF2-40B4-BE49-F238E27FC236}">
                    <a16:creationId xmlns="" xmlns:a16="http://schemas.microsoft.com/office/drawing/2014/main" id="{5DA64DA7-DF7D-4ED0-82E6-B11C1605B4E9}"/>
                  </a:ext>
                </a:extLst>
              </p:cNvPr>
              <p:cNvSpPr>
                <a:spLocks/>
              </p:cNvSpPr>
              <p:nvPr/>
            </p:nvSpPr>
            <p:spPr bwMode="auto">
              <a:xfrm>
                <a:off x="1703515" y="2191041"/>
                <a:ext cx="88039" cy="62818"/>
              </a:xfrm>
              <a:custGeom>
                <a:avLst/>
                <a:gdLst>
                  <a:gd name="T0" fmla="*/ 0 w 150"/>
                  <a:gd name="T1" fmla="*/ 0 h 124"/>
                  <a:gd name="T2" fmla="*/ 0 w 150"/>
                  <a:gd name="T3" fmla="*/ 0 h 124"/>
                  <a:gd name="T4" fmla="*/ 0 w 150"/>
                  <a:gd name="T5" fmla="*/ 0 h 124"/>
                  <a:gd name="T6" fmla="*/ 0 w 150"/>
                  <a:gd name="T7" fmla="*/ 0 h 124"/>
                  <a:gd name="T8" fmla="*/ 0 w 150"/>
                  <a:gd name="T9" fmla="*/ 0 h 124"/>
                  <a:gd name="T10" fmla="*/ 0 w 150"/>
                  <a:gd name="T11" fmla="*/ 0 h 124"/>
                  <a:gd name="T12" fmla="*/ 0 w 150"/>
                  <a:gd name="T13" fmla="*/ 0 h 124"/>
                  <a:gd name="T14" fmla="*/ 0 w 150"/>
                  <a:gd name="T15" fmla="*/ 0 h 124"/>
                  <a:gd name="T16" fmla="*/ 0 w 150"/>
                  <a:gd name="T17" fmla="*/ 0 h 124"/>
                  <a:gd name="T18" fmla="*/ 0 w 150"/>
                  <a:gd name="T19" fmla="*/ 0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24"/>
                  <a:gd name="T32" fmla="*/ 150 w 15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24">
                    <a:moveTo>
                      <a:pt x="0" y="123"/>
                    </a:moveTo>
                    <a:lnTo>
                      <a:pt x="60" y="123"/>
                    </a:lnTo>
                    <a:lnTo>
                      <a:pt x="60" y="92"/>
                    </a:lnTo>
                    <a:lnTo>
                      <a:pt x="75" y="92"/>
                    </a:lnTo>
                    <a:lnTo>
                      <a:pt x="75" y="46"/>
                    </a:lnTo>
                    <a:lnTo>
                      <a:pt x="149" y="46"/>
                    </a:lnTo>
                    <a:lnTo>
                      <a:pt x="149" y="0"/>
                    </a:lnTo>
                    <a:lnTo>
                      <a:pt x="75" y="0"/>
                    </a:lnTo>
                    <a:lnTo>
                      <a:pt x="45" y="31"/>
                    </a:lnTo>
                    <a:lnTo>
                      <a:pt x="0" y="123"/>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7" name="Freeform 119">
                <a:extLst>
                  <a:ext uri="{FF2B5EF4-FFF2-40B4-BE49-F238E27FC236}">
                    <a16:creationId xmlns="" xmlns:a16="http://schemas.microsoft.com/office/drawing/2014/main" id="{F894DD38-DBD5-4571-B569-ED09CA6EC81B}"/>
                  </a:ext>
                </a:extLst>
              </p:cNvPr>
              <p:cNvSpPr>
                <a:spLocks/>
              </p:cNvSpPr>
              <p:nvPr/>
            </p:nvSpPr>
            <p:spPr bwMode="auto">
              <a:xfrm>
                <a:off x="1746857" y="2106838"/>
                <a:ext cx="121900" cy="86876"/>
              </a:xfrm>
              <a:custGeom>
                <a:avLst/>
                <a:gdLst>
                  <a:gd name="T0" fmla="*/ 0 w 211"/>
                  <a:gd name="T1" fmla="*/ 0 h 170"/>
                  <a:gd name="T2" fmla="*/ 0 w 211"/>
                  <a:gd name="T3" fmla="*/ 0 h 170"/>
                  <a:gd name="T4" fmla="*/ 0 w 211"/>
                  <a:gd name="T5" fmla="*/ 0 h 170"/>
                  <a:gd name="T6" fmla="*/ 0 w 211"/>
                  <a:gd name="T7" fmla="*/ 0 h 170"/>
                  <a:gd name="T8" fmla="*/ 0 w 211"/>
                  <a:gd name="T9" fmla="*/ 0 h 170"/>
                  <a:gd name="T10" fmla="*/ 0 w 211"/>
                  <a:gd name="T11" fmla="*/ 0 h 170"/>
                  <a:gd name="T12" fmla="*/ 0 w 211"/>
                  <a:gd name="T13" fmla="*/ 0 h 170"/>
                  <a:gd name="T14" fmla="*/ 0 w 211"/>
                  <a:gd name="T15" fmla="*/ 0 h 170"/>
                  <a:gd name="T16" fmla="*/ 0 w 211"/>
                  <a:gd name="T17" fmla="*/ 0 h 170"/>
                  <a:gd name="T18" fmla="*/ 0 w 211"/>
                  <a:gd name="T19" fmla="*/ 0 h 170"/>
                  <a:gd name="T20" fmla="*/ 0 w 211"/>
                  <a:gd name="T21" fmla="*/ 0 h 170"/>
                  <a:gd name="T22" fmla="*/ 0 w 211"/>
                  <a:gd name="T23" fmla="*/ 0 h 170"/>
                  <a:gd name="T24" fmla="*/ 0 w 211"/>
                  <a:gd name="T25" fmla="*/ 0 h 170"/>
                  <a:gd name="T26" fmla="*/ 0 w 211"/>
                  <a:gd name="T27" fmla="*/ 0 h 170"/>
                  <a:gd name="T28" fmla="*/ 0 w 211"/>
                  <a:gd name="T29" fmla="*/ 0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1"/>
                  <a:gd name="T46" fmla="*/ 0 h 170"/>
                  <a:gd name="T47" fmla="*/ 211 w 211"/>
                  <a:gd name="T48" fmla="*/ 170 h 1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1" h="170">
                    <a:moveTo>
                      <a:pt x="0" y="169"/>
                    </a:moveTo>
                    <a:lnTo>
                      <a:pt x="75" y="169"/>
                    </a:lnTo>
                    <a:lnTo>
                      <a:pt x="75" y="154"/>
                    </a:lnTo>
                    <a:lnTo>
                      <a:pt x="165" y="108"/>
                    </a:lnTo>
                    <a:lnTo>
                      <a:pt x="165" y="77"/>
                    </a:lnTo>
                    <a:lnTo>
                      <a:pt x="210" y="77"/>
                    </a:lnTo>
                    <a:lnTo>
                      <a:pt x="195" y="46"/>
                    </a:lnTo>
                    <a:lnTo>
                      <a:pt x="195" y="15"/>
                    </a:lnTo>
                    <a:lnTo>
                      <a:pt x="165" y="0"/>
                    </a:lnTo>
                    <a:lnTo>
                      <a:pt x="135" y="15"/>
                    </a:lnTo>
                    <a:lnTo>
                      <a:pt x="135" y="0"/>
                    </a:lnTo>
                    <a:lnTo>
                      <a:pt x="105" y="31"/>
                    </a:lnTo>
                    <a:lnTo>
                      <a:pt x="90" y="46"/>
                    </a:lnTo>
                    <a:lnTo>
                      <a:pt x="45" y="123"/>
                    </a:lnTo>
                    <a:lnTo>
                      <a:pt x="0" y="169"/>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8" name="Freeform 120">
                <a:extLst>
                  <a:ext uri="{FF2B5EF4-FFF2-40B4-BE49-F238E27FC236}">
                    <a16:creationId xmlns="" xmlns:a16="http://schemas.microsoft.com/office/drawing/2014/main" id="{E1565AD2-39BA-4068-98C5-CA31DBCA389D}"/>
                  </a:ext>
                </a:extLst>
              </p:cNvPr>
              <p:cNvSpPr>
                <a:spLocks/>
              </p:cNvSpPr>
              <p:nvPr/>
            </p:nvSpPr>
            <p:spPr bwMode="auto">
              <a:xfrm>
                <a:off x="1834896" y="1937096"/>
                <a:ext cx="121900" cy="92222"/>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w 210"/>
                  <a:gd name="T39" fmla="*/ 0 h 185"/>
                  <a:gd name="T40" fmla="*/ 0 w 210"/>
                  <a:gd name="T41" fmla="*/ 0 h 185"/>
                  <a:gd name="T42" fmla="*/ 0 w 210"/>
                  <a:gd name="T43" fmla="*/ 0 h 185"/>
                  <a:gd name="T44" fmla="*/ 0 w 210"/>
                  <a:gd name="T45" fmla="*/ 0 h 185"/>
                  <a:gd name="T46" fmla="*/ 0 w 210"/>
                  <a:gd name="T47" fmla="*/ 0 h 185"/>
                  <a:gd name="T48" fmla="*/ 0 w 210"/>
                  <a:gd name="T49" fmla="*/ 0 h 185"/>
                  <a:gd name="T50" fmla="*/ 0 w 210"/>
                  <a:gd name="T51" fmla="*/ 0 h 185"/>
                  <a:gd name="T52" fmla="*/ 0 w 210"/>
                  <a:gd name="T53" fmla="*/ 0 h 185"/>
                  <a:gd name="T54" fmla="*/ 0 w 210"/>
                  <a:gd name="T55" fmla="*/ 0 h 1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0"/>
                  <a:gd name="T85" fmla="*/ 0 h 185"/>
                  <a:gd name="T86" fmla="*/ 210 w 210"/>
                  <a:gd name="T87" fmla="*/ 185 h 18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0" h="185">
                    <a:moveTo>
                      <a:pt x="60" y="169"/>
                    </a:moveTo>
                    <a:lnTo>
                      <a:pt x="90" y="184"/>
                    </a:lnTo>
                    <a:lnTo>
                      <a:pt x="90" y="169"/>
                    </a:lnTo>
                    <a:lnTo>
                      <a:pt x="134" y="184"/>
                    </a:lnTo>
                    <a:lnTo>
                      <a:pt x="134" y="169"/>
                    </a:lnTo>
                    <a:lnTo>
                      <a:pt x="149" y="169"/>
                    </a:lnTo>
                    <a:lnTo>
                      <a:pt x="194" y="169"/>
                    </a:lnTo>
                    <a:lnTo>
                      <a:pt x="209" y="153"/>
                    </a:lnTo>
                    <a:lnTo>
                      <a:pt x="194" y="123"/>
                    </a:lnTo>
                    <a:lnTo>
                      <a:pt x="194" y="107"/>
                    </a:lnTo>
                    <a:lnTo>
                      <a:pt x="179" y="107"/>
                    </a:lnTo>
                    <a:lnTo>
                      <a:pt x="179" y="92"/>
                    </a:lnTo>
                    <a:lnTo>
                      <a:pt x="209" y="61"/>
                    </a:lnTo>
                    <a:lnTo>
                      <a:pt x="209" y="46"/>
                    </a:lnTo>
                    <a:lnTo>
                      <a:pt x="179" y="15"/>
                    </a:lnTo>
                    <a:lnTo>
                      <a:pt x="149" y="15"/>
                    </a:lnTo>
                    <a:lnTo>
                      <a:pt x="119" y="0"/>
                    </a:lnTo>
                    <a:lnTo>
                      <a:pt x="105" y="0"/>
                    </a:lnTo>
                    <a:lnTo>
                      <a:pt x="105" y="15"/>
                    </a:lnTo>
                    <a:lnTo>
                      <a:pt x="75" y="46"/>
                    </a:lnTo>
                    <a:lnTo>
                      <a:pt x="45" y="31"/>
                    </a:lnTo>
                    <a:lnTo>
                      <a:pt x="45" y="46"/>
                    </a:lnTo>
                    <a:lnTo>
                      <a:pt x="30" y="46"/>
                    </a:lnTo>
                    <a:lnTo>
                      <a:pt x="15" y="46"/>
                    </a:lnTo>
                    <a:lnTo>
                      <a:pt x="0" y="61"/>
                    </a:lnTo>
                    <a:lnTo>
                      <a:pt x="45" y="77"/>
                    </a:lnTo>
                    <a:lnTo>
                      <a:pt x="60" y="123"/>
                    </a:lnTo>
                    <a:lnTo>
                      <a:pt x="60" y="169"/>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9" name="Freeform 121">
                <a:extLst>
                  <a:ext uri="{FF2B5EF4-FFF2-40B4-BE49-F238E27FC236}">
                    <a16:creationId xmlns="" xmlns:a16="http://schemas.microsoft.com/office/drawing/2014/main" id="{E31A9492-7E1D-4913-8893-62F649EB0E2B}"/>
                  </a:ext>
                </a:extLst>
              </p:cNvPr>
              <p:cNvSpPr>
                <a:spLocks/>
              </p:cNvSpPr>
              <p:nvPr/>
            </p:nvSpPr>
            <p:spPr bwMode="auto">
              <a:xfrm>
                <a:off x="1964923" y="2029318"/>
                <a:ext cx="9481"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0" y="16"/>
                    </a:lnTo>
                    <a:lnTo>
                      <a:pt x="16" y="0"/>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0" name="Freeform 122">
                <a:extLst>
                  <a:ext uri="{FF2B5EF4-FFF2-40B4-BE49-F238E27FC236}">
                    <a16:creationId xmlns="" xmlns:a16="http://schemas.microsoft.com/office/drawing/2014/main" id="{7C3E3CFB-A4E2-4446-BB27-88A33AF0852F}"/>
                  </a:ext>
                </a:extLst>
              </p:cNvPr>
              <p:cNvSpPr>
                <a:spLocks/>
              </p:cNvSpPr>
              <p:nvPr/>
            </p:nvSpPr>
            <p:spPr bwMode="auto">
              <a:xfrm>
                <a:off x="1791554" y="2013280"/>
                <a:ext cx="121900" cy="86876"/>
              </a:xfrm>
              <a:custGeom>
                <a:avLst/>
                <a:gdLst>
                  <a:gd name="T0" fmla="*/ 0 w 210"/>
                  <a:gd name="T1" fmla="*/ 0 h 170"/>
                  <a:gd name="T2" fmla="*/ 0 w 210"/>
                  <a:gd name="T3" fmla="*/ 0 h 170"/>
                  <a:gd name="T4" fmla="*/ 0 w 210"/>
                  <a:gd name="T5" fmla="*/ 0 h 170"/>
                  <a:gd name="T6" fmla="*/ 0 w 210"/>
                  <a:gd name="T7" fmla="*/ 0 h 170"/>
                  <a:gd name="T8" fmla="*/ 0 w 210"/>
                  <a:gd name="T9" fmla="*/ 0 h 170"/>
                  <a:gd name="T10" fmla="*/ 0 w 210"/>
                  <a:gd name="T11" fmla="*/ 0 h 170"/>
                  <a:gd name="T12" fmla="*/ 0 w 210"/>
                  <a:gd name="T13" fmla="*/ 0 h 170"/>
                  <a:gd name="T14" fmla="*/ 0 w 210"/>
                  <a:gd name="T15" fmla="*/ 0 h 170"/>
                  <a:gd name="T16" fmla="*/ 0 w 210"/>
                  <a:gd name="T17" fmla="*/ 0 h 170"/>
                  <a:gd name="T18" fmla="*/ 0 w 210"/>
                  <a:gd name="T19" fmla="*/ 0 h 170"/>
                  <a:gd name="T20" fmla="*/ 0 w 210"/>
                  <a:gd name="T21" fmla="*/ 0 h 170"/>
                  <a:gd name="T22" fmla="*/ 0 w 210"/>
                  <a:gd name="T23" fmla="*/ 0 h 170"/>
                  <a:gd name="T24" fmla="*/ 0 w 210"/>
                  <a:gd name="T25" fmla="*/ 0 h 170"/>
                  <a:gd name="T26" fmla="*/ 0 w 210"/>
                  <a:gd name="T27" fmla="*/ 0 h 170"/>
                  <a:gd name="T28" fmla="*/ 0 w 210"/>
                  <a:gd name="T29" fmla="*/ 0 h 170"/>
                  <a:gd name="T30" fmla="*/ 0 w 210"/>
                  <a:gd name="T31" fmla="*/ 0 h 170"/>
                  <a:gd name="T32" fmla="*/ 0 w 210"/>
                  <a:gd name="T33" fmla="*/ 0 h 170"/>
                  <a:gd name="T34" fmla="*/ 0 w 210"/>
                  <a:gd name="T35" fmla="*/ 0 h 170"/>
                  <a:gd name="T36" fmla="*/ 0 w 210"/>
                  <a:gd name="T37" fmla="*/ 0 h 170"/>
                  <a:gd name="T38" fmla="*/ 0 w 210"/>
                  <a:gd name="T39" fmla="*/ 0 h 170"/>
                  <a:gd name="T40" fmla="*/ 0 w 210"/>
                  <a:gd name="T41" fmla="*/ 0 h 170"/>
                  <a:gd name="T42" fmla="*/ 0 w 210"/>
                  <a:gd name="T43" fmla="*/ 0 h 170"/>
                  <a:gd name="T44" fmla="*/ 0 w 210"/>
                  <a:gd name="T45" fmla="*/ 0 h 170"/>
                  <a:gd name="T46" fmla="*/ 0 w 210"/>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0"/>
                  <a:gd name="T73" fmla="*/ 0 h 170"/>
                  <a:gd name="T74" fmla="*/ 210 w 210"/>
                  <a:gd name="T75" fmla="*/ 170 h 1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0" h="170">
                    <a:moveTo>
                      <a:pt x="60" y="169"/>
                    </a:moveTo>
                    <a:lnTo>
                      <a:pt x="90" y="154"/>
                    </a:lnTo>
                    <a:lnTo>
                      <a:pt x="105" y="154"/>
                    </a:lnTo>
                    <a:lnTo>
                      <a:pt x="119" y="154"/>
                    </a:lnTo>
                    <a:lnTo>
                      <a:pt x="134" y="138"/>
                    </a:lnTo>
                    <a:lnTo>
                      <a:pt x="149" y="138"/>
                    </a:lnTo>
                    <a:lnTo>
                      <a:pt x="164" y="108"/>
                    </a:lnTo>
                    <a:lnTo>
                      <a:pt x="149" y="92"/>
                    </a:lnTo>
                    <a:lnTo>
                      <a:pt x="179" y="61"/>
                    </a:lnTo>
                    <a:lnTo>
                      <a:pt x="209" y="46"/>
                    </a:lnTo>
                    <a:lnTo>
                      <a:pt x="209" y="31"/>
                    </a:lnTo>
                    <a:lnTo>
                      <a:pt x="164" y="15"/>
                    </a:lnTo>
                    <a:lnTo>
                      <a:pt x="164" y="31"/>
                    </a:lnTo>
                    <a:lnTo>
                      <a:pt x="134" y="15"/>
                    </a:lnTo>
                    <a:lnTo>
                      <a:pt x="119" y="15"/>
                    </a:lnTo>
                    <a:lnTo>
                      <a:pt x="30" y="0"/>
                    </a:lnTo>
                    <a:lnTo>
                      <a:pt x="0" y="15"/>
                    </a:lnTo>
                    <a:lnTo>
                      <a:pt x="0" y="46"/>
                    </a:lnTo>
                    <a:lnTo>
                      <a:pt x="45" y="46"/>
                    </a:lnTo>
                    <a:lnTo>
                      <a:pt x="30" y="108"/>
                    </a:lnTo>
                    <a:lnTo>
                      <a:pt x="30" y="123"/>
                    </a:lnTo>
                    <a:lnTo>
                      <a:pt x="30" y="154"/>
                    </a:lnTo>
                    <a:lnTo>
                      <a:pt x="45" y="154"/>
                    </a:lnTo>
                    <a:lnTo>
                      <a:pt x="60" y="169"/>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1" name="Freeform 123">
                <a:extLst>
                  <a:ext uri="{FF2B5EF4-FFF2-40B4-BE49-F238E27FC236}">
                    <a16:creationId xmlns="" xmlns:a16="http://schemas.microsoft.com/office/drawing/2014/main" id="{49E23737-940B-48FE-A97F-8A9A867BB9F5}"/>
                  </a:ext>
                </a:extLst>
              </p:cNvPr>
              <p:cNvSpPr>
                <a:spLocks/>
              </p:cNvSpPr>
              <p:nvPr/>
            </p:nvSpPr>
            <p:spPr bwMode="auto">
              <a:xfrm>
                <a:off x="1894492" y="2060059"/>
                <a:ext cx="18962" cy="9356"/>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0"/>
                    </a:moveTo>
                    <a:lnTo>
                      <a:pt x="15" y="16"/>
                    </a:lnTo>
                    <a:lnTo>
                      <a:pt x="29" y="0"/>
                    </a:lnTo>
                    <a:lnTo>
                      <a:pt x="15" y="0"/>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2" name="Freeform 124">
                <a:extLst>
                  <a:ext uri="{FF2B5EF4-FFF2-40B4-BE49-F238E27FC236}">
                    <a16:creationId xmlns="" xmlns:a16="http://schemas.microsoft.com/office/drawing/2014/main" id="{AEF53720-7039-4A20-BAA8-48E10002F1F4}"/>
                  </a:ext>
                </a:extLst>
              </p:cNvPr>
              <p:cNvSpPr>
                <a:spLocks/>
              </p:cNvSpPr>
              <p:nvPr/>
            </p:nvSpPr>
            <p:spPr bwMode="auto">
              <a:xfrm>
                <a:off x="1791554" y="2036001"/>
                <a:ext cx="25734" cy="56135"/>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08"/>
                  <a:gd name="T29" fmla="*/ 46 w 46"/>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08">
                    <a:moveTo>
                      <a:pt x="0" y="0"/>
                    </a:moveTo>
                    <a:lnTo>
                      <a:pt x="0" y="61"/>
                    </a:lnTo>
                    <a:lnTo>
                      <a:pt x="0" y="76"/>
                    </a:lnTo>
                    <a:lnTo>
                      <a:pt x="0" y="107"/>
                    </a:lnTo>
                    <a:lnTo>
                      <a:pt x="30" y="107"/>
                    </a:lnTo>
                    <a:lnTo>
                      <a:pt x="30" y="76"/>
                    </a:lnTo>
                    <a:lnTo>
                      <a:pt x="30" y="61"/>
                    </a:lnTo>
                    <a:lnTo>
                      <a:pt x="45" y="0"/>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3" name="Freeform 125">
                <a:extLst>
                  <a:ext uri="{FF2B5EF4-FFF2-40B4-BE49-F238E27FC236}">
                    <a16:creationId xmlns="" xmlns:a16="http://schemas.microsoft.com/office/drawing/2014/main" id="{2003CDF5-E1AE-41F9-B5DA-4DE63AFAEF72}"/>
                  </a:ext>
                </a:extLst>
              </p:cNvPr>
              <p:cNvSpPr>
                <a:spLocks/>
              </p:cNvSpPr>
              <p:nvPr/>
            </p:nvSpPr>
            <p:spPr bwMode="auto">
              <a:xfrm>
                <a:off x="1903973" y="1921058"/>
                <a:ext cx="35216" cy="24058"/>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w 61"/>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47"/>
                  <a:gd name="T32" fmla="*/ 61 w 61"/>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47">
                    <a:moveTo>
                      <a:pt x="45" y="46"/>
                    </a:moveTo>
                    <a:lnTo>
                      <a:pt x="60" y="46"/>
                    </a:lnTo>
                    <a:lnTo>
                      <a:pt x="30" y="46"/>
                    </a:lnTo>
                    <a:lnTo>
                      <a:pt x="0" y="31"/>
                    </a:lnTo>
                    <a:lnTo>
                      <a:pt x="15" y="15"/>
                    </a:lnTo>
                    <a:lnTo>
                      <a:pt x="30" y="15"/>
                    </a:lnTo>
                    <a:lnTo>
                      <a:pt x="45" y="0"/>
                    </a:lnTo>
                    <a:lnTo>
                      <a:pt x="60" y="15"/>
                    </a:lnTo>
                    <a:lnTo>
                      <a:pt x="60" y="31"/>
                    </a:lnTo>
                    <a:lnTo>
                      <a:pt x="45" y="46"/>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4" name="Freeform 126">
                <a:extLst>
                  <a:ext uri="{FF2B5EF4-FFF2-40B4-BE49-F238E27FC236}">
                    <a16:creationId xmlns="" xmlns:a16="http://schemas.microsoft.com/office/drawing/2014/main" id="{A821B93C-476E-4E98-8710-136DB484DF11}"/>
                  </a:ext>
                </a:extLst>
              </p:cNvPr>
              <p:cNvSpPr>
                <a:spLocks/>
              </p:cNvSpPr>
              <p:nvPr/>
            </p:nvSpPr>
            <p:spPr bwMode="auto">
              <a:xfrm>
                <a:off x="1912100" y="1903683"/>
                <a:ext cx="35216" cy="25394"/>
              </a:xfrm>
              <a:custGeom>
                <a:avLst/>
                <a:gdLst>
                  <a:gd name="T0" fmla="*/ 0 w 60"/>
                  <a:gd name="T1" fmla="*/ 0 h 48"/>
                  <a:gd name="T2" fmla="*/ 0 w 60"/>
                  <a:gd name="T3" fmla="*/ 0 h 48"/>
                  <a:gd name="T4" fmla="*/ 0 w 60"/>
                  <a:gd name="T5" fmla="*/ 0 h 48"/>
                  <a:gd name="T6" fmla="*/ 0 w 60"/>
                  <a:gd name="T7" fmla="*/ 0 h 48"/>
                  <a:gd name="T8" fmla="*/ 0 w 60"/>
                  <a:gd name="T9" fmla="*/ 0 h 48"/>
                  <a:gd name="T10" fmla="*/ 0 w 60"/>
                  <a:gd name="T11" fmla="*/ 0 h 48"/>
                  <a:gd name="T12" fmla="*/ 0 w 60"/>
                  <a:gd name="T13" fmla="*/ 0 h 48"/>
                  <a:gd name="T14" fmla="*/ 0 w 60"/>
                  <a:gd name="T15" fmla="*/ 0 h 48"/>
                  <a:gd name="T16" fmla="*/ 0 w 60"/>
                  <a:gd name="T17" fmla="*/ 0 h 48"/>
                  <a:gd name="T18" fmla="*/ 0 w 60"/>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48"/>
                  <a:gd name="T32" fmla="*/ 60 w 60"/>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48">
                    <a:moveTo>
                      <a:pt x="0" y="47"/>
                    </a:moveTo>
                    <a:lnTo>
                      <a:pt x="15" y="47"/>
                    </a:lnTo>
                    <a:lnTo>
                      <a:pt x="30" y="31"/>
                    </a:lnTo>
                    <a:lnTo>
                      <a:pt x="44" y="47"/>
                    </a:lnTo>
                    <a:lnTo>
                      <a:pt x="59" y="16"/>
                    </a:lnTo>
                    <a:lnTo>
                      <a:pt x="59" y="0"/>
                    </a:lnTo>
                    <a:lnTo>
                      <a:pt x="30" y="0"/>
                    </a:lnTo>
                    <a:lnTo>
                      <a:pt x="15" y="0"/>
                    </a:lnTo>
                    <a:lnTo>
                      <a:pt x="0" y="31"/>
                    </a:lnTo>
                    <a:lnTo>
                      <a:pt x="0" y="47"/>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5" name="Freeform 127">
                <a:extLst>
                  <a:ext uri="{FF2B5EF4-FFF2-40B4-BE49-F238E27FC236}">
                    <a16:creationId xmlns="" xmlns:a16="http://schemas.microsoft.com/office/drawing/2014/main" id="{3998800E-489E-4316-A670-B131284F7735}"/>
                  </a:ext>
                </a:extLst>
              </p:cNvPr>
              <p:cNvSpPr>
                <a:spLocks/>
              </p:cNvSpPr>
              <p:nvPr/>
            </p:nvSpPr>
            <p:spPr bwMode="auto">
              <a:xfrm>
                <a:off x="1826769" y="1834182"/>
                <a:ext cx="67722" cy="110934"/>
              </a:xfrm>
              <a:custGeom>
                <a:avLst/>
                <a:gdLst>
                  <a:gd name="T0" fmla="*/ 0 w 121"/>
                  <a:gd name="T1" fmla="*/ 0 h 217"/>
                  <a:gd name="T2" fmla="*/ 0 w 121"/>
                  <a:gd name="T3" fmla="*/ 0 h 217"/>
                  <a:gd name="T4" fmla="*/ 0 w 121"/>
                  <a:gd name="T5" fmla="*/ 0 h 217"/>
                  <a:gd name="T6" fmla="*/ 0 w 121"/>
                  <a:gd name="T7" fmla="*/ 0 h 217"/>
                  <a:gd name="T8" fmla="*/ 0 w 121"/>
                  <a:gd name="T9" fmla="*/ 0 h 217"/>
                  <a:gd name="T10" fmla="*/ 0 w 121"/>
                  <a:gd name="T11" fmla="*/ 0 h 217"/>
                  <a:gd name="T12" fmla="*/ 0 w 121"/>
                  <a:gd name="T13" fmla="*/ 0 h 217"/>
                  <a:gd name="T14" fmla="*/ 0 w 121"/>
                  <a:gd name="T15" fmla="*/ 0 h 217"/>
                  <a:gd name="T16" fmla="*/ 0 w 121"/>
                  <a:gd name="T17" fmla="*/ 0 h 217"/>
                  <a:gd name="T18" fmla="*/ 0 w 121"/>
                  <a:gd name="T19" fmla="*/ 0 h 217"/>
                  <a:gd name="T20" fmla="*/ 0 w 121"/>
                  <a:gd name="T21" fmla="*/ 0 h 217"/>
                  <a:gd name="T22" fmla="*/ 0 w 121"/>
                  <a:gd name="T23" fmla="*/ 0 h 217"/>
                  <a:gd name="T24" fmla="*/ 0 w 121"/>
                  <a:gd name="T25" fmla="*/ 0 h 217"/>
                  <a:gd name="T26" fmla="*/ 0 w 121"/>
                  <a:gd name="T27" fmla="*/ 0 h 217"/>
                  <a:gd name="T28" fmla="*/ 0 w 121"/>
                  <a:gd name="T29" fmla="*/ 0 h 217"/>
                  <a:gd name="T30" fmla="*/ 0 w 121"/>
                  <a:gd name="T31" fmla="*/ 0 h 217"/>
                  <a:gd name="T32" fmla="*/ 0 w 121"/>
                  <a:gd name="T33" fmla="*/ 0 h 217"/>
                  <a:gd name="T34" fmla="*/ 0 w 121"/>
                  <a:gd name="T35" fmla="*/ 0 h 217"/>
                  <a:gd name="T36" fmla="*/ 0 w 121"/>
                  <a:gd name="T37" fmla="*/ 0 h 217"/>
                  <a:gd name="T38" fmla="*/ 0 w 121"/>
                  <a:gd name="T39" fmla="*/ 0 h 217"/>
                  <a:gd name="T40" fmla="*/ 0 w 121"/>
                  <a:gd name="T41" fmla="*/ 0 h 217"/>
                  <a:gd name="T42" fmla="*/ 0 w 121"/>
                  <a:gd name="T43" fmla="*/ 0 h 217"/>
                  <a:gd name="T44" fmla="*/ 0 w 121"/>
                  <a:gd name="T45" fmla="*/ 0 h 217"/>
                  <a:gd name="T46" fmla="*/ 0 w 121"/>
                  <a:gd name="T47" fmla="*/ 0 h 217"/>
                  <a:gd name="T48" fmla="*/ 0 w 121"/>
                  <a:gd name="T49" fmla="*/ 0 h 217"/>
                  <a:gd name="T50" fmla="*/ 0 w 121"/>
                  <a:gd name="T51" fmla="*/ 0 h 217"/>
                  <a:gd name="T52" fmla="*/ 0 w 121"/>
                  <a:gd name="T53" fmla="*/ 0 h 217"/>
                  <a:gd name="T54" fmla="*/ 0 w 121"/>
                  <a:gd name="T55" fmla="*/ 0 h 217"/>
                  <a:gd name="T56" fmla="*/ 0 w 121"/>
                  <a:gd name="T57" fmla="*/ 0 h 217"/>
                  <a:gd name="T58" fmla="*/ 0 w 121"/>
                  <a:gd name="T59" fmla="*/ 0 h 217"/>
                  <a:gd name="T60" fmla="*/ 0 w 121"/>
                  <a:gd name="T61" fmla="*/ 0 h 217"/>
                  <a:gd name="T62" fmla="*/ 0 w 121"/>
                  <a:gd name="T63" fmla="*/ 0 h 2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217"/>
                  <a:gd name="T98" fmla="*/ 121 w 121"/>
                  <a:gd name="T99" fmla="*/ 217 h 2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217">
                    <a:moveTo>
                      <a:pt x="45" y="0"/>
                    </a:moveTo>
                    <a:lnTo>
                      <a:pt x="15" y="0"/>
                    </a:lnTo>
                    <a:lnTo>
                      <a:pt x="0" y="15"/>
                    </a:lnTo>
                    <a:lnTo>
                      <a:pt x="15" y="62"/>
                    </a:lnTo>
                    <a:lnTo>
                      <a:pt x="15" y="77"/>
                    </a:lnTo>
                    <a:lnTo>
                      <a:pt x="15" y="93"/>
                    </a:lnTo>
                    <a:lnTo>
                      <a:pt x="15" y="108"/>
                    </a:lnTo>
                    <a:lnTo>
                      <a:pt x="45" y="93"/>
                    </a:lnTo>
                    <a:lnTo>
                      <a:pt x="45" y="108"/>
                    </a:lnTo>
                    <a:lnTo>
                      <a:pt x="45" y="139"/>
                    </a:lnTo>
                    <a:lnTo>
                      <a:pt x="30" y="139"/>
                    </a:lnTo>
                    <a:lnTo>
                      <a:pt x="30" y="154"/>
                    </a:lnTo>
                    <a:lnTo>
                      <a:pt x="15" y="170"/>
                    </a:lnTo>
                    <a:lnTo>
                      <a:pt x="30" y="170"/>
                    </a:lnTo>
                    <a:lnTo>
                      <a:pt x="45" y="185"/>
                    </a:lnTo>
                    <a:lnTo>
                      <a:pt x="30" y="185"/>
                    </a:lnTo>
                    <a:lnTo>
                      <a:pt x="0" y="216"/>
                    </a:lnTo>
                    <a:lnTo>
                      <a:pt x="15" y="216"/>
                    </a:lnTo>
                    <a:lnTo>
                      <a:pt x="45" y="201"/>
                    </a:lnTo>
                    <a:lnTo>
                      <a:pt x="60" y="201"/>
                    </a:lnTo>
                    <a:lnTo>
                      <a:pt x="105" y="201"/>
                    </a:lnTo>
                    <a:lnTo>
                      <a:pt x="120" y="185"/>
                    </a:lnTo>
                    <a:lnTo>
                      <a:pt x="105" y="185"/>
                    </a:lnTo>
                    <a:lnTo>
                      <a:pt x="120" y="170"/>
                    </a:lnTo>
                    <a:lnTo>
                      <a:pt x="120" y="154"/>
                    </a:lnTo>
                    <a:lnTo>
                      <a:pt x="120" y="139"/>
                    </a:lnTo>
                    <a:lnTo>
                      <a:pt x="105" y="139"/>
                    </a:lnTo>
                    <a:lnTo>
                      <a:pt x="60" y="62"/>
                    </a:lnTo>
                    <a:lnTo>
                      <a:pt x="45" y="62"/>
                    </a:lnTo>
                    <a:lnTo>
                      <a:pt x="60" y="31"/>
                    </a:lnTo>
                    <a:lnTo>
                      <a:pt x="30" y="31"/>
                    </a:lnTo>
                    <a:lnTo>
                      <a:pt x="45"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6" name="Freeform 128">
                <a:extLst>
                  <a:ext uri="{FF2B5EF4-FFF2-40B4-BE49-F238E27FC236}">
                    <a16:creationId xmlns="" xmlns:a16="http://schemas.microsoft.com/office/drawing/2014/main" id="{98654722-4854-4641-ABF1-FED2446464C5}"/>
                  </a:ext>
                </a:extLst>
              </p:cNvPr>
              <p:cNvSpPr>
                <a:spLocks/>
              </p:cNvSpPr>
              <p:nvPr/>
            </p:nvSpPr>
            <p:spPr bwMode="auto">
              <a:xfrm>
                <a:off x="1807807" y="1882298"/>
                <a:ext cx="18962" cy="14702"/>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w 31"/>
                  <a:gd name="T13" fmla="*/ 0 h 32"/>
                  <a:gd name="T14" fmla="*/ 0 60000 65536"/>
                  <a:gd name="T15" fmla="*/ 0 60000 65536"/>
                  <a:gd name="T16" fmla="*/ 0 60000 65536"/>
                  <a:gd name="T17" fmla="*/ 0 60000 65536"/>
                  <a:gd name="T18" fmla="*/ 0 60000 65536"/>
                  <a:gd name="T19" fmla="*/ 0 60000 65536"/>
                  <a:gd name="T20" fmla="*/ 0 60000 65536"/>
                  <a:gd name="T21" fmla="*/ 0 w 31"/>
                  <a:gd name="T22" fmla="*/ 0 h 32"/>
                  <a:gd name="T23" fmla="*/ 31 w 3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2">
                    <a:moveTo>
                      <a:pt x="15" y="0"/>
                    </a:moveTo>
                    <a:lnTo>
                      <a:pt x="0" y="16"/>
                    </a:lnTo>
                    <a:lnTo>
                      <a:pt x="15" y="31"/>
                    </a:lnTo>
                    <a:lnTo>
                      <a:pt x="30" y="31"/>
                    </a:lnTo>
                    <a:lnTo>
                      <a:pt x="30" y="16"/>
                    </a:lnTo>
                    <a:lnTo>
                      <a:pt x="30" y="0"/>
                    </a:lnTo>
                    <a:lnTo>
                      <a:pt x="15"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7" name="Freeform 129">
                <a:extLst>
                  <a:ext uri="{FF2B5EF4-FFF2-40B4-BE49-F238E27FC236}">
                    <a16:creationId xmlns="" xmlns:a16="http://schemas.microsoft.com/office/drawing/2014/main" id="{C72FE5DC-4564-4AF7-AE36-DB44AEAFB6F2}"/>
                  </a:ext>
                </a:extLst>
              </p:cNvPr>
              <p:cNvSpPr>
                <a:spLocks/>
              </p:cNvSpPr>
              <p:nvPr/>
            </p:nvSpPr>
            <p:spPr bwMode="auto">
              <a:xfrm>
                <a:off x="1815934" y="1834182"/>
                <a:ext cx="12190" cy="9356"/>
              </a:xfrm>
              <a:custGeom>
                <a:avLst/>
                <a:gdLst>
                  <a:gd name="T0" fmla="*/ 0 w 18"/>
                  <a:gd name="T1" fmla="*/ 0 h 17"/>
                  <a:gd name="T2" fmla="*/ 1 w 18"/>
                  <a:gd name="T3" fmla="*/ 0 h 17"/>
                  <a:gd name="T4" fmla="*/ 1 w 18"/>
                  <a:gd name="T5" fmla="*/ 0 h 17"/>
                  <a:gd name="T6" fmla="*/ 0 w 18"/>
                  <a:gd name="T7" fmla="*/ 0 h 17"/>
                  <a:gd name="T8" fmla="*/ 0 w 18"/>
                  <a:gd name="T9" fmla="*/ 0 h 17"/>
                  <a:gd name="T10" fmla="*/ 0 60000 65536"/>
                  <a:gd name="T11" fmla="*/ 0 60000 65536"/>
                  <a:gd name="T12" fmla="*/ 0 60000 65536"/>
                  <a:gd name="T13" fmla="*/ 0 60000 65536"/>
                  <a:gd name="T14" fmla="*/ 0 60000 65536"/>
                  <a:gd name="T15" fmla="*/ 0 w 18"/>
                  <a:gd name="T16" fmla="*/ 0 h 17"/>
                  <a:gd name="T17" fmla="*/ 18 w 18"/>
                  <a:gd name="T18" fmla="*/ 17 h 17"/>
                </a:gdLst>
                <a:ahLst/>
                <a:cxnLst>
                  <a:cxn ang="T10">
                    <a:pos x="T0" y="T1"/>
                  </a:cxn>
                  <a:cxn ang="T11">
                    <a:pos x="T2" y="T3"/>
                  </a:cxn>
                  <a:cxn ang="T12">
                    <a:pos x="T4" y="T5"/>
                  </a:cxn>
                  <a:cxn ang="T13">
                    <a:pos x="T6" y="T7"/>
                  </a:cxn>
                  <a:cxn ang="T14">
                    <a:pos x="T8" y="T9"/>
                  </a:cxn>
                </a:cxnLst>
                <a:rect l="T15" t="T16" r="T17" b="T18"/>
                <a:pathLst>
                  <a:path w="18" h="17">
                    <a:moveTo>
                      <a:pt x="0" y="16"/>
                    </a:moveTo>
                    <a:lnTo>
                      <a:pt x="17" y="16"/>
                    </a:lnTo>
                    <a:lnTo>
                      <a:pt x="17" y="0"/>
                    </a:lnTo>
                    <a:lnTo>
                      <a:pt x="0" y="0"/>
                    </a:lnTo>
                    <a:lnTo>
                      <a:pt x="0" y="16"/>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8" name="Freeform 130">
                <a:extLst>
                  <a:ext uri="{FF2B5EF4-FFF2-40B4-BE49-F238E27FC236}">
                    <a16:creationId xmlns="" xmlns:a16="http://schemas.microsoft.com/office/drawing/2014/main" id="{19FDB3BA-7964-464B-B5C0-360E23667196}"/>
                  </a:ext>
                </a:extLst>
              </p:cNvPr>
              <p:cNvSpPr>
                <a:spLocks/>
              </p:cNvSpPr>
              <p:nvPr/>
            </p:nvSpPr>
            <p:spPr bwMode="auto">
              <a:xfrm>
                <a:off x="1780718" y="1882298"/>
                <a:ext cx="46051" cy="46779"/>
              </a:xfrm>
              <a:custGeom>
                <a:avLst/>
                <a:gdLst>
                  <a:gd name="T0" fmla="*/ 0 w 77"/>
                  <a:gd name="T1" fmla="*/ 0 h 94"/>
                  <a:gd name="T2" fmla="*/ 0 w 77"/>
                  <a:gd name="T3" fmla="*/ 0 h 94"/>
                  <a:gd name="T4" fmla="*/ 0 w 77"/>
                  <a:gd name="T5" fmla="*/ 0 h 94"/>
                  <a:gd name="T6" fmla="*/ 0 w 77"/>
                  <a:gd name="T7" fmla="*/ 0 h 94"/>
                  <a:gd name="T8" fmla="*/ 0 w 77"/>
                  <a:gd name="T9" fmla="*/ 0 h 94"/>
                  <a:gd name="T10" fmla="*/ 0 w 77"/>
                  <a:gd name="T11" fmla="*/ 0 h 94"/>
                  <a:gd name="T12" fmla="*/ 0 w 77"/>
                  <a:gd name="T13" fmla="*/ 0 h 94"/>
                  <a:gd name="T14" fmla="*/ 0 w 77"/>
                  <a:gd name="T15" fmla="*/ 0 h 94"/>
                  <a:gd name="T16" fmla="*/ 0 w 77"/>
                  <a:gd name="T17" fmla="*/ 0 h 94"/>
                  <a:gd name="T18" fmla="*/ 0 w 77"/>
                  <a:gd name="T19" fmla="*/ 0 h 94"/>
                  <a:gd name="T20" fmla="*/ 0 w 77"/>
                  <a:gd name="T21" fmla="*/ 0 h 94"/>
                  <a:gd name="T22" fmla="*/ 0 w 77"/>
                  <a:gd name="T23" fmla="*/ 0 h 94"/>
                  <a:gd name="T24" fmla="*/ 0 w 77"/>
                  <a:gd name="T25" fmla="*/ 0 h 94"/>
                  <a:gd name="T26" fmla="*/ 0 w 77"/>
                  <a:gd name="T27" fmla="*/ 0 h 94"/>
                  <a:gd name="T28" fmla="*/ 0 w 77"/>
                  <a:gd name="T29" fmla="*/ 0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94"/>
                  <a:gd name="T47" fmla="*/ 77 w 77"/>
                  <a:gd name="T48" fmla="*/ 94 h 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94">
                    <a:moveTo>
                      <a:pt x="76" y="31"/>
                    </a:moveTo>
                    <a:lnTo>
                      <a:pt x="61" y="31"/>
                    </a:lnTo>
                    <a:lnTo>
                      <a:pt x="46" y="16"/>
                    </a:lnTo>
                    <a:lnTo>
                      <a:pt x="61" y="0"/>
                    </a:lnTo>
                    <a:lnTo>
                      <a:pt x="46" y="0"/>
                    </a:lnTo>
                    <a:lnTo>
                      <a:pt x="30" y="16"/>
                    </a:lnTo>
                    <a:lnTo>
                      <a:pt x="15" y="16"/>
                    </a:lnTo>
                    <a:lnTo>
                      <a:pt x="15" y="47"/>
                    </a:lnTo>
                    <a:lnTo>
                      <a:pt x="15" y="62"/>
                    </a:lnTo>
                    <a:lnTo>
                      <a:pt x="0" y="78"/>
                    </a:lnTo>
                    <a:lnTo>
                      <a:pt x="15" y="93"/>
                    </a:lnTo>
                    <a:lnTo>
                      <a:pt x="30" y="93"/>
                    </a:lnTo>
                    <a:lnTo>
                      <a:pt x="61" y="78"/>
                    </a:lnTo>
                    <a:lnTo>
                      <a:pt x="76" y="47"/>
                    </a:lnTo>
                    <a:lnTo>
                      <a:pt x="76" y="31"/>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9" name="Freeform 131">
                <a:extLst>
                  <a:ext uri="{FF2B5EF4-FFF2-40B4-BE49-F238E27FC236}">
                    <a16:creationId xmlns="" xmlns:a16="http://schemas.microsoft.com/office/drawing/2014/main" id="{7B920FDC-7158-4674-891D-1E7A77C09D8F}"/>
                  </a:ext>
                </a:extLst>
              </p:cNvPr>
              <p:cNvSpPr>
                <a:spLocks/>
              </p:cNvSpPr>
              <p:nvPr/>
            </p:nvSpPr>
            <p:spPr bwMode="auto">
              <a:xfrm>
                <a:off x="1964923" y="2448995"/>
                <a:ext cx="62305" cy="54799"/>
              </a:xfrm>
              <a:custGeom>
                <a:avLst/>
                <a:gdLst>
                  <a:gd name="T0" fmla="*/ 0 w 105"/>
                  <a:gd name="T1" fmla="*/ 0 h 109"/>
                  <a:gd name="T2" fmla="*/ 0 w 105"/>
                  <a:gd name="T3" fmla="*/ 0 h 109"/>
                  <a:gd name="T4" fmla="*/ 0 w 105"/>
                  <a:gd name="T5" fmla="*/ 0 h 109"/>
                  <a:gd name="T6" fmla="*/ 0 w 105"/>
                  <a:gd name="T7" fmla="*/ 0 h 109"/>
                  <a:gd name="T8" fmla="*/ 0 w 105"/>
                  <a:gd name="T9" fmla="*/ 0 h 109"/>
                  <a:gd name="T10" fmla="*/ 0 w 105"/>
                  <a:gd name="T11" fmla="*/ 0 h 109"/>
                  <a:gd name="T12" fmla="*/ 0 w 105"/>
                  <a:gd name="T13" fmla="*/ 0 h 109"/>
                  <a:gd name="T14" fmla="*/ 0 w 105"/>
                  <a:gd name="T15" fmla="*/ 0 h 109"/>
                  <a:gd name="T16" fmla="*/ 0 w 105"/>
                  <a:gd name="T17" fmla="*/ 0 h 109"/>
                  <a:gd name="T18" fmla="*/ 0 w 105"/>
                  <a:gd name="T19" fmla="*/ 0 h 109"/>
                  <a:gd name="T20" fmla="*/ 0 w 105"/>
                  <a:gd name="T21" fmla="*/ 0 h 109"/>
                  <a:gd name="T22" fmla="*/ 0 w 105"/>
                  <a:gd name="T23" fmla="*/ 0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109"/>
                  <a:gd name="T38" fmla="*/ 105 w 105"/>
                  <a:gd name="T39" fmla="*/ 109 h 1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109">
                    <a:moveTo>
                      <a:pt x="45" y="108"/>
                    </a:moveTo>
                    <a:lnTo>
                      <a:pt x="59" y="93"/>
                    </a:lnTo>
                    <a:lnTo>
                      <a:pt x="59" y="77"/>
                    </a:lnTo>
                    <a:lnTo>
                      <a:pt x="89" y="62"/>
                    </a:lnTo>
                    <a:lnTo>
                      <a:pt x="89" y="31"/>
                    </a:lnTo>
                    <a:lnTo>
                      <a:pt x="104" y="15"/>
                    </a:lnTo>
                    <a:lnTo>
                      <a:pt x="74" y="0"/>
                    </a:lnTo>
                    <a:lnTo>
                      <a:pt x="45" y="0"/>
                    </a:lnTo>
                    <a:lnTo>
                      <a:pt x="45" y="15"/>
                    </a:lnTo>
                    <a:lnTo>
                      <a:pt x="15" y="15"/>
                    </a:lnTo>
                    <a:lnTo>
                      <a:pt x="0" y="46"/>
                    </a:lnTo>
                    <a:lnTo>
                      <a:pt x="45" y="108"/>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0" name="Freeform 132">
                <a:extLst>
                  <a:ext uri="{FF2B5EF4-FFF2-40B4-BE49-F238E27FC236}">
                    <a16:creationId xmlns="" xmlns:a16="http://schemas.microsoft.com/office/drawing/2014/main" id="{437EC08C-B65B-4C83-A88D-4B471456DA5F}"/>
                  </a:ext>
                </a:extLst>
              </p:cNvPr>
              <p:cNvSpPr>
                <a:spLocks/>
              </p:cNvSpPr>
              <p:nvPr/>
            </p:nvSpPr>
            <p:spPr bwMode="auto">
              <a:xfrm>
                <a:off x="1973050" y="2448995"/>
                <a:ext cx="18962" cy="8019"/>
              </a:xfrm>
              <a:custGeom>
                <a:avLst/>
                <a:gdLst>
                  <a:gd name="T0" fmla="*/ 0 w 32"/>
                  <a:gd name="T1" fmla="*/ 0 h 17"/>
                  <a:gd name="T2" fmla="*/ 0 w 32"/>
                  <a:gd name="T3" fmla="*/ 0 h 17"/>
                  <a:gd name="T4" fmla="*/ 0 w 32"/>
                  <a:gd name="T5" fmla="*/ 0 h 17"/>
                  <a:gd name="T6" fmla="*/ 0 w 32"/>
                  <a:gd name="T7" fmla="*/ 0 h 17"/>
                  <a:gd name="T8" fmla="*/ 0 w 32"/>
                  <a:gd name="T9" fmla="*/ 0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1" name="Freeform 133">
                <a:extLst>
                  <a:ext uri="{FF2B5EF4-FFF2-40B4-BE49-F238E27FC236}">
                    <a16:creationId xmlns="" xmlns:a16="http://schemas.microsoft.com/office/drawing/2014/main" id="{0A69E232-A76F-4E35-9660-1B46500AC8BE}"/>
                  </a:ext>
                </a:extLst>
              </p:cNvPr>
              <p:cNvSpPr>
                <a:spLocks/>
              </p:cNvSpPr>
              <p:nvPr/>
            </p:nvSpPr>
            <p:spPr bwMode="auto">
              <a:xfrm>
                <a:off x="1903973" y="2332715"/>
                <a:ext cx="123255" cy="92222"/>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0"/>
                  <a:gd name="T58" fmla="*/ 0 h 185"/>
                  <a:gd name="T59" fmla="*/ 210 w 210"/>
                  <a:gd name="T60" fmla="*/ 185 h 1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0" h="185">
                    <a:moveTo>
                      <a:pt x="105" y="184"/>
                    </a:moveTo>
                    <a:lnTo>
                      <a:pt x="105" y="153"/>
                    </a:lnTo>
                    <a:lnTo>
                      <a:pt x="134" y="138"/>
                    </a:lnTo>
                    <a:lnTo>
                      <a:pt x="149" y="138"/>
                    </a:lnTo>
                    <a:lnTo>
                      <a:pt x="179" y="92"/>
                    </a:lnTo>
                    <a:lnTo>
                      <a:pt x="209" y="46"/>
                    </a:lnTo>
                    <a:lnTo>
                      <a:pt x="209" y="15"/>
                    </a:lnTo>
                    <a:lnTo>
                      <a:pt x="179" y="0"/>
                    </a:lnTo>
                    <a:lnTo>
                      <a:pt x="134" y="0"/>
                    </a:lnTo>
                    <a:lnTo>
                      <a:pt x="105" y="15"/>
                    </a:lnTo>
                    <a:lnTo>
                      <a:pt x="30" y="0"/>
                    </a:lnTo>
                    <a:lnTo>
                      <a:pt x="15" y="31"/>
                    </a:lnTo>
                    <a:lnTo>
                      <a:pt x="15" y="61"/>
                    </a:lnTo>
                    <a:lnTo>
                      <a:pt x="0" y="92"/>
                    </a:lnTo>
                    <a:lnTo>
                      <a:pt x="0" y="138"/>
                    </a:lnTo>
                    <a:lnTo>
                      <a:pt x="30" y="138"/>
                    </a:lnTo>
                    <a:lnTo>
                      <a:pt x="45" y="184"/>
                    </a:lnTo>
                    <a:lnTo>
                      <a:pt x="75" y="184"/>
                    </a:lnTo>
                    <a:lnTo>
                      <a:pt x="105" y="184"/>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2" name="Freeform 134">
                <a:extLst>
                  <a:ext uri="{FF2B5EF4-FFF2-40B4-BE49-F238E27FC236}">
                    <a16:creationId xmlns="" xmlns:a16="http://schemas.microsoft.com/office/drawing/2014/main" id="{96DC11A9-D378-4C0A-AE53-5B715E11D281}"/>
                  </a:ext>
                </a:extLst>
              </p:cNvPr>
              <p:cNvSpPr>
                <a:spLocks/>
              </p:cNvSpPr>
              <p:nvPr/>
            </p:nvSpPr>
            <p:spPr bwMode="auto">
              <a:xfrm>
                <a:off x="1886365" y="2347417"/>
                <a:ext cx="27089" cy="56135"/>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08"/>
                  <a:gd name="T29" fmla="*/ 46 w 46"/>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08">
                    <a:moveTo>
                      <a:pt x="30" y="107"/>
                    </a:moveTo>
                    <a:lnTo>
                      <a:pt x="30" y="61"/>
                    </a:lnTo>
                    <a:lnTo>
                      <a:pt x="45" y="31"/>
                    </a:lnTo>
                    <a:lnTo>
                      <a:pt x="45" y="0"/>
                    </a:lnTo>
                    <a:lnTo>
                      <a:pt x="15" y="0"/>
                    </a:lnTo>
                    <a:lnTo>
                      <a:pt x="15" y="15"/>
                    </a:lnTo>
                    <a:lnTo>
                      <a:pt x="0" y="31"/>
                    </a:lnTo>
                    <a:lnTo>
                      <a:pt x="15" y="107"/>
                    </a:lnTo>
                    <a:lnTo>
                      <a:pt x="30" y="107"/>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3" name="Freeform 135">
                <a:extLst>
                  <a:ext uri="{FF2B5EF4-FFF2-40B4-BE49-F238E27FC236}">
                    <a16:creationId xmlns="" xmlns:a16="http://schemas.microsoft.com/office/drawing/2014/main" id="{04A96061-B386-4728-91B4-17DF67B31FFB}"/>
                  </a:ext>
                </a:extLst>
              </p:cNvPr>
              <p:cNvSpPr>
                <a:spLocks/>
              </p:cNvSpPr>
              <p:nvPr/>
            </p:nvSpPr>
            <p:spPr bwMode="auto">
              <a:xfrm>
                <a:off x="1876884" y="2355437"/>
                <a:ext cx="17608" cy="48116"/>
              </a:xfrm>
              <a:custGeom>
                <a:avLst/>
                <a:gdLst>
                  <a:gd name="T0" fmla="*/ 0 w 32"/>
                  <a:gd name="T1" fmla="*/ 0 h 93"/>
                  <a:gd name="T2" fmla="*/ 0 w 32"/>
                  <a:gd name="T3" fmla="*/ 0 h 93"/>
                  <a:gd name="T4" fmla="*/ 0 w 32"/>
                  <a:gd name="T5" fmla="*/ 0 h 93"/>
                  <a:gd name="T6" fmla="*/ 0 w 32"/>
                  <a:gd name="T7" fmla="*/ 0 h 93"/>
                  <a:gd name="T8" fmla="*/ 0 w 32"/>
                  <a:gd name="T9" fmla="*/ 0 h 93"/>
                  <a:gd name="T10" fmla="*/ 0 60000 65536"/>
                  <a:gd name="T11" fmla="*/ 0 60000 65536"/>
                  <a:gd name="T12" fmla="*/ 0 60000 65536"/>
                  <a:gd name="T13" fmla="*/ 0 60000 65536"/>
                  <a:gd name="T14" fmla="*/ 0 60000 65536"/>
                  <a:gd name="T15" fmla="*/ 0 w 32"/>
                  <a:gd name="T16" fmla="*/ 0 h 93"/>
                  <a:gd name="T17" fmla="*/ 32 w 32"/>
                  <a:gd name="T18" fmla="*/ 93 h 93"/>
                </a:gdLst>
                <a:ahLst/>
                <a:cxnLst>
                  <a:cxn ang="T10">
                    <a:pos x="T0" y="T1"/>
                  </a:cxn>
                  <a:cxn ang="T11">
                    <a:pos x="T2" y="T3"/>
                  </a:cxn>
                  <a:cxn ang="T12">
                    <a:pos x="T4" y="T5"/>
                  </a:cxn>
                  <a:cxn ang="T13">
                    <a:pos x="T6" y="T7"/>
                  </a:cxn>
                  <a:cxn ang="T14">
                    <a:pos x="T8" y="T9"/>
                  </a:cxn>
                </a:cxnLst>
                <a:rect l="T15" t="T16" r="T17" b="T18"/>
                <a:pathLst>
                  <a:path w="32" h="93">
                    <a:moveTo>
                      <a:pt x="31" y="92"/>
                    </a:moveTo>
                    <a:lnTo>
                      <a:pt x="16" y="15"/>
                    </a:lnTo>
                    <a:lnTo>
                      <a:pt x="0" y="0"/>
                    </a:lnTo>
                    <a:lnTo>
                      <a:pt x="16" y="92"/>
                    </a:lnTo>
                    <a:lnTo>
                      <a:pt x="31" y="92"/>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4" name="Freeform 136">
                <a:extLst>
                  <a:ext uri="{FF2B5EF4-FFF2-40B4-BE49-F238E27FC236}">
                    <a16:creationId xmlns="" xmlns:a16="http://schemas.microsoft.com/office/drawing/2014/main" id="{4F714A95-1EE0-4288-9AFC-F3A13FF2953A}"/>
                  </a:ext>
                </a:extLst>
              </p:cNvPr>
              <p:cNvSpPr>
                <a:spLocks/>
              </p:cNvSpPr>
              <p:nvPr/>
            </p:nvSpPr>
            <p:spPr bwMode="auto">
              <a:xfrm>
                <a:off x="1843023" y="2355437"/>
                <a:ext cx="43342" cy="62818"/>
              </a:xfrm>
              <a:custGeom>
                <a:avLst/>
                <a:gdLst>
                  <a:gd name="T0" fmla="*/ 0 w 75"/>
                  <a:gd name="T1" fmla="*/ 0 h 124"/>
                  <a:gd name="T2" fmla="*/ 0 w 75"/>
                  <a:gd name="T3" fmla="*/ 0 h 124"/>
                  <a:gd name="T4" fmla="*/ 0 w 75"/>
                  <a:gd name="T5" fmla="*/ 0 h 124"/>
                  <a:gd name="T6" fmla="*/ 0 w 75"/>
                  <a:gd name="T7" fmla="*/ 0 h 124"/>
                  <a:gd name="T8" fmla="*/ 0 w 75"/>
                  <a:gd name="T9" fmla="*/ 0 h 124"/>
                  <a:gd name="T10" fmla="*/ 0 w 75"/>
                  <a:gd name="T11" fmla="*/ 0 h 124"/>
                  <a:gd name="T12" fmla="*/ 0 w 75"/>
                  <a:gd name="T13" fmla="*/ 0 h 124"/>
                  <a:gd name="T14" fmla="*/ 0 w 75"/>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75"/>
                  <a:gd name="T25" fmla="*/ 0 h 124"/>
                  <a:gd name="T26" fmla="*/ 75 w 75"/>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 h="124">
                    <a:moveTo>
                      <a:pt x="74" y="92"/>
                    </a:moveTo>
                    <a:lnTo>
                      <a:pt x="59" y="0"/>
                    </a:lnTo>
                    <a:lnTo>
                      <a:pt x="0" y="15"/>
                    </a:lnTo>
                    <a:lnTo>
                      <a:pt x="0" y="46"/>
                    </a:lnTo>
                    <a:lnTo>
                      <a:pt x="0" y="92"/>
                    </a:lnTo>
                    <a:lnTo>
                      <a:pt x="0" y="123"/>
                    </a:lnTo>
                    <a:lnTo>
                      <a:pt x="30" y="123"/>
                    </a:lnTo>
                    <a:lnTo>
                      <a:pt x="74" y="92"/>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5" name="Freeform 137">
                <a:extLst>
                  <a:ext uri="{FF2B5EF4-FFF2-40B4-BE49-F238E27FC236}">
                    <a16:creationId xmlns="" xmlns:a16="http://schemas.microsoft.com/office/drawing/2014/main" id="{8DC7EF37-F322-4540-9575-D056A8A0CF83}"/>
                  </a:ext>
                </a:extLst>
              </p:cNvPr>
              <p:cNvSpPr>
                <a:spLocks/>
              </p:cNvSpPr>
              <p:nvPr/>
            </p:nvSpPr>
            <p:spPr bwMode="auto">
              <a:xfrm>
                <a:off x="1876884" y="2239157"/>
                <a:ext cx="150343" cy="109597"/>
              </a:xfrm>
              <a:custGeom>
                <a:avLst/>
                <a:gdLst>
                  <a:gd name="T0" fmla="*/ 0 w 255"/>
                  <a:gd name="T1" fmla="*/ 0 h 217"/>
                  <a:gd name="T2" fmla="*/ 0 w 255"/>
                  <a:gd name="T3" fmla="*/ 0 h 217"/>
                  <a:gd name="T4" fmla="*/ 0 w 255"/>
                  <a:gd name="T5" fmla="*/ 0 h 217"/>
                  <a:gd name="T6" fmla="*/ 0 w 255"/>
                  <a:gd name="T7" fmla="*/ 0 h 217"/>
                  <a:gd name="T8" fmla="*/ 0 w 255"/>
                  <a:gd name="T9" fmla="*/ 0 h 217"/>
                  <a:gd name="T10" fmla="*/ 0 w 255"/>
                  <a:gd name="T11" fmla="*/ 0 h 217"/>
                  <a:gd name="T12" fmla="*/ 0 w 255"/>
                  <a:gd name="T13" fmla="*/ 0 h 217"/>
                  <a:gd name="T14" fmla="*/ 0 w 255"/>
                  <a:gd name="T15" fmla="*/ 0 h 217"/>
                  <a:gd name="T16" fmla="*/ 0 w 255"/>
                  <a:gd name="T17" fmla="*/ 0 h 217"/>
                  <a:gd name="T18" fmla="*/ 0 w 255"/>
                  <a:gd name="T19" fmla="*/ 0 h 217"/>
                  <a:gd name="T20" fmla="*/ 0 w 255"/>
                  <a:gd name="T21" fmla="*/ 0 h 217"/>
                  <a:gd name="T22" fmla="*/ 0 w 255"/>
                  <a:gd name="T23" fmla="*/ 0 h 217"/>
                  <a:gd name="T24" fmla="*/ 0 w 255"/>
                  <a:gd name="T25" fmla="*/ 0 h 217"/>
                  <a:gd name="T26" fmla="*/ 0 w 255"/>
                  <a:gd name="T27" fmla="*/ 0 h 217"/>
                  <a:gd name="T28" fmla="*/ 0 w 255"/>
                  <a:gd name="T29" fmla="*/ 0 h 217"/>
                  <a:gd name="T30" fmla="*/ 0 w 255"/>
                  <a:gd name="T31" fmla="*/ 0 h 217"/>
                  <a:gd name="T32" fmla="*/ 0 w 255"/>
                  <a:gd name="T33" fmla="*/ 0 h 217"/>
                  <a:gd name="T34" fmla="*/ 0 w 255"/>
                  <a:gd name="T35" fmla="*/ 0 h 217"/>
                  <a:gd name="T36" fmla="*/ 0 w 255"/>
                  <a:gd name="T37" fmla="*/ 0 h 217"/>
                  <a:gd name="T38" fmla="*/ 0 w 255"/>
                  <a:gd name="T39" fmla="*/ 0 h 217"/>
                  <a:gd name="T40" fmla="*/ 0 w 255"/>
                  <a:gd name="T41" fmla="*/ 0 h 2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17"/>
                  <a:gd name="T65" fmla="*/ 255 w 255"/>
                  <a:gd name="T66" fmla="*/ 217 h 2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17">
                    <a:moveTo>
                      <a:pt x="224" y="0"/>
                    </a:moveTo>
                    <a:lnTo>
                      <a:pt x="120" y="46"/>
                    </a:lnTo>
                    <a:lnTo>
                      <a:pt x="105" y="62"/>
                    </a:lnTo>
                    <a:lnTo>
                      <a:pt x="75" y="77"/>
                    </a:lnTo>
                    <a:lnTo>
                      <a:pt x="75" y="139"/>
                    </a:lnTo>
                    <a:lnTo>
                      <a:pt x="60" y="154"/>
                    </a:lnTo>
                    <a:lnTo>
                      <a:pt x="0" y="154"/>
                    </a:lnTo>
                    <a:lnTo>
                      <a:pt x="15" y="201"/>
                    </a:lnTo>
                    <a:lnTo>
                      <a:pt x="30" y="216"/>
                    </a:lnTo>
                    <a:lnTo>
                      <a:pt x="60" y="216"/>
                    </a:lnTo>
                    <a:lnTo>
                      <a:pt x="75" y="185"/>
                    </a:lnTo>
                    <a:lnTo>
                      <a:pt x="149" y="201"/>
                    </a:lnTo>
                    <a:lnTo>
                      <a:pt x="179" y="185"/>
                    </a:lnTo>
                    <a:lnTo>
                      <a:pt x="224" y="185"/>
                    </a:lnTo>
                    <a:lnTo>
                      <a:pt x="239" y="185"/>
                    </a:lnTo>
                    <a:lnTo>
                      <a:pt x="239" y="154"/>
                    </a:lnTo>
                    <a:lnTo>
                      <a:pt x="254" y="139"/>
                    </a:lnTo>
                    <a:lnTo>
                      <a:pt x="254" y="62"/>
                    </a:lnTo>
                    <a:lnTo>
                      <a:pt x="254" y="46"/>
                    </a:lnTo>
                    <a:lnTo>
                      <a:pt x="254" y="15"/>
                    </a:lnTo>
                    <a:lnTo>
                      <a:pt x="224"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6" name="Freeform 138">
                <a:extLst>
                  <a:ext uri="{FF2B5EF4-FFF2-40B4-BE49-F238E27FC236}">
                    <a16:creationId xmlns="" xmlns:a16="http://schemas.microsoft.com/office/drawing/2014/main" id="{8DB9430A-3C16-4E14-9BDA-835A280AEBCF}"/>
                  </a:ext>
                </a:extLst>
              </p:cNvPr>
              <p:cNvSpPr>
                <a:spLocks/>
              </p:cNvSpPr>
              <p:nvPr/>
            </p:nvSpPr>
            <p:spPr bwMode="auto">
              <a:xfrm>
                <a:off x="2006911" y="2239157"/>
                <a:ext cx="113773" cy="156376"/>
              </a:xfrm>
              <a:custGeom>
                <a:avLst/>
                <a:gdLst>
                  <a:gd name="T0" fmla="*/ 0 w 194"/>
                  <a:gd name="T1" fmla="*/ 0 h 309"/>
                  <a:gd name="T2" fmla="*/ 0 w 194"/>
                  <a:gd name="T3" fmla="*/ 0 h 309"/>
                  <a:gd name="T4" fmla="*/ 0 w 194"/>
                  <a:gd name="T5" fmla="*/ 0 h 309"/>
                  <a:gd name="T6" fmla="*/ 0 w 194"/>
                  <a:gd name="T7" fmla="*/ 0 h 309"/>
                  <a:gd name="T8" fmla="*/ 0 w 194"/>
                  <a:gd name="T9" fmla="*/ 0 h 309"/>
                  <a:gd name="T10" fmla="*/ 0 w 194"/>
                  <a:gd name="T11" fmla="*/ 0 h 309"/>
                  <a:gd name="T12" fmla="*/ 0 w 194"/>
                  <a:gd name="T13" fmla="*/ 0 h 309"/>
                  <a:gd name="T14" fmla="*/ 0 w 194"/>
                  <a:gd name="T15" fmla="*/ 0 h 309"/>
                  <a:gd name="T16" fmla="*/ 0 w 194"/>
                  <a:gd name="T17" fmla="*/ 0 h 309"/>
                  <a:gd name="T18" fmla="*/ 0 w 194"/>
                  <a:gd name="T19" fmla="*/ 0 h 309"/>
                  <a:gd name="T20" fmla="*/ 0 w 194"/>
                  <a:gd name="T21" fmla="*/ 0 h 309"/>
                  <a:gd name="T22" fmla="*/ 0 w 194"/>
                  <a:gd name="T23" fmla="*/ 0 h 309"/>
                  <a:gd name="T24" fmla="*/ 0 w 194"/>
                  <a:gd name="T25" fmla="*/ 0 h 309"/>
                  <a:gd name="T26" fmla="*/ 0 w 194"/>
                  <a:gd name="T27" fmla="*/ 0 h 309"/>
                  <a:gd name="T28" fmla="*/ 0 w 194"/>
                  <a:gd name="T29" fmla="*/ 0 h 309"/>
                  <a:gd name="T30" fmla="*/ 0 w 194"/>
                  <a:gd name="T31" fmla="*/ 0 h 309"/>
                  <a:gd name="T32" fmla="*/ 0 w 194"/>
                  <a:gd name="T33" fmla="*/ 0 h 309"/>
                  <a:gd name="T34" fmla="*/ 0 w 194"/>
                  <a:gd name="T35" fmla="*/ 0 h 309"/>
                  <a:gd name="T36" fmla="*/ 0 w 194"/>
                  <a:gd name="T37" fmla="*/ 0 h 309"/>
                  <a:gd name="T38" fmla="*/ 0 w 194"/>
                  <a:gd name="T39" fmla="*/ 0 h 309"/>
                  <a:gd name="T40" fmla="*/ 0 w 194"/>
                  <a:gd name="T41" fmla="*/ 0 h 309"/>
                  <a:gd name="T42" fmla="*/ 0 w 194"/>
                  <a:gd name="T43" fmla="*/ 0 h 3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4"/>
                  <a:gd name="T67" fmla="*/ 0 h 309"/>
                  <a:gd name="T68" fmla="*/ 194 w 194"/>
                  <a:gd name="T69" fmla="*/ 309 h 3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4" h="309">
                    <a:moveTo>
                      <a:pt x="193" y="77"/>
                    </a:moveTo>
                    <a:lnTo>
                      <a:pt x="45" y="0"/>
                    </a:lnTo>
                    <a:lnTo>
                      <a:pt x="30" y="15"/>
                    </a:lnTo>
                    <a:lnTo>
                      <a:pt x="30" y="46"/>
                    </a:lnTo>
                    <a:lnTo>
                      <a:pt x="30" y="62"/>
                    </a:lnTo>
                    <a:lnTo>
                      <a:pt x="30" y="139"/>
                    </a:lnTo>
                    <a:lnTo>
                      <a:pt x="15" y="154"/>
                    </a:lnTo>
                    <a:lnTo>
                      <a:pt x="15" y="185"/>
                    </a:lnTo>
                    <a:lnTo>
                      <a:pt x="0" y="185"/>
                    </a:lnTo>
                    <a:lnTo>
                      <a:pt x="30" y="200"/>
                    </a:lnTo>
                    <a:lnTo>
                      <a:pt x="45" y="262"/>
                    </a:lnTo>
                    <a:lnTo>
                      <a:pt x="15" y="277"/>
                    </a:lnTo>
                    <a:lnTo>
                      <a:pt x="45" y="308"/>
                    </a:lnTo>
                    <a:lnTo>
                      <a:pt x="134" y="277"/>
                    </a:lnTo>
                    <a:lnTo>
                      <a:pt x="163" y="246"/>
                    </a:lnTo>
                    <a:lnTo>
                      <a:pt x="178" y="231"/>
                    </a:lnTo>
                    <a:lnTo>
                      <a:pt x="148" y="216"/>
                    </a:lnTo>
                    <a:lnTo>
                      <a:pt x="163" y="185"/>
                    </a:lnTo>
                    <a:lnTo>
                      <a:pt x="163" y="169"/>
                    </a:lnTo>
                    <a:lnTo>
                      <a:pt x="163" y="139"/>
                    </a:lnTo>
                    <a:lnTo>
                      <a:pt x="193" y="154"/>
                    </a:lnTo>
                    <a:lnTo>
                      <a:pt x="193" y="77"/>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7" name="Line 139">
                <a:extLst>
                  <a:ext uri="{FF2B5EF4-FFF2-40B4-BE49-F238E27FC236}">
                    <a16:creationId xmlns="" xmlns:a16="http://schemas.microsoft.com/office/drawing/2014/main" id="{60A783F1-A78B-4258-8E79-745B3BCCCAAD}"/>
                  </a:ext>
                </a:extLst>
              </p:cNvPr>
              <p:cNvSpPr>
                <a:spLocks noChangeShapeType="1"/>
              </p:cNvSpPr>
              <p:nvPr/>
            </p:nvSpPr>
            <p:spPr bwMode="auto">
              <a:xfrm>
                <a:off x="1956796" y="2457015"/>
                <a:ext cx="0" cy="6683"/>
              </a:xfrm>
              <a:prstGeom prst="line">
                <a:avLst/>
              </a:prstGeom>
              <a:noFill/>
              <a:ln w="3175" cap="rnd">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8" name="Line 140">
                <a:extLst>
                  <a:ext uri="{FF2B5EF4-FFF2-40B4-BE49-F238E27FC236}">
                    <a16:creationId xmlns="" xmlns:a16="http://schemas.microsoft.com/office/drawing/2014/main" id="{C68E701C-D2A6-476E-A473-E954F5DED342}"/>
                  </a:ext>
                </a:extLst>
              </p:cNvPr>
              <p:cNvSpPr>
                <a:spLocks noChangeShapeType="1"/>
              </p:cNvSpPr>
              <p:nvPr/>
            </p:nvSpPr>
            <p:spPr bwMode="auto">
              <a:xfrm>
                <a:off x="1928353" y="1942443"/>
                <a:ext cx="9481" cy="0"/>
              </a:xfrm>
              <a:prstGeom prst="line">
                <a:avLst/>
              </a:prstGeom>
              <a:noFill/>
              <a:ln w="3175" cap="rnd">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9" name="Freeform 141">
                <a:extLst>
                  <a:ext uri="{FF2B5EF4-FFF2-40B4-BE49-F238E27FC236}">
                    <a16:creationId xmlns="" xmlns:a16="http://schemas.microsoft.com/office/drawing/2014/main" id="{40913891-94BF-4B23-8FB4-A1DA2773BBE1}"/>
                  </a:ext>
                </a:extLst>
              </p:cNvPr>
              <p:cNvSpPr>
                <a:spLocks/>
              </p:cNvSpPr>
              <p:nvPr/>
            </p:nvSpPr>
            <p:spPr bwMode="auto">
              <a:xfrm>
                <a:off x="1928353" y="1888981"/>
                <a:ext cx="78558" cy="85539"/>
              </a:xfrm>
              <a:custGeom>
                <a:avLst/>
                <a:gdLst>
                  <a:gd name="T0" fmla="*/ 0 w 135"/>
                  <a:gd name="T1" fmla="*/ 0 h 170"/>
                  <a:gd name="T2" fmla="*/ 0 w 135"/>
                  <a:gd name="T3" fmla="*/ 0 h 170"/>
                  <a:gd name="T4" fmla="*/ 0 w 135"/>
                  <a:gd name="T5" fmla="*/ 0 h 170"/>
                  <a:gd name="T6" fmla="*/ 0 w 135"/>
                  <a:gd name="T7" fmla="*/ 0 h 170"/>
                  <a:gd name="T8" fmla="*/ 0 w 135"/>
                  <a:gd name="T9" fmla="*/ 0 h 170"/>
                  <a:gd name="T10" fmla="*/ 0 w 135"/>
                  <a:gd name="T11" fmla="*/ 0 h 170"/>
                  <a:gd name="T12" fmla="*/ 0 w 135"/>
                  <a:gd name="T13" fmla="*/ 0 h 170"/>
                  <a:gd name="T14" fmla="*/ 0 w 135"/>
                  <a:gd name="T15" fmla="*/ 0 h 170"/>
                  <a:gd name="T16" fmla="*/ 0 w 135"/>
                  <a:gd name="T17" fmla="*/ 0 h 170"/>
                  <a:gd name="T18" fmla="*/ 0 w 135"/>
                  <a:gd name="T19" fmla="*/ 0 h 170"/>
                  <a:gd name="T20" fmla="*/ 0 w 135"/>
                  <a:gd name="T21" fmla="*/ 0 h 170"/>
                  <a:gd name="T22" fmla="*/ 0 w 135"/>
                  <a:gd name="T23" fmla="*/ 0 h 170"/>
                  <a:gd name="T24" fmla="*/ 0 w 135"/>
                  <a:gd name="T25" fmla="*/ 0 h 170"/>
                  <a:gd name="T26" fmla="*/ 0 w 135"/>
                  <a:gd name="T27" fmla="*/ 0 h 170"/>
                  <a:gd name="T28" fmla="*/ 0 w 135"/>
                  <a:gd name="T29" fmla="*/ 0 h 170"/>
                  <a:gd name="T30" fmla="*/ 0 w 135"/>
                  <a:gd name="T31" fmla="*/ 0 h 170"/>
                  <a:gd name="T32" fmla="*/ 0 w 135"/>
                  <a:gd name="T33" fmla="*/ 0 h 170"/>
                  <a:gd name="T34" fmla="*/ 0 w 135"/>
                  <a:gd name="T35" fmla="*/ 0 h 170"/>
                  <a:gd name="T36" fmla="*/ 0 w 135"/>
                  <a:gd name="T37" fmla="*/ 0 h 170"/>
                  <a:gd name="T38" fmla="*/ 0 w 135"/>
                  <a:gd name="T39" fmla="*/ 0 h 170"/>
                  <a:gd name="T40" fmla="*/ 0 w 135"/>
                  <a:gd name="T41" fmla="*/ 0 h 170"/>
                  <a:gd name="T42" fmla="*/ 0 w 135"/>
                  <a:gd name="T43" fmla="*/ 0 h 170"/>
                  <a:gd name="T44" fmla="*/ 0 w 135"/>
                  <a:gd name="T45" fmla="*/ 0 h 170"/>
                  <a:gd name="T46" fmla="*/ 0 w 135"/>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5"/>
                  <a:gd name="T73" fmla="*/ 0 h 170"/>
                  <a:gd name="T74" fmla="*/ 135 w 135"/>
                  <a:gd name="T75" fmla="*/ 170 h 1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5" h="170">
                    <a:moveTo>
                      <a:pt x="74" y="169"/>
                    </a:moveTo>
                    <a:lnTo>
                      <a:pt x="45" y="154"/>
                    </a:lnTo>
                    <a:lnTo>
                      <a:pt x="45" y="138"/>
                    </a:lnTo>
                    <a:lnTo>
                      <a:pt x="15" y="108"/>
                    </a:lnTo>
                    <a:lnTo>
                      <a:pt x="0" y="108"/>
                    </a:lnTo>
                    <a:lnTo>
                      <a:pt x="15" y="92"/>
                    </a:lnTo>
                    <a:lnTo>
                      <a:pt x="15" y="77"/>
                    </a:lnTo>
                    <a:lnTo>
                      <a:pt x="30" y="46"/>
                    </a:lnTo>
                    <a:lnTo>
                      <a:pt x="30" y="31"/>
                    </a:lnTo>
                    <a:lnTo>
                      <a:pt x="45" y="15"/>
                    </a:lnTo>
                    <a:lnTo>
                      <a:pt x="60" y="0"/>
                    </a:lnTo>
                    <a:lnTo>
                      <a:pt x="74" y="0"/>
                    </a:lnTo>
                    <a:lnTo>
                      <a:pt x="89" y="15"/>
                    </a:lnTo>
                    <a:lnTo>
                      <a:pt x="89" y="31"/>
                    </a:lnTo>
                    <a:lnTo>
                      <a:pt x="89" y="46"/>
                    </a:lnTo>
                    <a:lnTo>
                      <a:pt x="74" y="61"/>
                    </a:lnTo>
                    <a:lnTo>
                      <a:pt x="74" y="77"/>
                    </a:lnTo>
                    <a:lnTo>
                      <a:pt x="74" y="92"/>
                    </a:lnTo>
                    <a:lnTo>
                      <a:pt x="89" y="92"/>
                    </a:lnTo>
                    <a:lnTo>
                      <a:pt x="119" y="108"/>
                    </a:lnTo>
                    <a:lnTo>
                      <a:pt x="134" y="138"/>
                    </a:lnTo>
                    <a:lnTo>
                      <a:pt x="134" y="154"/>
                    </a:lnTo>
                    <a:lnTo>
                      <a:pt x="89" y="154"/>
                    </a:lnTo>
                    <a:lnTo>
                      <a:pt x="74" y="169"/>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0" name="Freeform 142">
                <a:extLst>
                  <a:ext uri="{FF2B5EF4-FFF2-40B4-BE49-F238E27FC236}">
                    <a16:creationId xmlns="" xmlns:a16="http://schemas.microsoft.com/office/drawing/2014/main" id="{DA879FCF-7668-4007-BD8D-18992AD1E576}"/>
                  </a:ext>
                </a:extLst>
              </p:cNvPr>
              <p:cNvSpPr>
                <a:spLocks/>
              </p:cNvSpPr>
              <p:nvPr/>
            </p:nvSpPr>
            <p:spPr bwMode="auto">
              <a:xfrm>
                <a:off x="1998784" y="1927741"/>
                <a:ext cx="96166" cy="40097"/>
              </a:xfrm>
              <a:custGeom>
                <a:avLst/>
                <a:gdLst>
                  <a:gd name="T0" fmla="*/ 0 w 165"/>
                  <a:gd name="T1" fmla="*/ 0 h 78"/>
                  <a:gd name="T2" fmla="*/ 0 w 165"/>
                  <a:gd name="T3" fmla="*/ 0 h 78"/>
                  <a:gd name="T4" fmla="*/ 0 w 165"/>
                  <a:gd name="T5" fmla="*/ 0 h 78"/>
                  <a:gd name="T6" fmla="*/ 0 w 165"/>
                  <a:gd name="T7" fmla="*/ 0 h 78"/>
                  <a:gd name="T8" fmla="*/ 0 w 165"/>
                  <a:gd name="T9" fmla="*/ 0 h 78"/>
                  <a:gd name="T10" fmla="*/ 0 w 165"/>
                  <a:gd name="T11" fmla="*/ 0 h 78"/>
                  <a:gd name="T12" fmla="*/ 0 w 165"/>
                  <a:gd name="T13" fmla="*/ 0 h 78"/>
                  <a:gd name="T14" fmla="*/ 0 w 165"/>
                  <a:gd name="T15" fmla="*/ 0 h 78"/>
                  <a:gd name="T16" fmla="*/ 0 w 165"/>
                  <a:gd name="T17" fmla="*/ 0 h 78"/>
                  <a:gd name="T18" fmla="*/ 0 w 165"/>
                  <a:gd name="T19" fmla="*/ 0 h 78"/>
                  <a:gd name="T20" fmla="*/ 0 w 165"/>
                  <a:gd name="T21" fmla="*/ 0 h 78"/>
                  <a:gd name="T22" fmla="*/ 0 w 165"/>
                  <a:gd name="T23" fmla="*/ 0 h 78"/>
                  <a:gd name="T24" fmla="*/ 0 w 165"/>
                  <a:gd name="T25" fmla="*/ 0 h 78"/>
                  <a:gd name="T26" fmla="*/ 0 w 165"/>
                  <a:gd name="T27" fmla="*/ 0 h 78"/>
                  <a:gd name="T28" fmla="*/ 0 w 165"/>
                  <a:gd name="T29" fmla="*/ 0 h 78"/>
                  <a:gd name="T30" fmla="*/ 0 w 165"/>
                  <a:gd name="T31" fmla="*/ 0 h 78"/>
                  <a:gd name="T32" fmla="*/ 0 w 165"/>
                  <a:gd name="T33" fmla="*/ 0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5"/>
                  <a:gd name="T52" fmla="*/ 0 h 78"/>
                  <a:gd name="T53" fmla="*/ 165 w 165"/>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5" h="78">
                    <a:moveTo>
                      <a:pt x="75" y="15"/>
                    </a:moveTo>
                    <a:lnTo>
                      <a:pt x="30" y="0"/>
                    </a:lnTo>
                    <a:lnTo>
                      <a:pt x="0" y="15"/>
                    </a:lnTo>
                    <a:lnTo>
                      <a:pt x="0" y="31"/>
                    </a:lnTo>
                    <a:lnTo>
                      <a:pt x="15" y="62"/>
                    </a:lnTo>
                    <a:lnTo>
                      <a:pt x="30" y="62"/>
                    </a:lnTo>
                    <a:lnTo>
                      <a:pt x="45" y="46"/>
                    </a:lnTo>
                    <a:lnTo>
                      <a:pt x="60" y="62"/>
                    </a:lnTo>
                    <a:lnTo>
                      <a:pt x="75" y="77"/>
                    </a:lnTo>
                    <a:lnTo>
                      <a:pt x="104" y="77"/>
                    </a:lnTo>
                    <a:lnTo>
                      <a:pt x="104" y="62"/>
                    </a:lnTo>
                    <a:lnTo>
                      <a:pt x="134" y="62"/>
                    </a:lnTo>
                    <a:lnTo>
                      <a:pt x="149" y="62"/>
                    </a:lnTo>
                    <a:lnTo>
                      <a:pt x="164" y="62"/>
                    </a:lnTo>
                    <a:lnTo>
                      <a:pt x="134" y="31"/>
                    </a:lnTo>
                    <a:lnTo>
                      <a:pt x="104" y="31"/>
                    </a:lnTo>
                    <a:lnTo>
                      <a:pt x="75"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1" name="Freeform 143">
                <a:extLst>
                  <a:ext uri="{FF2B5EF4-FFF2-40B4-BE49-F238E27FC236}">
                    <a16:creationId xmlns="" xmlns:a16="http://schemas.microsoft.com/office/drawing/2014/main" id="{46648675-6C60-4772-AEC0-BE02253F727F}"/>
                  </a:ext>
                </a:extLst>
              </p:cNvPr>
              <p:cNvSpPr>
                <a:spLocks/>
              </p:cNvSpPr>
              <p:nvPr/>
            </p:nvSpPr>
            <p:spPr bwMode="auto">
              <a:xfrm>
                <a:off x="1973050" y="1888981"/>
                <a:ext cx="43342" cy="56135"/>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w 75"/>
                  <a:gd name="T19" fmla="*/ 0 h 109"/>
                  <a:gd name="T20" fmla="*/ 0 w 75"/>
                  <a:gd name="T21" fmla="*/ 0 h 109"/>
                  <a:gd name="T22" fmla="*/ 0 w 75"/>
                  <a:gd name="T23" fmla="*/ 0 h 109"/>
                  <a:gd name="T24" fmla="*/ 0 w 75"/>
                  <a:gd name="T25" fmla="*/ 0 h 109"/>
                  <a:gd name="T26" fmla="*/ 0 w 75"/>
                  <a:gd name="T27" fmla="*/ 0 h 109"/>
                  <a:gd name="T28" fmla="*/ 0 w 75"/>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109"/>
                  <a:gd name="T47" fmla="*/ 75 w 75"/>
                  <a:gd name="T48" fmla="*/ 109 h 1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109">
                    <a:moveTo>
                      <a:pt x="15" y="15"/>
                    </a:moveTo>
                    <a:lnTo>
                      <a:pt x="15" y="31"/>
                    </a:lnTo>
                    <a:lnTo>
                      <a:pt x="15" y="46"/>
                    </a:lnTo>
                    <a:lnTo>
                      <a:pt x="15" y="62"/>
                    </a:lnTo>
                    <a:lnTo>
                      <a:pt x="0" y="62"/>
                    </a:lnTo>
                    <a:lnTo>
                      <a:pt x="0" y="77"/>
                    </a:lnTo>
                    <a:lnTo>
                      <a:pt x="0" y="93"/>
                    </a:lnTo>
                    <a:lnTo>
                      <a:pt x="15" y="93"/>
                    </a:lnTo>
                    <a:lnTo>
                      <a:pt x="30" y="108"/>
                    </a:lnTo>
                    <a:lnTo>
                      <a:pt x="44" y="108"/>
                    </a:lnTo>
                    <a:lnTo>
                      <a:pt x="74" y="77"/>
                    </a:lnTo>
                    <a:lnTo>
                      <a:pt x="59" y="31"/>
                    </a:lnTo>
                    <a:lnTo>
                      <a:pt x="74" y="15"/>
                    </a:lnTo>
                    <a:lnTo>
                      <a:pt x="44" y="0"/>
                    </a:lnTo>
                    <a:lnTo>
                      <a:pt x="15"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2" name="Freeform 144">
                <a:extLst>
                  <a:ext uri="{FF2B5EF4-FFF2-40B4-BE49-F238E27FC236}">
                    <a16:creationId xmlns="" xmlns:a16="http://schemas.microsoft.com/office/drawing/2014/main" id="{10ADB216-1115-45B2-BF2E-E2CA8EBB7E1D}"/>
                  </a:ext>
                </a:extLst>
              </p:cNvPr>
              <p:cNvSpPr>
                <a:spLocks/>
              </p:cNvSpPr>
              <p:nvPr/>
            </p:nvSpPr>
            <p:spPr bwMode="auto">
              <a:xfrm>
                <a:off x="1947315" y="1974520"/>
                <a:ext cx="112419" cy="101578"/>
              </a:xfrm>
              <a:custGeom>
                <a:avLst/>
                <a:gdLst>
                  <a:gd name="T0" fmla="*/ 0 w 196"/>
                  <a:gd name="T1" fmla="*/ 0 h 201"/>
                  <a:gd name="T2" fmla="*/ 0 w 196"/>
                  <a:gd name="T3" fmla="*/ 0 h 201"/>
                  <a:gd name="T4" fmla="*/ 0 w 196"/>
                  <a:gd name="T5" fmla="*/ 0 h 201"/>
                  <a:gd name="T6" fmla="*/ 0 w 196"/>
                  <a:gd name="T7" fmla="*/ 0 h 201"/>
                  <a:gd name="T8" fmla="*/ 0 w 196"/>
                  <a:gd name="T9" fmla="*/ 0 h 201"/>
                  <a:gd name="T10" fmla="*/ 0 w 196"/>
                  <a:gd name="T11" fmla="*/ 0 h 201"/>
                  <a:gd name="T12" fmla="*/ 0 w 196"/>
                  <a:gd name="T13" fmla="*/ 0 h 201"/>
                  <a:gd name="T14" fmla="*/ 0 w 196"/>
                  <a:gd name="T15" fmla="*/ 0 h 201"/>
                  <a:gd name="T16" fmla="*/ 0 w 196"/>
                  <a:gd name="T17" fmla="*/ 0 h 201"/>
                  <a:gd name="T18" fmla="*/ 0 w 196"/>
                  <a:gd name="T19" fmla="*/ 0 h 201"/>
                  <a:gd name="T20" fmla="*/ 0 w 196"/>
                  <a:gd name="T21" fmla="*/ 0 h 201"/>
                  <a:gd name="T22" fmla="*/ 0 w 196"/>
                  <a:gd name="T23" fmla="*/ 0 h 201"/>
                  <a:gd name="T24" fmla="*/ 0 w 196"/>
                  <a:gd name="T25" fmla="*/ 0 h 201"/>
                  <a:gd name="T26" fmla="*/ 0 w 196"/>
                  <a:gd name="T27" fmla="*/ 0 h 201"/>
                  <a:gd name="T28" fmla="*/ 0 w 196"/>
                  <a:gd name="T29" fmla="*/ 0 h 201"/>
                  <a:gd name="T30" fmla="*/ 0 w 196"/>
                  <a:gd name="T31" fmla="*/ 0 h 201"/>
                  <a:gd name="T32" fmla="*/ 0 w 196"/>
                  <a:gd name="T33" fmla="*/ 0 h 201"/>
                  <a:gd name="T34" fmla="*/ 0 w 196"/>
                  <a:gd name="T35" fmla="*/ 0 h 201"/>
                  <a:gd name="T36" fmla="*/ 0 w 196"/>
                  <a:gd name="T37" fmla="*/ 0 h 201"/>
                  <a:gd name="T38" fmla="*/ 0 w 196"/>
                  <a:gd name="T39" fmla="*/ 0 h 201"/>
                  <a:gd name="T40" fmla="*/ 0 w 196"/>
                  <a:gd name="T41" fmla="*/ 0 h 201"/>
                  <a:gd name="T42" fmla="*/ 0 w 196"/>
                  <a:gd name="T43" fmla="*/ 0 h 201"/>
                  <a:gd name="T44" fmla="*/ 0 w 196"/>
                  <a:gd name="T45" fmla="*/ 0 h 201"/>
                  <a:gd name="T46" fmla="*/ 0 w 196"/>
                  <a:gd name="T47" fmla="*/ 0 h 201"/>
                  <a:gd name="T48" fmla="*/ 0 w 196"/>
                  <a:gd name="T49" fmla="*/ 0 h 201"/>
                  <a:gd name="T50" fmla="*/ 0 w 196"/>
                  <a:gd name="T51" fmla="*/ 0 h 201"/>
                  <a:gd name="T52" fmla="*/ 0 w 196"/>
                  <a:gd name="T53" fmla="*/ 0 h 201"/>
                  <a:gd name="T54" fmla="*/ 0 w 196"/>
                  <a:gd name="T55" fmla="*/ 0 h 201"/>
                  <a:gd name="T56" fmla="*/ 0 w 196"/>
                  <a:gd name="T57" fmla="*/ 0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6"/>
                  <a:gd name="T88" fmla="*/ 0 h 201"/>
                  <a:gd name="T89" fmla="*/ 196 w 196"/>
                  <a:gd name="T90" fmla="*/ 201 h 20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6" h="201">
                    <a:moveTo>
                      <a:pt x="15" y="77"/>
                    </a:moveTo>
                    <a:lnTo>
                      <a:pt x="30" y="62"/>
                    </a:lnTo>
                    <a:lnTo>
                      <a:pt x="45" y="77"/>
                    </a:lnTo>
                    <a:lnTo>
                      <a:pt x="60" y="92"/>
                    </a:lnTo>
                    <a:lnTo>
                      <a:pt x="105" y="138"/>
                    </a:lnTo>
                    <a:lnTo>
                      <a:pt x="120" y="138"/>
                    </a:lnTo>
                    <a:lnTo>
                      <a:pt x="150" y="154"/>
                    </a:lnTo>
                    <a:lnTo>
                      <a:pt x="150" y="185"/>
                    </a:lnTo>
                    <a:lnTo>
                      <a:pt x="150" y="200"/>
                    </a:lnTo>
                    <a:lnTo>
                      <a:pt x="165" y="200"/>
                    </a:lnTo>
                    <a:lnTo>
                      <a:pt x="180" y="169"/>
                    </a:lnTo>
                    <a:lnTo>
                      <a:pt x="165" y="169"/>
                    </a:lnTo>
                    <a:lnTo>
                      <a:pt x="180" y="154"/>
                    </a:lnTo>
                    <a:lnTo>
                      <a:pt x="195" y="154"/>
                    </a:lnTo>
                    <a:lnTo>
                      <a:pt x="150" y="123"/>
                    </a:lnTo>
                    <a:lnTo>
                      <a:pt x="120" y="108"/>
                    </a:lnTo>
                    <a:lnTo>
                      <a:pt x="105" y="77"/>
                    </a:lnTo>
                    <a:lnTo>
                      <a:pt x="90" y="77"/>
                    </a:lnTo>
                    <a:lnTo>
                      <a:pt x="90" y="46"/>
                    </a:lnTo>
                    <a:lnTo>
                      <a:pt x="105" y="46"/>
                    </a:lnTo>
                    <a:lnTo>
                      <a:pt x="105" y="31"/>
                    </a:lnTo>
                    <a:lnTo>
                      <a:pt x="105" y="15"/>
                    </a:lnTo>
                    <a:lnTo>
                      <a:pt x="90" y="0"/>
                    </a:lnTo>
                    <a:lnTo>
                      <a:pt x="45" y="15"/>
                    </a:lnTo>
                    <a:lnTo>
                      <a:pt x="30" y="31"/>
                    </a:lnTo>
                    <a:lnTo>
                      <a:pt x="15" y="31"/>
                    </a:lnTo>
                    <a:lnTo>
                      <a:pt x="0" y="31"/>
                    </a:lnTo>
                    <a:lnTo>
                      <a:pt x="0" y="46"/>
                    </a:lnTo>
                    <a:lnTo>
                      <a:pt x="15" y="77"/>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3" name="Freeform 145">
                <a:extLst>
                  <a:ext uri="{FF2B5EF4-FFF2-40B4-BE49-F238E27FC236}">
                    <a16:creationId xmlns="" xmlns:a16="http://schemas.microsoft.com/office/drawing/2014/main" id="{E35CB6E8-2023-4BC3-9055-7E462D46E4F2}"/>
                  </a:ext>
                </a:extLst>
              </p:cNvPr>
              <p:cNvSpPr>
                <a:spLocks/>
              </p:cNvSpPr>
              <p:nvPr/>
            </p:nvSpPr>
            <p:spPr bwMode="auto">
              <a:xfrm>
                <a:off x="2006911" y="2076098"/>
                <a:ext cx="28443" cy="16039"/>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31"/>
                  <a:gd name="T26" fmla="*/ 46 w 46"/>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31">
                    <a:moveTo>
                      <a:pt x="45" y="0"/>
                    </a:moveTo>
                    <a:lnTo>
                      <a:pt x="30" y="0"/>
                    </a:lnTo>
                    <a:lnTo>
                      <a:pt x="0" y="0"/>
                    </a:lnTo>
                    <a:lnTo>
                      <a:pt x="0" y="15"/>
                    </a:lnTo>
                    <a:lnTo>
                      <a:pt x="30" y="30"/>
                    </a:lnTo>
                    <a:lnTo>
                      <a:pt x="45" y="15"/>
                    </a:lnTo>
                    <a:lnTo>
                      <a:pt x="30" y="15"/>
                    </a:lnTo>
                    <a:lnTo>
                      <a:pt x="45"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4" name="Freeform 146">
                <a:extLst>
                  <a:ext uri="{FF2B5EF4-FFF2-40B4-BE49-F238E27FC236}">
                    <a16:creationId xmlns="" xmlns:a16="http://schemas.microsoft.com/office/drawing/2014/main" id="{CDCA828F-6D88-4229-895E-B62E32FC0AF6}"/>
                  </a:ext>
                </a:extLst>
              </p:cNvPr>
              <p:cNvSpPr>
                <a:spLocks/>
              </p:cNvSpPr>
              <p:nvPr/>
            </p:nvSpPr>
            <p:spPr bwMode="auto">
              <a:xfrm>
                <a:off x="1964923" y="2044020"/>
                <a:ext cx="9481" cy="24058"/>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w 17"/>
                  <a:gd name="T13" fmla="*/ 0 h 47"/>
                  <a:gd name="T14" fmla="*/ 0 60000 65536"/>
                  <a:gd name="T15" fmla="*/ 0 60000 65536"/>
                  <a:gd name="T16" fmla="*/ 0 60000 65536"/>
                  <a:gd name="T17" fmla="*/ 0 60000 65536"/>
                  <a:gd name="T18" fmla="*/ 0 60000 65536"/>
                  <a:gd name="T19" fmla="*/ 0 60000 65536"/>
                  <a:gd name="T20" fmla="*/ 0 60000 65536"/>
                  <a:gd name="T21" fmla="*/ 0 w 17"/>
                  <a:gd name="T22" fmla="*/ 0 h 47"/>
                  <a:gd name="T23" fmla="*/ 17 w 17"/>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47">
                    <a:moveTo>
                      <a:pt x="0" y="15"/>
                    </a:moveTo>
                    <a:lnTo>
                      <a:pt x="0" y="31"/>
                    </a:lnTo>
                    <a:lnTo>
                      <a:pt x="0" y="46"/>
                    </a:lnTo>
                    <a:lnTo>
                      <a:pt x="16" y="31"/>
                    </a:lnTo>
                    <a:lnTo>
                      <a:pt x="16" y="15"/>
                    </a:lnTo>
                    <a:lnTo>
                      <a:pt x="0" y="0"/>
                    </a:lnTo>
                    <a:lnTo>
                      <a:pt x="0"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5" name="Freeform 147">
                <a:extLst>
                  <a:ext uri="{FF2B5EF4-FFF2-40B4-BE49-F238E27FC236}">
                    <a16:creationId xmlns="" xmlns:a16="http://schemas.microsoft.com/office/drawing/2014/main" id="{199B6993-BAF8-4B65-ACF7-00AC8B27D0A0}"/>
                  </a:ext>
                </a:extLst>
              </p:cNvPr>
              <p:cNvSpPr>
                <a:spLocks/>
              </p:cNvSpPr>
              <p:nvPr/>
            </p:nvSpPr>
            <p:spPr bwMode="auto">
              <a:xfrm>
                <a:off x="1937834" y="1966501"/>
                <a:ext cx="35216" cy="24058"/>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47"/>
                  <a:gd name="T29" fmla="*/ 60 w 60"/>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47">
                    <a:moveTo>
                      <a:pt x="59" y="15"/>
                    </a:moveTo>
                    <a:lnTo>
                      <a:pt x="30" y="0"/>
                    </a:lnTo>
                    <a:lnTo>
                      <a:pt x="0" y="31"/>
                    </a:lnTo>
                    <a:lnTo>
                      <a:pt x="0" y="46"/>
                    </a:lnTo>
                    <a:lnTo>
                      <a:pt x="15" y="46"/>
                    </a:lnTo>
                    <a:lnTo>
                      <a:pt x="30" y="46"/>
                    </a:lnTo>
                    <a:lnTo>
                      <a:pt x="44" y="46"/>
                    </a:lnTo>
                    <a:lnTo>
                      <a:pt x="59" y="31"/>
                    </a:lnTo>
                    <a:lnTo>
                      <a:pt x="59"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6" name="Freeform 148">
                <a:extLst>
                  <a:ext uri="{FF2B5EF4-FFF2-40B4-BE49-F238E27FC236}">
                    <a16:creationId xmlns="" xmlns:a16="http://schemas.microsoft.com/office/drawing/2014/main" id="{B46C9788-E076-480A-9235-0E5FE54F9A71}"/>
                  </a:ext>
                </a:extLst>
              </p:cNvPr>
              <p:cNvSpPr>
                <a:spLocks/>
              </p:cNvSpPr>
              <p:nvPr/>
            </p:nvSpPr>
            <p:spPr bwMode="auto">
              <a:xfrm>
                <a:off x="1973050" y="1950462"/>
                <a:ext cx="69077" cy="33414"/>
              </a:xfrm>
              <a:custGeom>
                <a:avLst/>
                <a:gdLst>
                  <a:gd name="T0" fmla="*/ 0 w 120"/>
                  <a:gd name="T1" fmla="*/ 0 h 63"/>
                  <a:gd name="T2" fmla="*/ 0 w 120"/>
                  <a:gd name="T3" fmla="*/ 0 h 63"/>
                  <a:gd name="T4" fmla="*/ 0 w 120"/>
                  <a:gd name="T5" fmla="*/ 0 h 63"/>
                  <a:gd name="T6" fmla="*/ 0 w 120"/>
                  <a:gd name="T7" fmla="*/ 0 h 63"/>
                  <a:gd name="T8" fmla="*/ 0 w 120"/>
                  <a:gd name="T9" fmla="*/ 0 h 63"/>
                  <a:gd name="T10" fmla="*/ 0 w 120"/>
                  <a:gd name="T11" fmla="*/ 0 h 63"/>
                  <a:gd name="T12" fmla="*/ 0 w 120"/>
                  <a:gd name="T13" fmla="*/ 0 h 63"/>
                  <a:gd name="T14" fmla="*/ 0 w 120"/>
                  <a:gd name="T15" fmla="*/ 0 h 63"/>
                  <a:gd name="T16" fmla="*/ 0 w 120"/>
                  <a:gd name="T17" fmla="*/ 0 h 63"/>
                  <a:gd name="T18" fmla="*/ 0 w 120"/>
                  <a:gd name="T19" fmla="*/ 0 h 63"/>
                  <a:gd name="T20" fmla="*/ 0 w 120"/>
                  <a:gd name="T21" fmla="*/ 0 h 63"/>
                  <a:gd name="T22" fmla="*/ 0 w 120"/>
                  <a:gd name="T23" fmla="*/ 0 h 63"/>
                  <a:gd name="T24" fmla="*/ 0 w 120"/>
                  <a:gd name="T25" fmla="*/ 0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
                  <a:gd name="T40" fmla="*/ 0 h 63"/>
                  <a:gd name="T41" fmla="*/ 120 w 120"/>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 h="63">
                    <a:moveTo>
                      <a:pt x="60" y="16"/>
                    </a:moveTo>
                    <a:lnTo>
                      <a:pt x="60" y="31"/>
                    </a:lnTo>
                    <a:lnTo>
                      <a:pt x="15" y="31"/>
                    </a:lnTo>
                    <a:lnTo>
                      <a:pt x="0" y="47"/>
                    </a:lnTo>
                    <a:lnTo>
                      <a:pt x="0" y="62"/>
                    </a:lnTo>
                    <a:lnTo>
                      <a:pt x="45" y="47"/>
                    </a:lnTo>
                    <a:lnTo>
                      <a:pt x="60" y="62"/>
                    </a:lnTo>
                    <a:lnTo>
                      <a:pt x="104" y="62"/>
                    </a:lnTo>
                    <a:lnTo>
                      <a:pt x="119" y="31"/>
                    </a:lnTo>
                    <a:lnTo>
                      <a:pt x="104" y="16"/>
                    </a:lnTo>
                    <a:lnTo>
                      <a:pt x="89" y="0"/>
                    </a:lnTo>
                    <a:lnTo>
                      <a:pt x="74" y="16"/>
                    </a:lnTo>
                    <a:lnTo>
                      <a:pt x="60" y="16"/>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7" name="Freeform 149">
                <a:extLst>
                  <a:ext uri="{FF2B5EF4-FFF2-40B4-BE49-F238E27FC236}">
                    <a16:creationId xmlns="" xmlns:a16="http://schemas.microsoft.com/office/drawing/2014/main" id="{6B35573F-607B-498B-AFD3-A6E7DF1C4CDF}"/>
                  </a:ext>
                </a:extLst>
              </p:cNvPr>
              <p:cNvSpPr>
                <a:spLocks/>
              </p:cNvSpPr>
              <p:nvPr/>
            </p:nvSpPr>
            <p:spPr bwMode="auto">
              <a:xfrm>
                <a:off x="2034000" y="1958481"/>
                <a:ext cx="60950" cy="32077"/>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2"/>
                  <a:gd name="T38" fmla="*/ 105 w 105"/>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2">
                    <a:moveTo>
                      <a:pt x="89" y="0"/>
                    </a:moveTo>
                    <a:lnTo>
                      <a:pt x="74" y="0"/>
                    </a:lnTo>
                    <a:lnTo>
                      <a:pt x="45" y="0"/>
                    </a:lnTo>
                    <a:lnTo>
                      <a:pt x="45" y="15"/>
                    </a:lnTo>
                    <a:lnTo>
                      <a:pt x="15" y="15"/>
                    </a:lnTo>
                    <a:lnTo>
                      <a:pt x="0" y="46"/>
                    </a:lnTo>
                    <a:lnTo>
                      <a:pt x="30" y="61"/>
                    </a:lnTo>
                    <a:lnTo>
                      <a:pt x="45" y="46"/>
                    </a:lnTo>
                    <a:lnTo>
                      <a:pt x="74" y="61"/>
                    </a:lnTo>
                    <a:lnTo>
                      <a:pt x="89" y="31"/>
                    </a:lnTo>
                    <a:lnTo>
                      <a:pt x="104" y="15"/>
                    </a:lnTo>
                    <a:lnTo>
                      <a:pt x="89"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8" name="Freeform 150">
                <a:extLst>
                  <a:ext uri="{FF2B5EF4-FFF2-40B4-BE49-F238E27FC236}">
                    <a16:creationId xmlns="" xmlns:a16="http://schemas.microsoft.com/office/drawing/2014/main" id="{A538D5A6-E416-4CED-8ABA-0E62A26F251F}"/>
                  </a:ext>
                </a:extLst>
              </p:cNvPr>
              <p:cNvSpPr>
                <a:spLocks/>
              </p:cNvSpPr>
              <p:nvPr/>
            </p:nvSpPr>
            <p:spPr bwMode="auto">
              <a:xfrm>
                <a:off x="2066506" y="2029318"/>
                <a:ext cx="20317" cy="30741"/>
              </a:xfrm>
              <a:custGeom>
                <a:avLst/>
                <a:gdLst>
                  <a:gd name="T0" fmla="*/ 0 w 30"/>
                  <a:gd name="T1" fmla="*/ 0 h 62"/>
                  <a:gd name="T2" fmla="*/ 0 w 30"/>
                  <a:gd name="T3" fmla="*/ 0 h 62"/>
                  <a:gd name="T4" fmla="*/ 1 w 30"/>
                  <a:gd name="T5" fmla="*/ 0 h 62"/>
                  <a:gd name="T6" fmla="*/ 1 w 30"/>
                  <a:gd name="T7" fmla="*/ 0 h 62"/>
                  <a:gd name="T8" fmla="*/ 1 w 30"/>
                  <a:gd name="T9" fmla="*/ 0 h 62"/>
                  <a:gd name="T10" fmla="*/ 0 w 30"/>
                  <a:gd name="T11" fmla="*/ 0 h 62"/>
                  <a:gd name="T12" fmla="*/ 0 60000 65536"/>
                  <a:gd name="T13" fmla="*/ 0 60000 65536"/>
                  <a:gd name="T14" fmla="*/ 0 60000 65536"/>
                  <a:gd name="T15" fmla="*/ 0 60000 65536"/>
                  <a:gd name="T16" fmla="*/ 0 60000 65536"/>
                  <a:gd name="T17" fmla="*/ 0 60000 65536"/>
                  <a:gd name="T18" fmla="*/ 0 w 30"/>
                  <a:gd name="T19" fmla="*/ 0 h 62"/>
                  <a:gd name="T20" fmla="*/ 30 w 30"/>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30" h="62">
                    <a:moveTo>
                      <a:pt x="0" y="15"/>
                    </a:moveTo>
                    <a:lnTo>
                      <a:pt x="0" y="46"/>
                    </a:lnTo>
                    <a:lnTo>
                      <a:pt x="29" y="61"/>
                    </a:lnTo>
                    <a:lnTo>
                      <a:pt x="29" y="46"/>
                    </a:lnTo>
                    <a:lnTo>
                      <a:pt x="15" y="0"/>
                    </a:lnTo>
                    <a:lnTo>
                      <a:pt x="0"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9" name="Oval 151">
                <a:extLst>
                  <a:ext uri="{FF2B5EF4-FFF2-40B4-BE49-F238E27FC236}">
                    <a16:creationId xmlns="" xmlns:a16="http://schemas.microsoft.com/office/drawing/2014/main" id="{A1AB5C50-A8C1-438D-A55C-8CF1C87DCF4D}"/>
                  </a:ext>
                </a:extLst>
              </p:cNvPr>
              <p:cNvSpPr>
                <a:spLocks noChangeArrowheads="1"/>
              </p:cNvSpPr>
              <p:nvPr/>
            </p:nvSpPr>
            <p:spPr bwMode="auto">
              <a:xfrm>
                <a:off x="1998784" y="2092136"/>
                <a:ext cx="8127" cy="6683"/>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0" name="Freeform 152">
                <a:extLst>
                  <a:ext uri="{FF2B5EF4-FFF2-40B4-BE49-F238E27FC236}">
                    <a16:creationId xmlns="" xmlns:a16="http://schemas.microsoft.com/office/drawing/2014/main" id="{B267643B-BE5A-4CDD-852D-EEB1CF47E4C6}"/>
                  </a:ext>
                </a:extLst>
              </p:cNvPr>
              <p:cNvSpPr>
                <a:spLocks/>
              </p:cNvSpPr>
              <p:nvPr/>
            </p:nvSpPr>
            <p:spPr bwMode="auto">
              <a:xfrm>
                <a:off x="1956796" y="2090800"/>
                <a:ext cx="41988" cy="70837"/>
              </a:xfrm>
              <a:custGeom>
                <a:avLst/>
                <a:gdLst>
                  <a:gd name="T0" fmla="*/ 0 w 75"/>
                  <a:gd name="T1" fmla="*/ 0 h 140"/>
                  <a:gd name="T2" fmla="*/ 0 w 75"/>
                  <a:gd name="T3" fmla="*/ 0 h 140"/>
                  <a:gd name="T4" fmla="*/ 0 w 75"/>
                  <a:gd name="T5" fmla="*/ 0 h 140"/>
                  <a:gd name="T6" fmla="*/ 0 w 75"/>
                  <a:gd name="T7" fmla="*/ 0 h 140"/>
                  <a:gd name="T8" fmla="*/ 0 w 75"/>
                  <a:gd name="T9" fmla="*/ 0 h 140"/>
                  <a:gd name="T10" fmla="*/ 0 w 75"/>
                  <a:gd name="T11" fmla="*/ 0 h 140"/>
                  <a:gd name="T12" fmla="*/ 0 w 75"/>
                  <a:gd name="T13" fmla="*/ 0 h 140"/>
                  <a:gd name="T14" fmla="*/ 0 w 75"/>
                  <a:gd name="T15" fmla="*/ 0 h 140"/>
                  <a:gd name="T16" fmla="*/ 0 w 75"/>
                  <a:gd name="T17" fmla="*/ 0 h 140"/>
                  <a:gd name="T18" fmla="*/ 0 w 75"/>
                  <a:gd name="T19" fmla="*/ 0 h 140"/>
                  <a:gd name="T20" fmla="*/ 0 w 75"/>
                  <a:gd name="T21" fmla="*/ 0 h 140"/>
                  <a:gd name="T22" fmla="*/ 0 w 75"/>
                  <a:gd name="T23" fmla="*/ 0 h 140"/>
                  <a:gd name="T24" fmla="*/ 0 w 75"/>
                  <a:gd name="T25" fmla="*/ 0 h 140"/>
                  <a:gd name="T26" fmla="*/ 0 w 75"/>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140"/>
                  <a:gd name="T44" fmla="*/ 75 w 75"/>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140">
                    <a:moveTo>
                      <a:pt x="15" y="15"/>
                    </a:moveTo>
                    <a:lnTo>
                      <a:pt x="15" y="46"/>
                    </a:lnTo>
                    <a:lnTo>
                      <a:pt x="0" y="62"/>
                    </a:lnTo>
                    <a:lnTo>
                      <a:pt x="0" y="93"/>
                    </a:lnTo>
                    <a:lnTo>
                      <a:pt x="30" y="108"/>
                    </a:lnTo>
                    <a:lnTo>
                      <a:pt x="30" y="139"/>
                    </a:lnTo>
                    <a:lnTo>
                      <a:pt x="44" y="139"/>
                    </a:lnTo>
                    <a:lnTo>
                      <a:pt x="44" y="108"/>
                    </a:lnTo>
                    <a:lnTo>
                      <a:pt x="59" y="108"/>
                    </a:lnTo>
                    <a:lnTo>
                      <a:pt x="74" y="93"/>
                    </a:lnTo>
                    <a:lnTo>
                      <a:pt x="44" y="77"/>
                    </a:lnTo>
                    <a:lnTo>
                      <a:pt x="59" y="15"/>
                    </a:lnTo>
                    <a:lnTo>
                      <a:pt x="44" y="0"/>
                    </a:lnTo>
                    <a:lnTo>
                      <a:pt x="15" y="15"/>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1" name="Freeform 153">
                <a:extLst>
                  <a:ext uri="{FF2B5EF4-FFF2-40B4-BE49-F238E27FC236}">
                    <a16:creationId xmlns="" xmlns:a16="http://schemas.microsoft.com/office/drawing/2014/main" id="{3C2DFAD3-208A-4310-81A3-6A46DE81A274}"/>
                  </a:ext>
                </a:extLst>
              </p:cNvPr>
              <p:cNvSpPr>
                <a:spLocks/>
              </p:cNvSpPr>
              <p:nvPr/>
            </p:nvSpPr>
            <p:spPr bwMode="auto">
              <a:xfrm>
                <a:off x="1973050" y="2137579"/>
                <a:ext cx="157116" cy="140338"/>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278"/>
                  <a:gd name="T77" fmla="*/ 270 w 270"/>
                  <a:gd name="T78" fmla="*/ 278 h 2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278">
                    <a:moveTo>
                      <a:pt x="45" y="0"/>
                    </a:moveTo>
                    <a:lnTo>
                      <a:pt x="30" y="15"/>
                    </a:lnTo>
                    <a:lnTo>
                      <a:pt x="15" y="15"/>
                    </a:lnTo>
                    <a:lnTo>
                      <a:pt x="15" y="46"/>
                    </a:lnTo>
                    <a:lnTo>
                      <a:pt x="0" y="46"/>
                    </a:lnTo>
                    <a:lnTo>
                      <a:pt x="0" y="92"/>
                    </a:lnTo>
                    <a:lnTo>
                      <a:pt x="0" y="108"/>
                    </a:lnTo>
                    <a:lnTo>
                      <a:pt x="0" y="139"/>
                    </a:lnTo>
                    <a:lnTo>
                      <a:pt x="15" y="169"/>
                    </a:lnTo>
                    <a:lnTo>
                      <a:pt x="60" y="200"/>
                    </a:lnTo>
                    <a:lnTo>
                      <a:pt x="90" y="215"/>
                    </a:lnTo>
                    <a:lnTo>
                      <a:pt x="105" y="200"/>
                    </a:lnTo>
                    <a:lnTo>
                      <a:pt x="254" y="277"/>
                    </a:lnTo>
                    <a:lnTo>
                      <a:pt x="254" y="262"/>
                    </a:lnTo>
                    <a:lnTo>
                      <a:pt x="269" y="262"/>
                    </a:lnTo>
                    <a:lnTo>
                      <a:pt x="269" y="231"/>
                    </a:lnTo>
                    <a:lnTo>
                      <a:pt x="269" y="92"/>
                    </a:lnTo>
                    <a:lnTo>
                      <a:pt x="254" y="62"/>
                    </a:lnTo>
                    <a:lnTo>
                      <a:pt x="269" y="31"/>
                    </a:lnTo>
                    <a:lnTo>
                      <a:pt x="209" y="0"/>
                    </a:lnTo>
                    <a:lnTo>
                      <a:pt x="179" y="15"/>
                    </a:lnTo>
                    <a:lnTo>
                      <a:pt x="194" y="46"/>
                    </a:lnTo>
                    <a:lnTo>
                      <a:pt x="164" y="62"/>
                    </a:lnTo>
                    <a:lnTo>
                      <a:pt x="105" y="31"/>
                    </a:lnTo>
                    <a:lnTo>
                      <a:pt x="4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2" name="Freeform 154">
                <a:extLst>
                  <a:ext uri="{FF2B5EF4-FFF2-40B4-BE49-F238E27FC236}">
                    <a16:creationId xmlns="" xmlns:a16="http://schemas.microsoft.com/office/drawing/2014/main" id="{D4B4B891-0944-4B9E-8CBF-325DF3F0503D}"/>
                  </a:ext>
                </a:extLst>
              </p:cNvPr>
              <p:cNvSpPr>
                <a:spLocks/>
              </p:cNvSpPr>
              <p:nvPr/>
            </p:nvSpPr>
            <p:spPr bwMode="auto">
              <a:xfrm>
                <a:off x="2006911" y="1982539"/>
                <a:ext cx="96166" cy="70837"/>
              </a:xfrm>
              <a:custGeom>
                <a:avLst/>
                <a:gdLst>
                  <a:gd name="T0" fmla="*/ 0 w 165"/>
                  <a:gd name="T1" fmla="*/ 0 h 139"/>
                  <a:gd name="T2" fmla="*/ 0 w 165"/>
                  <a:gd name="T3" fmla="*/ 0 h 139"/>
                  <a:gd name="T4" fmla="*/ 0 w 165"/>
                  <a:gd name="T5" fmla="*/ 0 h 139"/>
                  <a:gd name="T6" fmla="*/ 0 w 165"/>
                  <a:gd name="T7" fmla="*/ 0 h 139"/>
                  <a:gd name="T8" fmla="*/ 0 w 165"/>
                  <a:gd name="T9" fmla="*/ 0 h 139"/>
                  <a:gd name="T10" fmla="*/ 0 w 165"/>
                  <a:gd name="T11" fmla="*/ 0 h 139"/>
                  <a:gd name="T12" fmla="*/ 0 w 165"/>
                  <a:gd name="T13" fmla="*/ 0 h 139"/>
                  <a:gd name="T14" fmla="*/ 0 w 165"/>
                  <a:gd name="T15" fmla="*/ 0 h 139"/>
                  <a:gd name="T16" fmla="*/ 0 w 165"/>
                  <a:gd name="T17" fmla="*/ 0 h 139"/>
                  <a:gd name="T18" fmla="*/ 0 w 165"/>
                  <a:gd name="T19" fmla="*/ 0 h 139"/>
                  <a:gd name="T20" fmla="*/ 0 w 165"/>
                  <a:gd name="T21" fmla="*/ 0 h 139"/>
                  <a:gd name="T22" fmla="*/ 0 w 165"/>
                  <a:gd name="T23" fmla="*/ 0 h 139"/>
                  <a:gd name="T24" fmla="*/ 0 w 165"/>
                  <a:gd name="T25" fmla="*/ 0 h 139"/>
                  <a:gd name="T26" fmla="*/ 0 w 165"/>
                  <a:gd name="T27" fmla="*/ 0 h 139"/>
                  <a:gd name="T28" fmla="*/ 0 w 165"/>
                  <a:gd name="T29" fmla="*/ 0 h 139"/>
                  <a:gd name="T30" fmla="*/ 0 w 165"/>
                  <a:gd name="T31" fmla="*/ 0 h 139"/>
                  <a:gd name="T32" fmla="*/ 0 w 165"/>
                  <a:gd name="T33" fmla="*/ 0 h 139"/>
                  <a:gd name="T34" fmla="*/ 0 w 165"/>
                  <a:gd name="T35" fmla="*/ 0 h 139"/>
                  <a:gd name="T36" fmla="*/ 0 w 165"/>
                  <a:gd name="T37" fmla="*/ 0 h 139"/>
                  <a:gd name="T38" fmla="*/ 0 w 165"/>
                  <a:gd name="T39" fmla="*/ 0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39"/>
                  <a:gd name="T62" fmla="*/ 165 w 165"/>
                  <a:gd name="T63" fmla="*/ 139 h 1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39">
                    <a:moveTo>
                      <a:pt x="45" y="0"/>
                    </a:moveTo>
                    <a:lnTo>
                      <a:pt x="75" y="15"/>
                    </a:lnTo>
                    <a:lnTo>
                      <a:pt x="89" y="0"/>
                    </a:lnTo>
                    <a:lnTo>
                      <a:pt x="119" y="15"/>
                    </a:lnTo>
                    <a:lnTo>
                      <a:pt x="149" y="31"/>
                    </a:lnTo>
                    <a:lnTo>
                      <a:pt x="149" y="46"/>
                    </a:lnTo>
                    <a:lnTo>
                      <a:pt x="149" y="77"/>
                    </a:lnTo>
                    <a:lnTo>
                      <a:pt x="164" y="107"/>
                    </a:lnTo>
                    <a:lnTo>
                      <a:pt x="134" y="138"/>
                    </a:lnTo>
                    <a:lnTo>
                      <a:pt x="119" y="92"/>
                    </a:lnTo>
                    <a:lnTo>
                      <a:pt x="104" y="107"/>
                    </a:lnTo>
                    <a:lnTo>
                      <a:pt x="60" y="61"/>
                    </a:lnTo>
                    <a:lnTo>
                      <a:pt x="45" y="61"/>
                    </a:lnTo>
                    <a:lnTo>
                      <a:pt x="30" y="46"/>
                    </a:lnTo>
                    <a:lnTo>
                      <a:pt x="15" y="31"/>
                    </a:lnTo>
                    <a:lnTo>
                      <a:pt x="15" y="46"/>
                    </a:lnTo>
                    <a:lnTo>
                      <a:pt x="0" y="31"/>
                    </a:lnTo>
                    <a:lnTo>
                      <a:pt x="0" y="15"/>
                    </a:lnTo>
                    <a:lnTo>
                      <a:pt x="0" y="0"/>
                    </a:lnTo>
                    <a:lnTo>
                      <a:pt x="45"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3" name="Freeform 155">
                <a:extLst>
                  <a:ext uri="{FF2B5EF4-FFF2-40B4-BE49-F238E27FC236}">
                    <a16:creationId xmlns="" xmlns:a16="http://schemas.microsoft.com/office/drawing/2014/main" id="{B876B829-699E-4153-B7CA-46469BE7AF33}"/>
                  </a:ext>
                </a:extLst>
              </p:cNvPr>
              <p:cNvSpPr>
                <a:spLocks/>
              </p:cNvSpPr>
              <p:nvPr/>
            </p:nvSpPr>
            <p:spPr bwMode="auto">
              <a:xfrm>
                <a:off x="2085469" y="2029318"/>
                <a:ext cx="51469" cy="62818"/>
              </a:xfrm>
              <a:custGeom>
                <a:avLst/>
                <a:gdLst>
                  <a:gd name="T0" fmla="*/ 0 w 91"/>
                  <a:gd name="T1" fmla="*/ 0 h 123"/>
                  <a:gd name="T2" fmla="*/ 0 w 91"/>
                  <a:gd name="T3" fmla="*/ 0 h 123"/>
                  <a:gd name="T4" fmla="*/ 0 w 91"/>
                  <a:gd name="T5" fmla="*/ 0 h 123"/>
                  <a:gd name="T6" fmla="*/ 0 w 91"/>
                  <a:gd name="T7" fmla="*/ 0 h 123"/>
                  <a:gd name="T8" fmla="*/ 0 w 91"/>
                  <a:gd name="T9" fmla="*/ 0 h 123"/>
                  <a:gd name="T10" fmla="*/ 0 w 91"/>
                  <a:gd name="T11" fmla="*/ 0 h 123"/>
                  <a:gd name="T12" fmla="*/ 0 w 91"/>
                  <a:gd name="T13" fmla="*/ 0 h 123"/>
                  <a:gd name="T14" fmla="*/ 0 w 91"/>
                  <a:gd name="T15" fmla="*/ 0 h 123"/>
                  <a:gd name="T16" fmla="*/ 0 w 91"/>
                  <a:gd name="T17" fmla="*/ 0 h 123"/>
                  <a:gd name="T18" fmla="*/ 0 w 91"/>
                  <a:gd name="T19" fmla="*/ 0 h 123"/>
                  <a:gd name="T20" fmla="*/ 0 w 91"/>
                  <a:gd name="T21" fmla="*/ 0 h 123"/>
                  <a:gd name="T22" fmla="*/ 0 w 91"/>
                  <a:gd name="T23" fmla="*/ 0 h 123"/>
                  <a:gd name="T24" fmla="*/ 0 w 91"/>
                  <a:gd name="T25" fmla="*/ 0 h 123"/>
                  <a:gd name="T26" fmla="*/ 0 w 91"/>
                  <a:gd name="T27" fmla="*/ 0 h 123"/>
                  <a:gd name="T28" fmla="*/ 0 w 91"/>
                  <a:gd name="T29" fmla="*/ 0 h 123"/>
                  <a:gd name="T30" fmla="*/ 0 w 91"/>
                  <a:gd name="T31" fmla="*/ 0 h 123"/>
                  <a:gd name="T32" fmla="*/ 0 w 91"/>
                  <a:gd name="T33" fmla="*/ 0 h 123"/>
                  <a:gd name="T34" fmla="*/ 0 w 91"/>
                  <a:gd name="T35" fmla="*/ 0 h 123"/>
                  <a:gd name="T36" fmla="*/ 0 w 91"/>
                  <a:gd name="T37" fmla="*/ 0 h 123"/>
                  <a:gd name="T38" fmla="*/ 0 w 91"/>
                  <a:gd name="T39" fmla="*/ 0 h 123"/>
                  <a:gd name="T40" fmla="*/ 0 w 91"/>
                  <a:gd name="T41" fmla="*/ 0 h 1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23"/>
                  <a:gd name="T65" fmla="*/ 91 w 91"/>
                  <a:gd name="T66" fmla="*/ 123 h 1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23">
                    <a:moveTo>
                      <a:pt x="0" y="61"/>
                    </a:moveTo>
                    <a:lnTo>
                      <a:pt x="0" y="76"/>
                    </a:lnTo>
                    <a:lnTo>
                      <a:pt x="15" y="92"/>
                    </a:lnTo>
                    <a:lnTo>
                      <a:pt x="30" y="92"/>
                    </a:lnTo>
                    <a:lnTo>
                      <a:pt x="15" y="92"/>
                    </a:lnTo>
                    <a:lnTo>
                      <a:pt x="30" y="122"/>
                    </a:lnTo>
                    <a:lnTo>
                      <a:pt x="45" y="107"/>
                    </a:lnTo>
                    <a:lnTo>
                      <a:pt x="45" y="92"/>
                    </a:lnTo>
                    <a:lnTo>
                      <a:pt x="60" y="107"/>
                    </a:lnTo>
                    <a:lnTo>
                      <a:pt x="60" y="76"/>
                    </a:lnTo>
                    <a:lnTo>
                      <a:pt x="45" y="61"/>
                    </a:lnTo>
                    <a:lnTo>
                      <a:pt x="30" y="31"/>
                    </a:lnTo>
                    <a:lnTo>
                      <a:pt x="60" y="46"/>
                    </a:lnTo>
                    <a:lnTo>
                      <a:pt x="60" y="15"/>
                    </a:lnTo>
                    <a:lnTo>
                      <a:pt x="90" y="31"/>
                    </a:lnTo>
                    <a:lnTo>
                      <a:pt x="90" y="15"/>
                    </a:lnTo>
                    <a:lnTo>
                      <a:pt x="75" y="15"/>
                    </a:lnTo>
                    <a:lnTo>
                      <a:pt x="60" y="0"/>
                    </a:lnTo>
                    <a:lnTo>
                      <a:pt x="30" y="15"/>
                    </a:lnTo>
                    <a:lnTo>
                      <a:pt x="0" y="46"/>
                    </a:lnTo>
                    <a:lnTo>
                      <a:pt x="0" y="61"/>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4" name="Freeform 156">
                <a:extLst>
                  <a:ext uri="{FF2B5EF4-FFF2-40B4-BE49-F238E27FC236}">
                    <a16:creationId xmlns="" xmlns:a16="http://schemas.microsoft.com/office/drawing/2014/main" id="{CF6F3E2C-39C7-4139-9BF8-A2C0D213229A}"/>
                  </a:ext>
                </a:extLst>
              </p:cNvPr>
              <p:cNvSpPr>
                <a:spLocks/>
              </p:cNvSpPr>
              <p:nvPr/>
            </p:nvSpPr>
            <p:spPr bwMode="auto">
              <a:xfrm>
                <a:off x="2077342" y="1958481"/>
                <a:ext cx="86685" cy="54799"/>
              </a:xfrm>
              <a:custGeom>
                <a:avLst/>
                <a:gdLst>
                  <a:gd name="T0" fmla="*/ 0 w 150"/>
                  <a:gd name="T1" fmla="*/ 0 h 108"/>
                  <a:gd name="T2" fmla="*/ 0 w 150"/>
                  <a:gd name="T3" fmla="*/ 0 h 108"/>
                  <a:gd name="T4" fmla="*/ 0 w 150"/>
                  <a:gd name="T5" fmla="*/ 0 h 108"/>
                  <a:gd name="T6" fmla="*/ 0 w 150"/>
                  <a:gd name="T7" fmla="*/ 0 h 108"/>
                  <a:gd name="T8" fmla="*/ 0 w 150"/>
                  <a:gd name="T9" fmla="*/ 0 h 108"/>
                  <a:gd name="T10" fmla="*/ 0 w 150"/>
                  <a:gd name="T11" fmla="*/ 0 h 108"/>
                  <a:gd name="T12" fmla="*/ 0 w 150"/>
                  <a:gd name="T13" fmla="*/ 0 h 108"/>
                  <a:gd name="T14" fmla="*/ 0 w 150"/>
                  <a:gd name="T15" fmla="*/ 0 h 108"/>
                  <a:gd name="T16" fmla="*/ 0 w 150"/>
                  <a:gd name="T17" fmla="*/ 0 h 108"/>
                  <a:gd name="T18" fmla="*/ 0 w 150"/>
                  <a:gd name="T19" fmla="*/ 0 h 108"/>
                  <a:gd name="T20" fmla="*/ 0 w 150"/>
                  <a:gd name="T21" fmla="*/ 0 h 108"/>
                  <a:gd name="T22" fmla="*/ 0 w 150"/>
                  <a:gd name="T23" fmla="*/ 0 h 108"/>
                  <a:gd name="T24" fmla="*/ 0 w 150"/>
                  <a:gd name="T25" fmla="*/ 0 h 108"/>
                  <a:gd name="T26" fmla="*/ 0 w 150"/>
                  <a:gd name="T27" fmla="*/ 0 h 108"/>
                  <a:gd name="T28" fmla="*/ 0 w 150"/>
                  <a:gd name="T29" fmla="*/ 0 h 108"/>
                  <a:gd name="T30" fmla="*/ 0 w 150"/>
                  <a:gd name="T31" fmla="*/ 0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0"/>
                  <a:gd name="T49" fmla="*/ 0 h 108"/>
                  <a:gd name="T50" fmla="*/ 150 w 150"/>
                  <a:gd name="T51" fmla="*/ 108 h 1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0" h="108">
                    <a:moveTo>
                      <a:pt x="30" y="15"/>
                    </a:moveTo>
                    <a:lnTo>
                      <a:pt x="15" y="31"/>
                    </a:lnTo>
                    <a:lnTo>
                      <a:pt x="0" y="61"/>
                    </a:lnTo>
                    <a:lnTo>
                      <a:pt x="30" y="76"/>
                    </a:lnTo>
                    <a:lnTo>
                      <a:pt x="30" y="92"/>
                    </a:lnTo>
                    <a:lnTo>
                      <a:pt x="45" y="107"/>
                    </a:lnTo>
                    <a:lnTo>
                      <a:pt x="89" y="107"/>
                    </a:lnTo>
                    <a:lnTo>
                      <a:pt x="104" y="92"/>
                    </a:lnTo>
                    <a:lnTo>
                      <a:pt x="134" y="107"/>
                    </a:lnTo>
                    <a:lnTo>
                      <a:pt x="134" y="76"/>
                    </a:lnTo>
                    <a:lnTo>
                      <a:pt x="149" y="61"/>
                    </a:lnTo>
                    <a:lnTo>
                      <a:pt x="119" y="61"/>
                    </a:lnTo>
                    <a:lnTo>
                      <a:pt x="119" y="31"/>
                    </a:lnTo>
                    <a:lnTo>
                      <a:pt x="89" y="0"/>
                    </a:lnTo>
                    <a:lnTo>
                      <a:pt x="75" y="15"/>
                    </a:lnTo>
                    <a:lnTo>
                      <a:pt x="30"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5" name="Freeform 157">
                <a:extLst>
                  <a:ext uri="{FF2B5EF4-FFF2-40B4-BE49-F238E27FC236}">
                    <a16:creationId xmlns="" xmlns:a16="http://schemas.microsoft.com/office/drawing/2014/main" id="{9E9E3636-187F-4C88-A5C0-D81057B9AE4D}"/>
                  </a:ext>
                </a:extLst>
              </p:cNvPr>
              <p:cNvSpPr>
                <a:spLocks/>
              </p:cNvSpPr>
              <p:nvPr/>
            </p:nvSpPr>
            <p:spPr bwMode="auto">
              <a:xfrm>
                <a:off x="2094950" y="2006597"/>
                <a:ext cx="60950" cy="30741"/>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2"/>
                  <a:gd name="T38" fmla="*/ 105 w 105"/>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2">
                    <a:moveTo>
                      <a:pt x="104" y="15"/>
                    </a:moveTo>
                    <a:lnTo>
                      <a:pt x="74" y="0"/>
                    </a:lnTo>
                    <a:lnTo>
                      <a:pt x="59" y="15"/>
                    </a:lnTo>
                    <a:lnTo>
                      <a:pt x="15" y="15"/>
                    </a:lnTo>
                    <a:lnTo>
                      <a:pt x="0" y="0"/>
                    </a:lnTo>
                    <a:lnTo>
                      <a:pt x="0" y="31"/>
                    </a:lnTo>
                    <a:lnTo>
                      <a:pt x="15" y="61"/>
                    </a:lnTo>
                    <a:lnTo>
                      <a:pt x="45" y="46"/>
                    </a:lnTo>
                    <a:lnTo>
                      <a:pt x="59" y="61"/>
                    </a:lnTo>
                    <a:lnTo>
                      <a:pt x="74" y="61"/>
                    </a:lnTo>
                    <a:lnTo>
                      <a:pt x="89" y="46"/>
                    </a:lnTo>
                    <a:lnTo>
                      <a:pt x="104"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6" name="Freeform 158">
                <a:extLst>
                  <a:ext uri="{FF2B5EF4-FFF2-40B4-BE49-F238E27FC236}">
                    <a16:creationId xmlns="" xmlns:a16="http://schemas.microsoft.com/office/drawing/2014/main" id="{DD52F694-DAD9-4582-A1EC-BDA3DCDC7CE0}"/>
                  </a:ext>
                </a:extLst>
              </p:cNvPr>
              <p:cNvSpPr>
                <a:spLocks/>
              </p:cNvSpPr>
              <p:nvPr/>
            </p:nvSpPr>
            <p:spPr bwMode="auto">
              <a:xfrm>
                <a:off x="2119330" y="2145598"/>
                <a:ext cx="123255" cy="108261"/>
              </a:xfrm>
              <a:custGeom>
                <a:avLst/>
                <a:gdLst>
                  <a:gd name="T0" fmla="*/ 0 w 211"/>
                  <a:gd name="T1" fmla="*/ 0 h 216"/>
                  <a:gd name="T2" fmla="*/ 0 w 211"/>
                  <a:gd name="T3" fmla="*/ 0 h 216"/>
                  <a:gd name="T4" fmla="*/ 0 w 211"/>
                  <a:gd name="T5" fmla="*/ 0 h 216"/>
                  <a:gd name="T6" fmla="*/ 0 w 211"/>
                  <a:gd name="T7" fmla="*/ 0 h 216"/>
                  <a:gd name="T8" fmla="*/ 0 w 211"/>
                  <a:gd name="T9" fmla="*/ 0 h 216"/>
                  <a:gd name="T10" fmla="*/ 0 w 211"/>
                  <a:gd name="T11" fmla="*/ 0 h 216"/>
                  <a:gd name="T12" fmla="*/ 0 w 211"/>
                  <a:gd name="T13" fmla="*/ 0 h 216"/>
                  <a:gd name="T14" fmla="*/ 0 w 211"/>
                  <a:gd name="T15" fmla="*/ 0 h 216"/>
                  <a:gd name="T16" fmla="*/ 0 w 211"/>
                  <a:gd name="T17" fmla="*/ 0 h 216"/>
                  <a:gd name="T18" fmla="*/ 0 w 211"/>
                  <a:gd name="T19" fmla="*/ 0 h 216"/>
                  <a:gd name="T20" fmla="*/ 0 w 211"/>
                  <a:gd name="T21" fmla="*/ 0 h 216"/>
                  <a:gd name="T22" fmla="*/ 0 w 211"/>
                  <a:gd name="T23" fmla="*/ 0 h 216"/>
                  <a:gd name="T24" fmla="*/ 0 w 211"/>
                  <a:gd name="T25" fmla="*/ 0 h 216"/>
                  <a:gd name="T26" fmla="*/ 0 w 211"/>
                  <a:gd name="T27" fmla="*/ 0 h 216"/>
                  <a:gd name="T28" fmla="*/ 0 w 211"/>
                  <a:gd name="T29" fmla="*/ 0 h 216"/>
                  <a:gd name="T30" fmla="*/ 0 w 211"/>
                  <a:gd name="T31" fmla="*/ 0 h 2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1"/>
                  <a:gd name="T49" fmla="*/ 0 h 216"/>
                  <a:gd name="T50" fmla="*/ 211 w 211"/>
                  <a:gd name="T51" fmla="*/ 216 h 2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1" h="216">
                    <a:moveTo>
                      <a:pt x="15" y="15"/>
                    </a:moveTo>
                    <a:lnTo>
                      <a:pt x="0" y="46"/>
                    </a:lnTo>
                    <a:lnTo>
                      <a:pt x="15" y="77"/>
                    </a:lnTo>
                    <a:lnTo>
                      <a:pt x="15" y="215"/>
                    </a:lnTo>
                    <a:lnTo>
                      <a:pt x="165" y="200"/>
                    </a:lnTo>
                    <a:lnTo>
                      <a:pt x="180" y="215"/>
                    </a:lnTo>
                    <a:lnTo>
                      <a:pt x="210" y="184"/>
                    </a:lnTo>
                    <a:lnTo>
                      <a:pt x="135" y="61"/>
                    </a:lnTo>
                    <a:lnTo>
                      <a:pt x="135" y="46"/>
                    </a:lnTo>
                    <a:lnTo>
                      <a:pt x="165" y="92"/>
                    </a:lnTo>
                    <a:lnTo>
                      <a:pt x="180" y="61"/>
                    </a:lnTo>
                    <a:lnTo>
                      <a:pt x="165" y="15"/>
                    </a:lnTo>
                    <a:lnTo>
                      <a:pt x="150" y="15"/>
                    </a:lnTo>
                    <a:lnTo>
                      <a:pt x="120" y="0"/>
                    </a:lnTo>
                    <a:lnTo>
                      <a:pt x="90" y="15"/>
                    </a:lnTo>
                    <a:lnTo>
                      <a:pt x="15" y="15"/>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7" name="Line 159">
                <a:extLst>
                  <a:ext uri="{FF2B5EF4-FFF2-40B4-BE49-F238E27FC236}">
                    <a16:creationId xmlns="" xmlns:a16="http://schemas.microsoft.com/office/drawing/2014/main" id="{0A0D2203-BE08-4297-ADD4-F0B331F58E1A}"/>
                  </a:ext>
                </a:extLst>
              </p:cNvPr>
              <p:cNvSpPr>
                <a:spLocks noChangeShapeType="1"/>
              </p:cNvSpPr>
              <p:nvPr/>
            </p:nvSpPr>
            <p:spPr bwMode="auto">
              <a:xfrm>
                <a:off x="2215495" y="215361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8" name="Line 160">
                <a:extLst>
                  <a:ext uri="{FF2B5EF4-FFF2-40B4-BE49-F238E27FC236}">
                    <a16:creationId xmlns="" xmlns:a16="http://schemas.microsoft.com/office/drawing/2014/main" id="{5D71071D-B076-47AA-85C7-90FD1B8D71CC}"/>
                  </a:ext>
                </a:extLst>
              </p:cNvPr>
              <p:cNvSpPr>
                <a:spLocks noChangeShapeType="1"/>
              </p:cNvSpPr>
              <p:nvPr/>
            </p:nvSpPr>
            <p:spPr bwMode="auto">
              <a:xfrm>
                <a:off x="2215495" y="2161637"/>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9" name="Line 161">
                <a:extLst>
                  <a:ext uri="{FF2B5EF4-FFF2-40B4-BE49-F238E27FC236}">
                    <a16:creationId xmlns="" xmlns:a16="http://schemas.microsoft.com/office/drawing/2014/main" id="{46C876F9-8569-4637-ABB8-72F2316C8A2F}"/>
                  </a:ext>
                </a:extLst>
              </p:cNvPr>
              <p:cNvSpPr>
                <a:spLocks noChangeShapeType="1"/>
              </p:cNvSpPr>
              <p:nvPr/>
            </p:nvSpPr>
            <p:spPr bwMode="auto">
              <a:xfrm flipV="1">
                <a:off x="2234458" y="2161637"/>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0" name="Line 162">
                <a:extLst>
                  <a:ext uri="{FF2B5EF4-FFF2-40B4-BE49-F238E27FC236}">
                    <a16:creationId xmlns="" xmlns:a16="http://schemas.microsoft.com/office/drawing/2014/main" id="{4F3945B8-8217-40A1-95B5-4C2EAA1EF4A9}"/>
                  </a:ext>
                </a:extLst>
              </p:cNvPr>
              <p:cNvSpPr>
                <a:spLocks noChangeShapeType="1"/>
              </p:cNvSpPr>
              <p:nvPr/>
            </p:nvSpPr>
            <p:spPr bwMode="auto">
              <a:xfrm flipV="1">
                <a:off x="2234458" y="215361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1" name="Line 163">
                <a:extLst>
                  <a:ext uri="{FF2B5EF4-FFF2-40B4-BE49-F238E27FC236}">
                    <a16:creationId xmlns="" xmlns:a16="http://schemas.microsoft.com/office/drawing/2014/main" id="{C32119EA-4139-4BA1-B7AC-4659C1AFA8F5}"/>
                  </a:ext>
                </a:extLst>
              </p:cNvPr>
              <p:cNvSpPr>
                <a:spLocks noChangeShapeType="1"/>
              </p:cNvSpPr>
              <p:nvPr/>
            </p:nvSpPr>
            <p:spPr bwMode="auto">
              <a:xfrm flipV="1">
                <a:off x="2234458" y="2145598"/>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2" name="Line 164">
                <a:extLst>
                  <a:ext uri="{FF2B5EF4-FFF2-40B4-BE49-F238E27FC236}">
                    <a16:creationId xmlns="" xmlns:a16="http://schemas.microsoft.com/office/drawing/2014/main" id="{D489D397-DD1D-4304-9438-A287C2C840AC}"/>
                  </a:ext>
                </a:extLst>
              </p:cNvPr>
              <p:cNvSpPr>
                <a:spLocks noChangeShapeType="1"/>
              </p:cNvSpPr>
              <p:nvPr/>
            </p:nvSpPr>
            <p:spPr bwMode="auto">
              <a:xfrm flipV="1">
                <a:off x="2234458" y="2122877"/>
                <a:ext cx="8127"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3" name="Freeform 165">
                <a:extLst>
                  <a:ext uri="{FF2B5EF4-FFF2-40B4-BE49-F238E27FC236}">
                    <a16:creationId xmlns="" xmlns:a16="http://schemas.microsoft.com/office/drawing/2014/main" id="{D3CD1736-856D-4656-9338-A4D76C8E8BF8}"/>
                  </a:ext>
                </a:extLst>
              </p:cNvPr>
              <p:cNvSpPr>
                <a:spLocks/>
              </p:cNvSpPr>
              <p:nvPr/>
            </p:nvSpPr>
            <p:spPr bwMode="auto">
              <a:xfrm>
                <a:off x="2199242" y="2100156"/>
                <a:ext cx="16253" cy="14702"/>
              </a:xfrm>
              <a:custGeom>
                <a:avLst/>
                <a:gdLst>
                  <a:gd name="T0" fmla="*/ 0 w 30"/>
                  <a:gd name="T1" fmla="*/ 0 h 31"/>
                  <a:gd name="T2" fmla="*/ 0 w 30"/>
                  <a:gd name="T3" fmla="*/ 0 h 31"/>
                  <a:gd name="T4" fmla="*/ 0 w 30"/>
                  <a:gd name="T5" fmla="*/ 0 h 31"/>
                  <a:gd name="T6" fmla="*/ 0 w 30"/>
                  <a:gd name="T7" fmla="*/ 0 h 31"/>
                  <a:gd name="T8" fmla="*/ 0 w 30"/>
                  <a:gd name="T9" fmla="*/ 0 h 31"/>
                  <a:gd name="T10" fmla="*/ 0 60000 65536"/>
                  <a:gd name="T11" fmla="*/ 0 60000 65536"/>
                  <a:gd name="T12" fmla="*/ 0 60000 65536"/>
                  <a:gd name="T13" fmla="*/ 0 60000 65536"/>
                  <a:gd name="T14" fmla="*/ 0 60000 65536"/>
                  <a:gd name="T15" fmla="*/ 0 w 30"/>
                  <a:gd name="T16" fmla="*/ 0 h 31"/>
                  <a:gd name="T17" fmla="*/ 30 w 30"/>
                  <a:gd name="T18" fmla="*/ 31 h 31"/>
                </a:gdLst>
                <a:ahLst/>
                <a:cxnLst>
                  <a:cxn ang="T10">
                    <a:pos x="T0" y="T1"/>
                  </a:cxn>
                  <a:cxn ang="T11">
                    <a:pos x="T2" y="T3"/>
                  </a:cxn>
                  <a:cxn ang="T12">
                    <a:pos x="T4" y="T5"/>
                  </a:cxn>
                  <a:cxn ang="T13">
                    <a:pos x="T6" y="T7"/>
                  </a:cxn>
                  <a:cxn ang="T14">
                    <a:pos x="T8" y="T9"/>
                  </a:cxn>
                </a:cxnLst>
                <a:rect l="T15" t="T16" r="T17" b="T18"/>
                <a:pathLst>
                  <a:path w="30" h="31">
                    <a:moveTo>
                      <a:pt x="29" y="0"/>
                    </a:moveTo>
                    <a:lnTo>
                      <a:pt x="0" y="15"/>
                    </a:lnTo>
                    <a:lnTo>
                      <a:pt x="0" y="30"/>
                    </a:lnTo>
                    <a:lnTo>
                      <a:pt x="29" y="15"/>
                    </a:lnTo>
                    <a:lnTo>
                      <a:pt x="29" y="0"/>
                    </a:lnTo>
                  </a:path>
                </a:pathLst>
              </a:custGeom>
              <a:solidFill>
                <a:srgbClr val="FF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4" name="Freeform 166">
                <a:extLst>
                  <a:ext uri="{FF2B5EF4-FFF2-40B4-BE49-F238E27FC236}">
                    <a16:creationId xmlns="" xmlns:a16="http://schemas.microsoft.com/office/drawing/2014/main" id="{4EF6A7DB-E7F3-46D0-8D6D-CD2956D6C107}"/>
                  </a:ext>
                </a:extLst>
              </p:cNvPr>
              <p:cNvSpPr>
                <a:spLocks/>
              </p:cNvSpPr>
              <p:nvPr/>
            </p:nvSpPr>
            <p:spPr bwMode="auto">
              <a:xfrm>
                <a:off x="2234458" y="2122877"/>
                <a:ext cx="0" cy="22721"/>
              </a:xfrm>
              <a:custGeom>
                <a:avLst/>
                <a:gdLst>
                  <a:gd name="T0" fmla="*/ 0 w 1"/>
                  <a:gd name="T1" fmla="*/ 0 h 47"/>
                  <a:gd name="T2" fmla="*/ 0 w 1"/>
                  <a:gd name="T3" fmla="*/ 0 h 47"/>
                  <a:gd name="T4" fmla="*/ 0 w 1"/>
                  <a:gd name="T5" fmla="*/ 0 h 47"/>
                  <a:gd name="T6" fmla="*/ 0 w 1"/>
                  <a:gd name="T7" fmla="*/ 0 h 47"/>
                  <a:gd name="T8" fmla="*/ 0 60000 65536"/>
                  <a:gd name="T9" fmla="*/ 0 60000 65536"/>
                  <a:gd name="T10" fmla="*/ 0 60000 65536"/>
                  <a:gd name="T11" fmla="*/ 0 60000 65536"/>
                  <a:gd name="T12" fmla="*/ 0 w 1"/>
                  <a:gd name="T13" fmla="*/ 0 h 47"/>
                  <a:gd name="T14" fmla="*/ 0 w 1"/>
                  <a:gd name="T15" fmla="*/ 47 h 47"/>
                </a:gdLst>
                <a:ahLst/>
                <a:cxnLst>
                  <a:cxn ang="T8">
                    <a:pos x="T0" y="T1"/>
                  </a:cxn>
                  <a:cxn ang="T9">
                    <a:pos x="T2" y="T3"/>
                  </a:cxn>
                  <a:cxn ang="T10">
                    <a:pos x="T4" y="T5"/>
                  </a:cxn>
                  <a:cxn ang="T11">
                    <a:pos x="T6" y="T7"/>
                  </a:cxn>
                </a:cxnLst>
                <a:rect l="T12" t="T13" r="T14" b="T15"/>
                <a:pathLst>
                  <a:path w="1" h="47">
                    <a:moveTo>
                      <a:pt x="0" y="0"/>
                    </a:moveTo>
                    <a:lnTo>
                      <a:pt x="0" y="46"/>
                    </a:lnTo>
                    <a:lnTo>
                      <a:pt x="0" y="31"/>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5" name="Line 167">
                <a:extLst>
                  <a:ext uri="{FF2B5EF4-FFF2-40B4-BE49-F238E27FC236}">
                    <a16:creationId xmlns="" xmlns:a16="http://schemas.microsoft.com/office/drawing/2014/main" id="{89B16CB1-7EF2-4968-A1EF-EE4A9BCBC104}"/>
                  </a:ext>
                </a:extLst>
              </p:cNvPr>
              <p:cNvSpPr>
                <a:spLocks noChangeShapeType="1"/>
              </p:cNvSpPr>
              <p:nvPr/>
            </p:nvSpPr>
            <p:spPr bwMode="auto">
              <a:xfrm>
                <a:off x="2234458" y="214559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6" name="Line 168">
                <a:extLst>
                  <a:ext uri="{FF2B5EF4-FFF2-40B4-BE49-F238E27FC236}">
                    <a16:creationId xmlns="" xmlns:a16="http://schemas.microsoft.com/office/drawing/2014/main" id="{01C81DB0-7126-48FF-B0D5-BAA68AE610A7}"/>
                  </a:ext>
                </a:extLst>
              </p:cNvPr>
              <p:cNvSpPr>
                <a:spLocks noChangeShapeType="1"/>
              </p:cNvSpPr>
              <p:nvPr/>
            </p:nvSpPr>
            <p:spPr bwMode="auto">
              <a:xfrm>
                <a:off x="2234458" y="2137579"/>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7" name="Line 169">
                <a:extLst>
                  <a:ext uri="{FF2B5EF4-FFF2-40B4-BE49-F238E27FC236}">
                    <a16:creationId xmlns="" xmlns:a16="http://schemas.microsoft.com/office/drawing/2014/main" id="{1034AC8F-8568-4124-AA22-55B83D641DEA}"/>
                  </a:ext>
                </a:extLst>
              </p:cNvPr>
              <p:cNvSpPr>
                <a:spLocks noChangeShapeType="1"/>
              </p:cNvSpPr>
              <p:nvPr/>
            </p:nvSpPr>
            <p:spPr bwMode="auto">
              <a:xfrm>
                <a:off x="2234458" y="2129560"/>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8" name="Line 170">
                <a:extLst>
                  <a:ext uri="{FF2B5EF4-FFF2-40B4-BE49-F238E27FC236}">
                    <a16:creationId xmlns="" xmlns:a16="http://schemas.microsoft.com/office/drawing/2014/main" id="{50BD77C0-B704-4002-A584-AB19F0B8B0A1}"/>
                  </a:ext>
                </a:extLst>
              </p:cNvPr>
              <p:cNvSpPr>
                <a:spLocks noChangeShapeType="1"/>
              </p:cNvSpPr>
              <p:nvPr/>
            </p:nvSpPr>
            <p:spPr bwMode="auto">
              <a:xfrm>
                <a:off x="2234458" y="212287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9" name="Line 171">
                <a:extLst>
                  <a:ext uri="{FF2B5EF4-FFF2-40B4-BE49-F238E27FC236}">
                    <a16:creationId xmlns="" xmlns:a16="http://schemas.microsoft.com/office/drawing/2014/main" id="{F08E87DA-9739-4785-A42F-3D053C6CCA0A}"/>
                  </a:ext>
                </a:extLst>
              </p:cNvPr>
              <p:cNvSpPr>
                <a:spLocks noChangeShapeType="1"/>
              </p:cNvSpPr>
              <p:nvPr/>
            </p:nvSpPr>
            <p:spPr bwMode="auto">
              <a:xfrm>
                <a:off x="2234458" y="212287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0" name="Line 172">
                <a:extLst>
                  <a:ext uri="{FF2B5EF4-FFF2-40B4-BE49-F238E27FC236}">
                    <a16:creationId xmlns="" xmlns:a16="http://schemas.microsoft.com/office/drawing/2014/main" id="{AFA3ED64-3F4C-475A-B212-C4E21FCCB826}"/>
                  </a:ext>
                </a:extLst>
              </p:cNvPr>
              <p:cNvSpPr>
                <a:spLocks noChangeShapeType="1"/>
              </p:cNvSpPr>
              <p:nvPr/>
            </p:nvSpPr>
            <p:spPr bwMode="auto">
              <a:xfrm>
                <a:off x="2234458" y="2129560"/>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1" name="Line 173">
                <a:extLst>
                  <a:ext uri="{FF2B5EF4-FFF2-40B4-BE49-F238E27FC236}">
                    <a16:creationId xmlns="" xmlns:a16="http://schemas.microsoft.com/office/drawing/2014/main" id="{CCAA2D83-357D-44D6-BDA1-638B82FA69BF}"/>
                  </a:ext>
                </a:extLst>
              </p:cNvPr>
              <p:cNvSpPr>
                <a:spLocks noChangeShapeType="1"/>
              </p:cNvSpPr>
              <p:nvPr/>
            </p:nvSpPr>
            <p:spPr bwMode="auto">
              <a:xfrm>
                <a:off x="2234458" y="2137579"/>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2" name="Line 174">
                <a:extLst>
                  <a:ext uri="{FF2B5EF4-FFF2-40B4-BE49-F238E27FC236}">
                    <a16:creationId xmlns="" xmlns:a16="http://schemas.microsoft.com/office/drawing/2014/main" id="{757F0358-05B8-412E-932A-C54A132C0361}"/>
                  </a:ext>
                </a:extLst>
              </p:cNvPr>
              <p:cNvSpPr>
                <a:spLocks noChangeShapeType="1"/>
              </p:cNvSpPr>
              <p:nvPr/>
            </p:nvSpPr>
            <p:spPr bwMode="auto">
              <a:xfrm flipH="1">
                <a:off x="2224977" y="2137579"/>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3" name="Line 175">
                <a:extLst>
                  <a:ext uri="{FF2B5EF4-FFF2-40B4-BE49-F238E27FC236}">
                    <a16:creationId xmlns="" xmlns:a16="http://schemas.microsoft.com/office/drawing/2014/main" id="{6BE8D9A7-E990-42F3-8B76-43D860847A0B}"/>
                  </a:ext>
                </a:extLst>
              </p:cNvPr>
              <p:cNvSpPr>
                <a:spLocks noChangeShapeType="1"/>
              </p:cNvSpPr>
              <p:nvPr/>
            </p:nvSpPr>
            <p:spPr bwMode="auto">
              <a:xfrm>
                <a:off x="2224977" y="21455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4" name="Line 176">
                <a:extLst>
                  <a:ext uri="{FF2B5EF4-FFF2-40B4-BE49-F238E27FC236}">
                    <a16:creationId xmlns="" xmlns:a16="http://schemas.microsoft.com/office/drawing/2014/main" id="{03AB05D3-B081-43FB-A109-9D7CF2C4FDC6}"/>
                  </a:ext>
                </a:extLst>
              </p:cNvPr>
              <p:cNvSpPr>
                <a:spLocks noChangeShapeType="1"/>
              </p:cNvSpPr>
              <p:nvPr/>
            </p:nvSpPr>
            <p:spPr bwMode="auto">
              <a:xfrm>
                <a:off x="2234458" y="214559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5" name="Freeform 177">
                <a:extLst>
                  <a:ext uri="{FF2B5EF4-FFF2-40B4-BE49-F238E27FC236}">
                    <a16:creationId xmlns="" xmlns:a16="http://schemas.microsoft.com/office/drawing/2014/main" id="{65BF4351-C5A0-436F-B396-2B5DA37474D5}"/>
                  </a:ext>
                </a:extLst>
              </p:cNvPr>
              <p:cNvSpPr>
                <a:spLocks/>
              </p:cNvSpPr>
              <p:nvPr/>
            </p:nvSpPr>
            <p:spPr bwMode="auto">
              <a:xfrm>
                <a:off x="2215495" y="2122877"/>
                <a:ext cx="18962" cy="54799"/>
              </a:xfrm>
              <a:custGeom>
                <a:avLst/>
                <a:gdLst>
                  <a:gd name="T0" fmla="*/ 0 w 32"/>
                  <a:gd name="T1" fmla="*/ 0 h 108"/>
                  <a:gd name="T2" fmla="*/ 0 w 32"/>
                  <a:gd name="T3" fmla="*/ 0 h 108"/>
                  <a:gd name="T4" fmla="*/ 0 w 32"/>
                  <a:gd name="T5" fmla="*/ 0 h 108"/>
                  <a:gd name="T6" fmla="*/ 0 w 32"/>
                  <a:gd name="T7" fmla="*/ 0 h 108"/>
                  <a:gd name="T8" fmla="*/ 0 w 32"/>
                  <a:gd name="T9" fmla="*/ 0 h 108"/>
                  <a:gd name="T10" fmla="*/ 0 w 32"/>
                  <a:gd name="T11" fmla="*/ 0 h 108"/>
                  <a:gd name="T12" fmla="*/ 0 60000 65536"/>
                  <a:gd name="T13" fmla="*/ 0 60000 65536"/>
                  <a:gd name="T14" fmla="*/ 0 60000 65536"/>
                  <a:gd name="T15" fmla="*/ 0 60000 65536"/>
                  <a:gd name="T16" fmla="*/ 0 60000 65536"/>
                  <a:gd name="T17" fmla="*/ 0 60000 65536"/>
                  <a:gd name="T18" fmla="*/ 0 w 32"/>
                  <a:gd name="T19" fmla="*/ 0 h 108"/>
                  <a:gd name="T20" fmla="*/ 32 w 32"/>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32" h="108">
                    <a:moveTo>
                      <a:pt x="0" y="61"/>
                    </a:moveTo>
                    <a:lnTo>
                      <a:pt x="16" y="107"/>
                    </a:lnTo>
                    <a:lnTo>
                      <a:pt x="31" y="46"/>
                    </a:lnTo>
                    <a:lnTo>
                      <a:pt x="31" y="31"/>
                    </a:lnTo>
                    <a:lnTo>
                      <a:pt x="31" y="0"/>
                    </a:lnTo>
                    <a:lnTo>
                      <a:pt x="0" y="6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6" name="Freeform 178">
                <a:extLst>
                  <a:ext uri="{FF2B5EF4-FFF2-40B4-BE49-F238E27FC236}">
                    <a16:creationId xmlns="" xmlns:a16="http://schemas.microsoft.com/office/drawing/2014/main" id="{DFEDEB4D-3624-47E7-A1CD-643DD7BDD1B0}"/>
                  </a:ext>
                </a:extLst>
              </p:cNvPr>
              <p:cNvSpPr>
                <a:spLocks/>
              </p:cNvSpPr>
              <p:nvPr/>
            </p:nvSpPr>
            <p:spPr bwMode="auto">
              <a:xfrm>
                <a:off x="2234458" y="2106838"/>
                <a:ext cx="8127" cy="16039"/>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31"/>
                    </a:moveTo>
                    <a:lnTo>
                      <a:pt x="16" y="16"/>
                    </a:lnTo>
                    <a:lnTo>
                      <a:pt x="0" y="0"/>
                    </a:lnTo>
                    <a:lnTo>
                      <a:pt x="0" y="31"/>
                    </a:lnTo>
                  </a:path>
                </a:pathLst>
              </a:custGeom>
              <a:solidFill>
                <a:srgbClr val="FF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7" name="Freeform 179">
                <a:extLst>
                  <a:ext uri="{FF2B5EF4-FFF2-40B4-BE49-F238E27FC236}">
                    <a16:creationId xmlns="" xmlns:a16="http://schemas.microsoft.com/office/drawing/2014/main" id="{B269F02D-5620-46DE-9000-FF46A3FF28EC}"/>
                  </a:ext>
                </a:extLst>
              </p:cNvPr>
              <p:cNvSpPr>
                <a:spLocks/>
              </p:cNvSpPr>
              <p:nvPr/>
            </p:nvSpPr>
            <p:spPr bwMode="auto">
              <a:xfrm>
                <a:off x="2024519" y="2355437"/>
                <a:ext cx="131381" cy="93559"/>
              </a:xfrm>
              <a:custGeom>
                <a:avLst/>
                <a:gdLst>
                  <a:gd name="T0" fmla="*/ 0 w 224"/>
                  <a:gd name="T1" fmla="*/ 0 h 185"/>
                  <a:gd name="T2" fmla="*/ 0 w 224"/>
                  <a:gd name="T3" fmla="*/ 0 h 185"/>
                  <a:gd name="T4" fmla="*/ 0 w 224"/>
                  <a:gd name="T5" fmla="*/ 0 h 185"/>
                  <a:gd name="T6" fmla="*/ 0 w 224"/>
                  <a:gd name="T7" fmla="*/ 0 h 185"/>
                  <a:gd name="T8" fmla="*/ 0 w 224"/>
                  <a:gd name="T9" fmla="*/ 0 h 185"/>
                  <a:gd name="T10" fmla="*/ 0 w 224"/>
                  <a:gd name="T11" fmla="*/ 0 h 185"/>
                  <a:gd name="T12" fmla="*/ 0 w 224"/>
                  <a:gd name="T13" fmla="*/ 0 h 185"/>
                  <a:gd name="T14" fmla="*/ 0 w 224"/>
                  <a:gd name="T15" fmla="*/ 0 h 185"/>
                  <a:gd name="T16" fmla="*/ 0 w 224"/>
                  <a:gd name="T17" fmla="*/ 0 h 185"/>
                  <a:gd name="T18" fmla="*/ 0 w 224"/>
                  <a:gd name="T19" fmla="*/ 0 h 185"/>
                  <a:gd name="T20" fmla="*/ 0 w 224"/>
                  <a:gd name="T21" fmla="*/ 0 h 185"/>
                  <a:gd name="T22" fmla="*/ 0 w 224"/>
                  <a:gd name="T23" fmla="*/ 0 h 185"/>
                  <a:gd name="T24" fmla="*/ 0 w 224"/>
                  <a:gd name="T25" fmla="*/ 0 h 185"/>
                  <a:gd name="T26" fmla="*/ 0 w 224"/>
                  <a:gd name="T27" fmla="*/ 0 h 185"/>
                  <a:gd name="T28" fmla="*/ 0 w 224"/>
                  <a:gd name="T29" fmla="*/ 0 h 185"/>
                  <a:gd name="T30" fmla="*/ 0 w 224"/>
                  <a:gd name="T31" fmla="*/ 0 h 185"/>
                  <a:gd name="T32" fmla="*/ 0 w 224"/>
                  <a:gd name="T33" fmla="*/ 0 h 185"/>
                  <a:gd name="T34" fmla="*/ 0 w 224"/>
                  <a:gd name="T35" fmla="*/ 0 h 185"/>
                  <a:gd name="T36" fmla="*/ 0 w 224"/>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4"/>
                  <a:gd name="T58" fmla="*/ 0 h 185"/>
                  <a:gd name="T59" fmla="*/ 224 w 224"/>
                  <a:gd name="T60" fmla="*/ 185 h 1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4" h="185">
                    <a:moveTo>
                      <a:pt x="223" y="123"/>
                    </a:moveTo>
                    <a:lnTo>
                      <a:pt x="193" y="61"/>
                    </a:lnTo>
                    <a:lnTo>
                      <a:pt x="164" y="61"/>
                    </a:lnTo>
                    <a:lnTo>
                      <a:pt x="164" y="15"/>
                    </a:lnTo>
                    <a:lnTo>
                      <a:pt x="149" y="0"/>
                    </a:lnTo>
                    <a:lnTo>
                      <a:pt x="134" y="15"/>
                    </a:lnTo>
                    <a:lnTo>
                      <a:pt x="104" y="46"/>
                    </a:lnTo>
                    <a:lnTo>
                      <a:pt x="15" y="77"/>
                    </a:lnTo>
                    <a:lnTo>
                      <a:pt x="0" y="107"/>
                    </a:lnTo>
                    <a:lnTo>
                      <a:pt x="15" y="153"/>
                    </a:lnTo>
                    <a:lnTo>
                      <a:pt x="30" y="184"/>
                    </a:lnTo>
                    <a:lnTo>
                      <a:pt x="45" y="153"/>
                    </a:lnTo>
                    <a:lnTo>
                      <a:pt x="59" y="153"/>
                    </a:lnTo>
                    <a:lnTo>
                      <a:pt x="74" y="123"/>
                    </a:lnTo>
                    <a:lnTo>
                      <a:pt x="89" y="123"/>
                    </a:lnTo>
                    <a:lnTo>
                      <a:pt x="134" y="138"/>
                    </a:lnTo>
                    <a:lnTo>
                      <a:pt x="149" y="123"/>
                    </a:lnTo>
                    <a:lnTo>
                      <a:pt x="193" y="123"/>
                    </a:lnTo>
                    <a:lnTo>
                      <a:pt x="223" y="123"/>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8" name="Freeform 180">
                <a:extLst>
                  <a:ext uri="{FF2B5EF4-FFF2-40B4-BE49-F238E27FC236}">
                    <a16:creationId xmlns="" xmlns:a16="http://schemas.microsoft.com/office/drawing/2014/main" id="{5BBD52D8-4C9B-4CDD-853C-E58ED42F6633}"/>
                  </a:ext>
                </a:extLst>
              </p:cNvPr>
              <p:cNvSpPr>
                <a:spLocks/>
              </p:cNvSpPr>
              <p:nvPr/>
            </p:nvSpPr>
            <p:spPr bwMode="auto">
              <a:xfrm>
                <a:off x="2180280" y="2471717"/>
                <a:ext cx="9481" cy="24058"/>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60000 65536"/>
                  <a:gd name="T11" fmla="*/ 0 60000 65536"/>
                  <a:gd name="T12" fmla="*/ 0 60000 65536"/>
                  <a:gd name="T13" fmla="*/ 0 60000 65536"/>
                  <a:gd name="T14" fmla="*/ 0 60000 65536"/>
                  <a:gd name="T15" fmla="*/ 0 w 17"/>
                  <a:gd name="T16" fmla="*/ 0 h 47"/>
                  <a:gd name="T17" fmla="*/ 17 w 17"/>
                  <a:gd name="T18" fmla="*/ 47 h 47"/>
                </a:gdLst>
                <a:ahLst/>
                <a:cxnLst>
                  <a:cxn ang="T10">
                    <a:pos x="T0" y="T1"/>
                  </a:cxn>
                  <a:cxn ang="T11">
                    <a:pos x="T2" y="T3"/>
                  </a:cxn>
                  <a:cxn ang="T12">
                    <a:pos x="T4" y="T5"/>
                  </a:cxn>
                  <a:cxn ang="T13">
                    <a:pos x="T6" y="T7"/>
                  </a:cxn>
                  <a:cxn ang="T14">
                    <a:pos x="T8" y="T9"/>
                  </a:cxn>
                </a:cxnLst>
                <a:rect l="T15" t="T16" r="T17" b="T18"/>
                <a:pathLst>
                  <a:path w="17" h="47">
                    <a:moveTo>
                      <a:pt x="0" y="0"/>
                    </a:moveTo>
                    <a:lnTo>
                      <a:pt x="0" y="46"/>
                    </a:lnTo>
                    <a:lnTo>
                      <a:pt x="16" y="31"/>
                    </a:lnTo>
                    <a:lnTo>
                      <a:pt x="16" y="15"/>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9" name="Freeform 181">
                <a:extLst>
                  <a:ext uri="{FF2B5EF4-FFF2-40B4-BE49-F238E27FC236}">
                    <a16:creationId xmlns="" xmlns:a16="http://schemas.microsoft.com/office/drawing/2014/main" id="{1A81B8DC-70DF-4F15-AC38-CCC80E2D912B}"/>
                  </a:ext>
                </a:extLst>
              </p:cNvPr>
              <p:cNvSpPr>
                <a:spLocks/>
              </p:cNvSpPr>
              <p:nvPr/>
            </p:nvSpPr>
            <p:spPr bwMode="auto">
              <a:xfrm>
                <a:off x="1990657" y="2432957"/>
                <a:ext cx="69077" cy="77520"/>
              </a:xfrm>
              <a:custGeom>
                <a:avLst/>
                <a:gdLst>
                  <a:gd name="T0" fmla="*/ 0 w 120"/>
                  <a:gd name="T1" fmla="*/ 0 h 154"/>
                  <a:gd name="T2" fmla="*/ 0 w 120"/>
                  <a:gd name="T3" fmla="*/ 0 h 154"/>
                  <a:gd name="T4" fmla="*/ 0 w 120"/>
                  <a:gd name="T5" fmla="*/ 0 h 154"/>
                  <a:gd name="T6" fmla="*/ 0 w 120"/>
                  <a:gd name="T7" fmla="*/ 0 h 154"/>
                  <a:gd name="T8" fmla="*/ 0 w 120"/>
                  <a:gd name="T9" fmla="*/ 0 h 154"/>
                  <a:gd name="T10" fmla="*/ 0 w 120"/>
                  <a:gd name="T11" fmla="*/ 0 h 154"/>
                  <a:gd name="T12" fmla="*/ 0 w 120"/>
                  <a:gd name="T13" fmla="*/ 0 h 154"/>
                  <a:gd name="T14" fmla="*/ 0 w 120"/>
                  <a:gd name="T15" fmla="*/ 0 h 154"/>
                  <a:gd name="T16" fmla="*/ 0 w 120"/>
                  <a:gd name="T17" fmla="*/ 0 h 154"/>
                  <a:gd name="T18" fmla="*/ 0 w 120"/>
                  <a:gd name="T19" fmla="*/ 0 h 154"/>
                  <a:gd name="T20" fmla="*/ 0 w 120"/>
                  <a:gd name="T21" fmla="*/ 0 h 154"/>
                  <a:gd name="T22" fmla="*/ 0 w 120"/>
                  <a:gd name="T23" fmla="*/ 0 h 154"/>
                  <a:gd name="T24" fmla="*/ 0 w 120"/>
                  <a:gd name="T25" fmla="*/ 0 h 154"/>
                  <a:gd name="T26" fmla="*/ 0 w 120"/>
                  <a:gd name="T27" fmla="*/ 0 h 154"/>
                  <a:gd name="T28" fmla="*/ 0 w 120"/>
                  <a:gd name="T29" fmla="*/ 0 h 154"/>
                  <a:gd name="T30" fmla="*/ 0 w 120"/>
                  <a:gd name="T31" fmla="*/ 0 h 154"/>
                  <a:gd name="T32" fmla="*/ 0 w 120"/>
                  <a:gd name="T33" fmla="*/ 0 h 154"/>
                  <a:gd name="T34" fmla="*/ 0 w 120"/>
                  <a:gd name="T35" fmla="*/ 0 h 1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
                  <a:gd name="T55" fmla="*/ 0 h 154"/>
                  <a:gd name="T56" fmla="*/ 120 w 120"/>
                  <a:gd name="T57" fmla="*/ 154 h 1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 h="154">
                    <a:moveTo>
                      <a:pt x="119" y="0"/>
                    </a:moveTo>
                    <a:lnTo>
                      <a:pt x="104" y="0"/>
                    </a:lnTo>
                    <a:lnTo>
                      <a:pt x="89" y="31"/>
                    </a:lnTo>
                    <a:lnTo>
                      <a:pt x="30" y="31"/>
                    </a:lnTo>
                    <a:lnTo>
                      <a:pt x="60" y="46"/>
                    </a:lnTo>
                    <a:lnTo>
                      <a:pt x="45" y="61"/>
                    </a:lnTo>
                    <a:lnTo>
                      <a:pt x="45" y="92"/>
                    </a:lnTo>
                    <a:lnTo>
                      <a:pt x="15" y="107"/>
                    </a:lnTo>
                    <a:lnTo>
                      <a:pt x="15" y="122"/>
                    </a:lnTo>
                    <a:lnTo>
                      <a:pt x="0" y="138"/>
                    </a:lnTo>
                    <a:lnTo>
                      <a:pt x="15" y="153"/>
                    </a:lnTo>
                    <a:lnTo>
                      <a:pt x="30" y="153"/>
                    </a:lnTo>
                    <a:lnTo>
                      <a:pt x="60" y="153"/>
                    </a:lnTo>
                    <a:lnTo>
                      <a:pt x="74" y="138"/>
                    </a:lnTo>
                    <a:lnTo>
                      <a:pt x="89" y="92"/>
                    </a:lnTo>
                    <a:lnTo>
                      <a:pt x="119" y="77"/>
                    </a:lnTo>
                    <a:lnTo>
                      <a:pt x="119" y="31"/>
                    </a:lnTo>
                    <a:lnTo>
                      <a:pt x="119"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0" name="Freeform 182">
                <a:extLst>
                  <a:ext uri="{FF2B5EF4-FFF2-40B4-BE49-F238E27FC236}">
                    <a16:creationId xmlns="" xmlns:a16="http://schemas.microsoft.com/office/drawing/2014/main" id="{929BB80F-6527-463B-B194-B2ACA025C3BE}"/>
                  </a:ext>
                </a:extLst>
              </p:cNvPr>
              <p:cNvSpPr>
                <a:spLocks/>
              </p:cNvSpPr>
              <p:nvPr/>
            </p:nvSpPr>
            <p:spPr bwMode="auto">
              <a:xfrm>
                <a:off x="1964923" y="2340735"/>
                <a:ext cx="77203" cy="108261"/>
              </a:xfrm>
              <a:custGeom>
                <a:avLst/>
                <a:gdLst>
                  <a:gd name="T0" fmla="*/ 0 w 134"/>
                  <a:gd name="T1" fmla="*/ 0 h 216"/>
                  <a:gd name="T2" fmla="*/ 0 w 134"/>
                  <a:gd name="T3" fmla="*/ 0 h 216"/>
                  <a:gd name="T4" fmla="*/ 0 w 134"/>
                  <a:gd name="T5" fmla="*/ 0 h 216"/>
                  <a:gd name="T6" fmla="*/ 0 w 134"/>
                  <a:gd name="T7" fmla="*/ 0 h 216"/>
                  <a:gd name="T8" fmla="*/ 0 w 134"/>
                  <a:gd name="T9" fmla="*/ 0 h 216"/>
                  <a:gd name="T10" fmla="*/ 0 w 134"/>
                  <a:gd name="T11" fmla="*/ 0 h 216"/>
                  <a:gd name="T12" fmla="*/ 0 w 134"/>
                  <a:gd name="T13" fmla="*/ 0 h 216"/>
                  <a:gd name="T14" fmla="*/ 0 w 134"/>
                  <a:gd name="T15" fmla="*/ 0 h 216"/>
                  <a:gd name="T16" fmla="*/ 0 w 134"/>
                  <a:gd name="T17" fmla="*/ 0 h 216"/>
                  <a:gd name="T18" fmla="*/ 0 w 134"/>
                  <a:gd name="T19" fmla="*/ 0 h 216"/>
                  <a:gd name="T20" fmla="*/ 0 w 134"/>
                  <a:gd name="T21" fmla="*/ 0 h 216"/>
                  <a:gd name="T22" fmla="*/ 0 w 134"/>
                  <a:gd name="T23" fmla="*/ 0 h 216"/>
                  <a:gd name="T24" fmla="*/ 0 w 134"/>
                  <a:gd name="T25" fmla="*/ 0 h 216"/>
                  <a:gd name="T26" fmla="*/ 0 w 134"/>
                  <a:gd name="T27" fmla="*/ 0 h 216"/>
                  <a:gd name="T28" fmla="*/ 0 w 134"/>
                  <a:gd name="T29" fmla="*/ 0 h 216"/>
                  <a:gd name="T30" fmla="*/ 0 w 134"/>
                  <a:gd name="T31" fmla="*/ 0 h 216"/>
                  <a:gd name="T32" fmla="*/ 0 w 134"/>
                  <a:gd name="T33" fmla="*/ 0 h 216"/>
                  <a:gd name="T34" fmla="*/ 0 w 134"/>
                  <a:gd name="T35" fmla="*/ 0 h 2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
                  <a:gd name="T55" fmla="*/ 0 h 216"/>
                  <a:gd name="T56" fmla="*/ 134 w 134"/>
                  <a:gd name="T57" fmla="*/ 216 h 2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 h="216">
                    <a:moveTo>
                      <a:pt x="15" y="215"/>
                    </a:moveTo>
                    <a:lnTo>
                      <a:pt x="44" y="215"/>
                    </a:lnTo>
                    <a:lnTo>
                      <a:pt x="74" y="215"/>
                    </a:lnTo>
                    <a:lnTo>
                      <a:pt x="133" y="215"/>
                    </a:lnTo>
                    <a:lnTo>
                      <a:pt x="118" y="184"/>
                    </a:lnTo>
                    <a:lnTo>
                      <a:pt x="103" y="138"/>
                    </a:lnTo>
                    <a:lnTo>
                      <a:pt x="118" y="108"/>
                    </a:lnTo>
                    <a:lnTo>
                      <a:pt x="89" y="77"/>
                    </a:lnTo>
                    <a:lnTo>
                      <a:pt x="118" y="61"/>
                    </a:lnTo>
                    <a:lnTo>
                      <a:pt x="103" y="0"/>
                    </a:lnTo>
                    <a:lnTo>
                      <a:pt x="103" y="31"/>
                    </a:lnTo>
                    <a:lnTo>
                      <a:pt x="74" y="77"/>
                    </a:lnTo>
                    <a:lnTo>
                      <a:pt x="44" y="123"/>
                    </a:lnTo>
                    <a:lnTo>
                      <a:pt x="30" y="123"/>
                    </a:lnTo>
                    <a:lnTo>
                      <a:pt x="0" y="138"/>
                    </a:lnTo>
                    <a:lnTo>
                      <a:pt x="0" y="169"/>
                    </a:lnTo>
                    <a:lnTo>
                      <a:pt x="15" y="184"/>
                    </a:lnTo>
                    <a:lnTo>
                      <a:pt x="15" y="215"/>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1" name="Freeform 183">
                <a:extLst>
                  <a:ext uri="{FF2B5EF4-FFF2-40B4-BE49-F238E27FC236}">
                    <a16:creationId xmlns="" xmlns:a16="http://schemas.microsoft.com/office/drawing/2014/main" id="{17E032FE-E1DF-4666-93B7-D6A9D927B608}"/>
                  </a:ext>
                </a:extLst>
              </p:cNvPr>
              <p:cNvSpPr>
                <a:spLocks/>
              </p:cNvSpPr>
              <p:nvPr/>
            </p:nvSpPr>
            <p:spPr bwMode="auto">
              <a:xfrm>
                <a:off x="2094950" y="2239157"/>
                <a:ext cx="181496" cy="209838"/>
              </a:xfrm>
              <a:custGeom>
                <a:avLst/>
                <a:gdLst>
                  <a:gd name="T0" fmla="*/ 0 w 314"/>
                  <a:gd name="T1" fmla="*/ 0 h 416"/>
                  <a:gd name="T2" fmla="*/ 0 w 314"/>
                  <a:gd name="T3" fmla="*/ 0 h 416"/>
                  <a:gd name="T4" fmla="*/ 0 w 314"/>
                  <a:gd name="T5" fmla="*/ 0 h 416"/>
                  <a:gd name="T6" fmla="*/ 0 w 314"/>
                  <a:gd name="T7" fmla="*/ 0 h 416"/>
                  <a:gd name="T8" fmla="*/ 0 w 314"/>
                  <a:gd name="T9" fmla="*/ 0 h 416"/>
                  <a:gd name="T10" fmla="*/ 0 w 314"/>
                  <a:gd name="T11" fmla="*/ 0 h 416"/>
                  <a:gd name="T12" fmla="*/ 0 w 314"/>
                  <a:gd name="T13" fmla="*/ 0 h 416"/>
                  <a:gd name="T14" fmla="*/ 0 w 314"/>
                  <a:gd name="T15" fmla="*/ 0 h 416"/>
                  <a:gd name="T16" fmla="*/ 0 w 314"/>
                  <a:gd name="T17" fmla="*/ 0 h 416"/>
                  <a:gd name="T18" fmla="*/ 0 w 314"/>
                  <a:gd name="T19" fmla="*/ 0 h 416"/>
                  <a:gd name="T20" fmla="*/ 0 w 314"/>
                  <a:gd name="T21" fmla="*/ 0 h 416"/>
                  <a:gd name="T22" fmla="*/ 0 w 314"/>
                  <a:gd name="T23" fmla="*/ 0 h 416"/>
                  <a:gd name="T24" fmla="*/ 0 w 314"/>
                  <a:gd name="T25" fmla="*/ 0 h 416"/>
                  <a:gd name="T26" fmla="*/ 0 w 314"/>
                  <a:gd name="T27" fmla="*/ 0 h 416"/>
                  <a:gd name="T28" fmla="*/ 0 w 314"/>
                  <a:gd name="T29" fmla="*/ 0 h 416"/>
                  <a:gd name="T30" fmla="*/ 0 w 314"/>
                  <a:gd name="T31" fmla="*/ 0 h 416"/>
                  <a:gd name="T32" fmla="*/ 0 w 314"/>
                  <a:gd name="T33" fmla="*/ 0 h 416"/>
                  <a:gd name="T34" fmla="*/ 0 w 314"/>
                  <a:gd name="T35" fmla="*/ 0 h 416"/>
                  <a:gd name="T36" fmla="*/ 0 w 314"/>
                  <a:gd name="T37" fmla="*/ 0 h 416"/>
                  <a:gd name="T38" fmla="*/ 0 w 314"/>
                  <a:gd name="T39" fmla="*/ 0 h 416"/>
                  <a:gd name="T40" fmla="*/ 0 w 314"/>
                  <a:gd name="T41" fmla="*/ 0 h 416"/>
                  <a:gd name="T42" fmla="*/ 0 w 314"/>
                  <a:gd name="T43" fmla="*/ 0 h 416"/>
                  <a:gd name="T44" fmla="*/ 0 w 314"/>
                  <a:gd name="T45" fmla="*/ 0 h 416"/>
                  <a:gd name="T46" fmla="*/ 0 w 314"/>
                  <a:gd name="T47" fmla="*/ 0 h 416"/>
                  <a:gd name="T48" fmla="*/ 0 w 314"/>
                  <a:gd name="T49" fmla="*/ 0 h 416"/>
                  <a:gd name="T50" fmla="*/ 0 w 314"/>
                  <a:gd name="T51" fmla="*/ 0 h 416"/>
                  <a:gd name="T52" fmla="*/ 0 w 314"/>
                  <a:gd name="T53" fmla="*/ 0 h 416"/>
                  <a:gd name="T54" fmla="*/ 0 w 314"/>
                  <a:gd name="T55" fmla="*/ 0 h 416"/>
                  <a:gd name="T56" fmla="*/ 0 w 314"/>
                  <a:gd name="T57" fmla="*/ 0 h 416"/>
                  <a:gd name="T58" fmla="*/ 0 w 314"/>
                  <a:gd name="T59" fmla="*/ 0 h 416"/>
                  <a:gd name="T60" fmla="*/ 0 w 314"/>
                  <a:gd name="T61" fmla="*/ 0 h 416"/>
                  <a:gd name="T62" fmla="*/ 0 w 314"/>
                  <a:gd name="T63" fmla="*/ 0 h 416"/>
                  <a:gd name="T64" fmla="*/ 0 w 314"/>
                  <a:gd name="T65" fmla="*/ 0 h 416"/>
                  <a:gd name="T66" fmla="*/ 0 w 314"/>
                  <a:gd name="T67" fmla="*/ 0 h 416"/>
                  <a:gd name="T68" fmla="*/ 0 w 314"/>
                  <a:gd name="T69" fmla="*/ 0 h 416"/>
                  <a:gd name="T70" fmla="*/ 0 w 314"/>
                  <a:gd name="T71" fmla="*/ 0 h 416"/>
                  <a:gd name="T72" fmla="*/ 0 w 314"/>
                  <a:gd name="T73" fmla="*/ 0 h 4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4"/>
                  <a:gd name="T112" fmla="*/ 0 h 416"/>
                  <a:gd name="T113" fmla="*/ 314 w 314"/>
                  <a:gd name="T114" fmla="*/ 416 h 4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4" h="416">
                    <a:moveTo>
                      <a:pt x="253" y="0"/>
                    </a:moveTo>
                    <a:lnTo>
                      <a:pt x="224" y="31"/>
                    </a:lnTo>
                    <a:lnTo>
                      <a:pt x="209" y="15"/>
                    </a:lnTo>
                    <a:lnTo>
                      <a:pt x="60" y="31"/>
                    </a:lnTo>
                    <a:lnTo>
                      <a:pt x="60" y="61"/>
                    </a:lnTo>
                    <a:lnTo>
                      <a:pt x="45" y="61"/>
                    </a:lnTo>
                    <a:lnTo>
                      <a:pt x="45" y="77"/>
                    </a:lnTo>
                    <a:lnTo>
                      <a:pt x="45" y="154"/>
                    </a:lnTo>
                    <a:lnTo>
                      <a:pt x="15" y="138"/>
                    </a:lnTo>
                    <a:lnTo>
                      <a:pt x="15" y="169"/>
                    </a:lnTo>
                    <a:lnTo>
                      <a:pt x="15" y="184"/>
                    </a:lnTo>
                    <a:lnTo>
                      <a:pt x="0" y="215"/>
                    </a:lnTo>
                    <a:lnTo>
                      <a:pt x="30" y="231"/>
                    </a:lnTo>
                    <a:lnTo>
                      <a:pt x="45" y="246"/>
                    </a:lnTo>
                    <a:lnTo>
                      <a:pt x="45" y="292"/>
                    </a:lnTo>
                    <a:lnTo>
                      <a:pt x="75" y="292"/>
                    </a:lnTo>
                    <a:lnTo>
                      <a:pt x="104" y="354"/>
                    </a:lnTo>
                    <a:lnTo>
                      <a:pt x="119" y="369"/>
                    </a:lnTo>
                    <a:lnTo>
                      <a:pt x="149" y="369"/>
                    </a:lnTo>
                    <a:lnTo>
                      <a:pt x="164" y="384"/>
                    </a:lnTo>
                    <a:lnTo>
                      <a:pt x="179" y="415"/>
                    </a:lnTo>
                    <a:lnTo>
                      <a:pt x="179" y="400"/>
                    </a:lnTo>
                    <a:lnTo>
                      <a:pt x="179" y="384"/>
                    </a:lnTo>
                    <a:lnTo>
                      <a:pt x="224" y="369"/>
                    </a:lnTo>
                    <a:lnTo>
                      <a:pt x="268" y="369"/>
                    </a:lnTo>
                    <a:lnTo>
                      <a:pt x="238" y="307"/>
                    </a:lnTo>
                    <a:lnTo>
                      <a:pt x="209" y="292"/>
                    </a:lnTo>
                    <a:lnTo>
                      <a:pt x="238" y="277"/>
                    </a:lnTo>
                    <a:lnTo>
                      <a:pt x="238" y="246"/>
                    </a:lnTo>
                    <a:lnTo>
                      <a:pt x="238" y="215"/>
                    </a:lnTo>
                    <a:lnTo>
                      <a:pt x="268" y="200"/>
                    </a:lnTo>
                    <a:lnTo>
                      <a:pt x="268" y="138"/>
                    </a:lnTo>
                    <a:lnTo>
                      <a:pt x="283" y="123"/>
                    </a:lnTo>
                    <a:lnTo>
                      <a:pt x="313" y="108"/>
                    </a:lnTo>
                    <a:lnTo>
                      <a:pt x="283" y="92"/>
                    </a:lnTo>
                    <a:lnTo>
                      <a:pt x="268" y="31"/>
                    </a:lnTo>
                    <a:lnTo>
                      <a:pt x="253"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2" name="Freeform 184">
                <a:extLst>
                  <a:ext uri="{FF2B5EF4-FFF2-40B4-BE49-F238E27FC236}">
                    <a16:creationId xmlns="" xmlns:a16="http://schemas.microsoft.com/office/drawing/2014/main" id="{54AEE055-D16F-4538-A278-17CBF05079FC}"/>
                  </a:ext>
                </a:extLst>
              </p:cNvPr>
              <p:cNvSpPr>
                <a:spLocks/>
              </p:cNvSpPr>
              <p:nvPr/>
            </p:nvSpPr>
            <p:spPr bwMode="auto">
              <a:xfrm>
                <a:off x="2319788" y="2587997"/>
                <a:ext cx="79912" cy="132319"/>
              </a:xfrm>
              <a:custGeom>
                <a:avLst/>
                <a:gdLst>
                  <a:gd name="T0" fmla="*/ 0 w 135"/>
                  <a:gd name="T1" fmla="*/ 0 h 263"/>
                  <a:gd name="T2" fmla="*/ 0 w 135"/>
                  <a:gd name="T3" fmla="*/ 0 h 263"/>
                  <a:gd name="T4" fmla="*/ 0 w 135"/>
                  <a:gd name="T5" fmla="*/ 0 h 263"/>
                  <a:gd name="T6" fmla="*/ 0 w 135"/>
                  <a:gd name="T7" fmla="*/ 0 h 263"/>
                  <a:gd name="T8" fmla="*/ 0 w 135"/>
                  <a:gd name="T9" fmla="*/ 0 h 263"/>
                  <a:gd name="T10" fmla="*/ 0 w 135"/>
                  <a:gd name="T11" fmla="*/ 0 h 263"/>
                  <a:gd name="T12" fmla="*/ 0 w 135"/>
                  <a:gd name="T13" fmla="*/ 0 h 263"/>
                  <a:gd name="T14" fmla="*/ 0 w 135"/>
                  <a:gd name="T15" fmla="*/ 0 h 263"/>
                  <a:gd name="T16" fmla="*/ 0 w 135"/>
                  <a:gd name="T17" fmla="*/ 0 h 263"/>
                  <a:gd name="T18" fmla="*/ 0 w 135"/>
                  <a:gd name="T19" fmla="*/ 0 h 263"/>
                  <a:gd name="T20" fmla="*/ 0 w 135"/>
                  <a:gd name="T21" fmla="*/ 0 h 263"/>
                  <a:gd name="T22" fmla="*/ 0 w 135"/>
                  <a:gd name="T23" fmla="*/ 0 h 263"/>
                  <a:gd name="T24" fmla="*/ 0 w 135"/>
                  <a:gd name="T25" fmla="*/ 0 h 263"/>
                  <a:gd name="T26" fmla="*/ 0 w 135"/>
                  <a:gd name="T27" fmla="*/ 0 h 263"/>
                  <a:gd name="T28" fmla="*/ 0 w 135"/>
                  <a:gd name="T29" fmla="*/ 0 h 263"/>
                  <a:gd name="T30" fmla="*/ 0 w 135"/>
                  <a:gd name="T31" fmla="*/ 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
                  <a:gd name="T49" fmla="*/ 0 h 263"/>
                  <a:gd name="T50" fmla="*/ 135 w 135"/>
                  <a:gd name="T51" fmla="*/ 263 h 2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 h="263">
                    <a:moveTo>
                      <a:pt x="104" y="0"/>
                    </a:moveTo>
                    <a:lnTo>
                      <a:pt x="89" y="15"/>
                    </a:lnTo>
                    <a:lnTo>
                      <a:pt x="89" y="31"/>
                    </a:lnTo>
                    <a:lnTo>
                      <a:pt x="74" y="62"/>
                    </a:lnTo>
                    <a:lnTo>
                      <a:pt x="30" y="77"/>
                    </a:lnTo>
                    <a:lnTo>
                      <a:pt x="15" y="108"/>
                    </a:lnTo>
                    <a:lnTo>
                      <a:pt x="15" y="170"/>
                    </a:lnTo>
                    <a:lnTo>
                      <a:pt x="15" y="185"/>
                    </a:lnTo>
                    <a:lnTo>
                      <a:pt x="0" y="185"/>
                    </a:lnTo>
                    <a:lnTo>
                      <a:pt x="0" y="247"/>
                    </a:lnTo>
                    <a:lnTo>
                      <a:pt x="15" y="262"/>
                    </a:lnTo>
                    <a:lnTo>
                      <a:pt x="60" y="262"/>
                    </a:lnTo>
                    <a:lnTo>
                      <a:pt x="89" y="170"/>
                    </a:lnTo>
                    <a:lnTo>
                      <a:pt x="119" y="77"/>
                    </a:lnTo>
                    <a:lnTo>
                      <a:pt x="134" y="62"/>
                    </a:lnTo>
                    <a:lnTo>
                      <a:pt x="104"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3" name="Freeform 185">
                <a:extLst>
                  <a:ext uri="{FF2B5EF4-FFF2-40B4-BE49-F238E27FC236}">
                    <a16:creationId xmlns="" xmlns:a16="http://schemas.microsoft.com/office/drawing/2014/main" id="{B6961A80-9239-4620-B850-9A442ECED825}"/>
                  </a:ext>
                </a:extLst>
              </p:cNvPr>
              <p:cNvSpPr>
                <a:spLocks/>
              </p:cNvSpPr>
              <p:nvPr/>
            </p:nvSpPr>
            <p:spPr bwMode="auto">
              <a:xfrm>
                <a:off x="1990657" y="2626757"/>
                <a:ext cx="139508" cy="125636"/>
              </a:xfrm>
              <a:custGeom>
                <a:avLst/>
                <a:gdLst>
                  <a:gd name="T0" fmla="*/ 0 w 239"/>
                  <a:gd name="T1" fmla="*/ 0 h 247"/>
                  <a:gd name="T2" fmla="*/ 0 w 239"/>
                  <a:gd name="T3" fmla="*/ 0 h 247"/>
                  <a:gd name="T4" fmla="*/ 0 w 239"/>
                  <a:gd name="T5" fmla="*/ 0 h 247"/>
                  <a:gd name="T6" fmla="*/ 0 w 239"/>
                  <a:gd name="T7" fmla="*/ 0 h 247"/>
                  <a:gd name="T8" fmla="*/ 0 w 239"/>
                  <a:gd name="T9" fmla="*/ 0 h 247"/>
                  <a:gd name="T10" fmla="*/ 0 w 239"/>
                  <a:gd name="T11" fmla="*/ 0 h 247"/>
                  <a:gd name="T12" fmla="*/ 0 w 239"/>
                  <a:gd name="T13" fmla="*/ 0 h 247"/>
                  <a:gd name="T14" fmla="*/ 0 w 239"/>
                  <a:gd name="T15" fmla="*/ 0 h 247"/>
                  <a:gd name="T16" fmla="*/ 0 w 239"/>
                  <a:gd name="T17" fmla="*/ 0 h 247"/>
                  <a:gd name="T18" fmla="*/ 0 w 239"/>
                  <a:gd name="T19" fmla="*/ 0 h 247"/>
                  <a:gd name="T20" fmla="*/ 0 w 239"/>
                  <a:gd name="T21" fmla="*/ 0 h 247"/>
                  <a:gd name="T22" fmla="*/ 0 w 239"/>
                  <a:gd name="T23" fmla="*/ 0 h 247"/>
                  <a:gd name="T24" fmla="*/ 0 w 239"/>
                  <a:gd name="T25" fmla="*/ 0 h 247"/>
                  <a:gd name="T26" fmla="*/ 0 w 239"/>
                  <a:gd name="T27" fmla="*/ 0 h 247"/>
                  <a:gd name="T28" fmla="*/ 0 w 239"/>
                  <a:gd name="T29" fmla="*/ 0 h 247"/>
                  <a:gd name="T30" fmla="*/ 0 w 239"/>
                  <a:gd name="T31" fmla="*/ 0 h 247"/>
                  <a:gd name="T32" fmla="*/ 0 w 239"/>
                  <a:gd name="T33" fmla="*/ 0 h 247"/>
                  <a:gd name="T34" fmla="*/ 0 w 239"/>
                  <a:gd name="T35" fmla="*/ 0 h 247"/>
                  <a:gd name="T36" fmla="*/ 0 w 239"/>
                  <a:gd name="T37" fmla="*/ 0 h 247"/>
                  <a:gd name="T38" fmla="*/ 0 w 239"/>
                  <a:gd name="T39" fmla="*/ 0 h 247"/>
                  <a:gd name="T40" fmla="*/ 0 w 239"/>
                  <a:gd name="T41" fmla="*/ 0 h 247"/>
                  <a:gd name="T42" fmla="*/ 0 w 239"/>
                  <a:gd name="T43" fmla="*/ 0 h 2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9"/>
                  <a:gd name="T67" fmla="*/ 0 h 247"/>
                  <a:gd name="T68" fmla="*/ 239 w 239"/>
                  <a:gd name="T69" fmla="*/ 247 h 2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9" h="247">
                    <a:moveTo>
                      <a:pt x="15" y="0"/>
                    </a:moveTo>
                    <a:lnTo>
                      <a:pt x="0" y="31"/>
                    </a:lnTo>
                    <a:lnTo>
                      <a:pt x="30" y="46"/>
                    </a:lnTo>
                    <a:lnTo>
                      <a:pt x="45" y="123"/>
                    </a:lnTo>
                    <a:lnTo>
                      <a:pt x="60" y="185"/>
                    </a:lnTo>
                    <a:lnTo>
                      <a:pt x="89" y="246"/>
                    </a:lnTo>
                    <a:lnTo>
                      <a:pt x="104" y="231"/>
                    </a:lnTo>
                    <a:lnTo>
                      <a:pt x="104" y="246"/>
                    </a:lnTo>
                    <a:lnTo>
                      <a:pt x="149" y="231"/>
                    </a:lnTo>
                    <a:lnTo>
                      <a:pt x="149" y="169"/>
                    </a:lnTo>
                    <a:lnTo>
                      <a:pt x="149" y="108"/>
                    </a:lnTo>
                    <a:lnTo>
                      <a:pt x="164" y="108"/>
                    </a:lnTo>
                    <a:lnTo>
                      <a:pt x="164" y="46"/>
                    </a:lnTo>
                    <a:lnTo>
                      <a:pt x="193" y="31"/>
                    </a:lnTo>
                    <a:lnTo>
                      <a:pt x="238" y="31"/>
                    </a:lnTo>
                    <a:lnTo>
                      <a:pt x="238" y="15"/>
                    </a:lnTo>
                    <a:lnTo>
                      <a:pt x="208" y="15"/>
                    </a:lnTo>
                    <a:lnTo>
                      <a:pt x="179" y="31"/>
                    </a:lnTo>
                    <a:lnTo>
                      <a:pt x="119" y="15"/>
                    </a:lnTo>
                    <a:lnTo>
                      <a:pt x="45" y="15"/>
                    </a:lnTo>
                    <a:lnTo>
                      <a:pt x="30" y="0"/>
                    </a:lnTo>
                    <a:lnTo>
                      <a:pt x="1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4" name="Freeform 186">
                <a:extLst>
                  <a:ext uri="{FF2B5EF4-FFF2-40B4-BE49-F238E27FC236}">
                    <a16:creationId xmlns="" xmlns:a16="http://schemas.microsoft.com/office/drawing/2014/main" id="{5D066DF6-3D5D-4DD5-A543-45F32128AD9E}"/>
                  </a:ext>
                </a:extLst>
              </p:cNvPr>
              <p:cNvSpPr>
                <a:spLocks/>
              </p:cNvSpPr>
              <p:nvPr/>
            </p:nvSpPr>
            <p:spPr bwMode="auto">
              <a:xfrm>
                <a:off x="2042126" y="2689574"/>
                <a:ext cx="165242" cy="124299"/>
              </a:xfrm>
              <a:custGeom>
                <a:avLst/>
                <a:gdLst>
                  <a:gd name="T0" fmla="*/ 0 w 284"/>
                  <a:gd name="T1" fmla="*/ 0 h 246"/>
                  <a:gd name="T2" fmla="*/ 0 w 284"/>
                  <a:gd name="T3" fmla="*/ 0 h 246"/>
                  <a:gd name="T4" fmla="*/ 0 w 284"/>
                  <a:gd name="T5" fmla="*/ 0 h 246"/>
                  <a:gd name="T6" fmla="*/ 0 w 284"/>
                  <a:gd name="T7" fmla="*/ 0 h 246"/>
                  <a:gd name="T8" fmla="*/ 0 w 284"/>
                  <a:gd name="T9" fmla="*/ 0 h 246"/>
                  <a:gd name="T10" fmla="*/ 0 w 284"/>
                  <a:gd name="T11" fmla="*/ 0 h 246"/>
                  <a:gd name="T12" fmla="*/ 0 w 284"/>
                  <a:gd name="T13" fmla="*/ 0 h 246"/>
                  <a:gd name="T14" fmla="*/ 0 w 284"/>
                  <a:gd name="T15" fmla="*/ 0 h 246"/>
                  <a:gd name="T16" fmla="*/ 0 w 284"/>
                  <a:gd name="T17" fmla="*/ 0 h 246"/>
                  <a:gd name="T18" fmla="*/ 0 w 284"/>
                  <a:gd name="T19" fmla="*/ 0 h 246"/>
                  <a:gd name="T20" fmla="*/ 0 w 284"/>
                  <a:gd name="T21" fmla="*/ 0 h 246"/>
                  <a:gd name="T22" fmla="*/ 0 w 284"/>
                  <a:gd name="T23" fmla="*/ 0 h 246"/>
                  <a:gd name="T24" fmla="*/ 0 w 284"/>
                  <a:gd name="T25" fmla="*/ 0 h 246"/>
                  <a:gd name="T26" fmla="*/ 0 w 284"/>
                  <a:gd name="T27" fmla="*/ 0 h 246"/>
                  <a:gd name="T28" fmla="*/ 0 w 284"/>
                  <a:gd name="T29" fmla="*/ 0 h 246"/>
                  <a:gd name="T30" fmla="*/ 0 w 284"/>
                  <a:gd name="T31" fmla="*/ 0 h 246"/>
                  <a:gd name="T32" fmla="*/ 0 w 284"/>
                  <a:gd name="T33" fmla="*/ 0 h 246"/>
                  <a:gd name="T34" fmla="*/ 0 w 284"/>
                  <a:gd name="T35" fmla="*/ 0 h 246"/>
                  <a:gd name="T36" fmla="*/ 0 w 284"/>
                  <a:gd name="T37" fmla="*/ 0 h 246"/>
                  <a:gd name="T38" fmla="*/ 0 w 284"/>
                  <a:gd name="T39" fmla="*/ 0 h 246"/>
                  <a:gd name="T40" fmla="*/ 0 w 284"/>
                  <a:gd name="T41" fmla="*/ 0 h 246"/>
                  <a:gd name="T42" fmla="*/ 0 w 284"/>
                  <a:gd name="T43" fmla="*/ 0 h 246"/>
                  <a:gd name="T44" fmla="*/ 0 w 284"/>
                  <a:gd name="T45" fmla="*/ 0 h 246"/>
                  <a:gd name="T46" fmla="*/ 0 w 284"/>
                  <a:gd name="T47" fmla="*/ 0 h 246"/>
                  <a:gd name="T48" fmla="*/ 0 w 284"/>
                  <a:gd name="T49" fmla="*/ 0 h 246"/>
                  <a:gd name="T50" fmla="*/ 0 w 284"/>
                  <a:gd name="T51" fmla="*/ 0 h 246"/>
                  <a:gd name="T52" fmla="*/ 0 w 284"/>
                  <a:gd name="T53" fmla="*/ 0 h 246"/>
                  <a:gd name="T54" fmla="*/ 0 w 284"/>
                  <a:gd name="T55" fmla="*/ 0 h 246"/>
                  <a:gd name="T56" fmla="*/ 0 w 284"/>
                  <a:gd name="T57" fmla="*/ 0 h 246"/>
                  <a:gd name="T58" fmla="*/ 0 w 284"/>
                  <a:gd name="T59" fmla="*/ 0 h 246"/>
                  <a:gd name="T60" fmla="*/ 0 w 284"/>
                  <a:gd name="T61" fmla="*/ 0 h 246"/>
                  <a:gd name="T62" fmla="*/ 0 w 284"/>
                  <a:gd name="T63" fmla="*/ 0 h 246"/>
                  <a:gd name="T64" fmla="*/ 0 w 284"/>
                  <a:gd name="T65" fmla="*/ 0 h 246"/>
                  <a:gd name="T66" fmla="*/ 0 w 284"/>
                  <a:gd name="T67" fmla="*/ 0 h 246"/>
                  <a:gd name="T68" fmla="*/ 0 w 284"/>
                  <a:gd name="T69" fmla="*/ 0 h 2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4"/>
                  <a:gd name="T106" fmla="*/ 0 h 246"/>
                  <a:gd name="T107" fmla="*/ 284 w 284"/>
                  <a:gd name="T108" fmla="*/ 246 h 2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4" h="246">
                    <a:moveTo>
                      <a:pt x="0" y="123"/>
                    </a:moveTo>
                    <a:lnTo>
                      <a:pt x="0" y="153"/>
                    </a:lnTo>
                    <a:lnTo>
                      <a:pt x="15" y="199"/>
                    </a:lnTo>
                    <a:lnTo>
                      <a:pt x="15" y="230"/>
                    </a:lnTo>
                    <a:lnTo>
                      <a:pt x="30" y="245"/>
                    </a:lnTo>
                    <a:lnTo>
                      <a:pt x="89" y="230"/>
                    </a:lnTo>
                    <a:lnTo>
                      <a:pt x="104" y="245"/>
                    </a:lnTo>
                    <a:lnTo>
                      <a:pt x="119" y="230"/>
                    </a:lnTo>
                    <a:lnTo>
                      <a:pt x="134" y="230"/>
                    </a:lnTo>
                    <a:lnTo>
                      <a:pt x="149" y="230"/>
                    </a:lnTo>
                    <a:lnTo>
                      <a:pt x="164" y="230"/>
                    </a:lnTo>
                    <a:lnTo>
                      <a:pt x="223" y="184"/>
                    </a:lnTo>
                    <a:lnTo>
                      <a:pt x="253" y="138"/>
                    </a:lnTo>
                    <a:lnTo>
                      <a:pt x="268" y="123"/>
                    </a:lnTo>
                    <a:lnTo>
                      <a:pt x="283" y="92"/>
                    </a:lnTo>
                    <a:lnTo>
                      <a:pt x="268" y="92"/>
                    </a:lnTo>
                    <a:lnTo>
                      <a:pt x="253" y="92"/>
                    </a:lnTo>
                    <a:lnTo>
                      <a:pt x="238" y="77"/>
                    </a:lnTo>
                    <a:lnTo>
                      <a:pt x="253" y="61"/>
                    </a:lnTo>
                    <a:lnTo>
                      <a:pt x="268" y="61"/>
                    </a:lnTo>
                    <a:lnTo>
                      <a:pt x="268" y="15"/>
                    </a:lnTo>
                    <a:lnTo>
                      <a:pt x="268" y="0"/>
                    </a:lnTo>
                    <a:lnTo>
                      <a:pt x="238" y="0"/>
                    </a:lnTo>
                    <a:lnTo>
                      <a:pt x="223" y="0"/>
                    </a:lnTo>
                    <a:lnTo>
                      <a:pt x="179" y="15"/>
                    </a:lnTo>
                    <a:lnTo>
                      <a:pt x="179" y="46"/>
                    </a:lnTo>
                    <a:lnTo>
                      <a:pt x="149" y="61"/>
                    </a:lnTo>
                    <a:lnTo>
                      <a:pt x="104" y="46"/>
                    </a:lnTo>
                    <a:lnTo>
                      <a:pt x="74" y="77"/>
                    </a:lnTo>
                    <a:lnTo>
                      <a:pt x="74" y="61"/>
                    </a:lnTo>
                    <a:lnTo>
                      <a:pt x="60" y="46"/>
                    </a:lnTo>
                    <a:lnTo>
                      <a:pt x="60" y="107"/>
                    </a:lnTo>
                    <a:lnTo>
                      <a:pt x="15" y="123"/>
                    </a:lnTo>
                    <a:lnTo>
                      <a:pt x="15" y="107"/>
                    </a:lnTo>
                    <a:lnTo>
                      <a:pt x="0" y="123"/>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5" name="Freeform 187">
                <a:extLst>
                  <a:ext uri="{FF2B5EF4-FFF2-40B4-BE49-F238E27FC236}">
                    <a16:creationId xmlns="" xmlns:a16="http://schemas.microsoft.com/office/drawing/2014/main" id="{98EEAE4E-B93E-4A60-BFE2-B710BF13CC75}"/>
                  </a:ext>
                </a:extLst>
              </p:cNvPr>
              <p:cNvSpPr>
                <a:spLocks/>
              </p:cNvSpPr>
              <p:nvPr/>
            </p:nvSpPr>
            <p:spPr bwMode="auto">
              <a:xfrm>
                <a:off x="2146419" y="2752392"/>
                <a:ext cx="27089" cy="16039"/>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31"/>
                  <a:gd name="T26" fmla="*/ 46 w 46"/>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31">
                    <a:moveTo>
                      <a:pt x="30" y="0"/>
                    </a:moveTo>
                    <a:lnTo>
                      <a:pt x="15" y="0"/>
                    </a:lnTo>
                    <a:lnTo>
                      <a:pt x="0" y="15"/>
                    </a:lnTo>
                    <a:lnTo>
                      <a:pt x="0" y="30"/>
                    </a:lnTo>
                    <a:lnTo>
                      <a:pt x="15" y="30"/>
                    </a:lnTo>
                    <a:lnTo>
                      <a:pt x="30" y="30"/>
                    </a:lnTo>
                    <a:lnTo>
                      <a:pt x="45" y="15"/>
                    </a:lnTo>
                    <a:lnTo>
                      <a:pt x="3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6" name="Freeform 188">
                <a:extLst>
                  <a:ext uri="{FF2B5EF4-FFF2-40B4-BE49-F238E27FC236}">
                    <a16:creationId xmlns="" xmlns:a16="http://schemas.microsoft.com/office/drawing/2014/main" id="{58A649CB-A99F-49A6-81C6-999DAEFC73C6}"/>
                  </a:ext>
                </a:extLst>
              </p:cNvPr>
              <p:cNvSpPr>
                <a:spLocks/>
              </p:cNvSpPr>
              <p:nvPr/>
            </p:nvSpPr>
            <p:spPr bwMode="auto">
              <a:xfrm>
                <a:off x="2180280" y="2720315"/>
                <a:ext cx="18962" cy="16039"/>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 name="T18" fmla="*/ 0 w 32"/>
                  <a:gd name="T19" fmla="*/ 0 h 32"/>
                  <a:gd name="T20" fmla="*/ 32 w 32"/>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2" h="32">
                    <a:moveTo>
                      <a:pt x="31" y="31"/>
                    </a:moveTo>
                    <a:lnTo>
                      <a:pt x="31" y="0"/>
                    </a:lnTo>
                    <a:lnTo>
                      <a:pt x="16" y="0"/>
                    </a:lnTo>
                    <a:lnTo>
                      <a:pt x="0" y="16"/>
                    </a:lnTo>
                    <a:lnTo>
                      <a:pt x="16" y="31"/>
                    </a:lnTo>
                    <a:lnTo>
                      <a:pt x="31" y="3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7" name="Freeform 189">
                <a:extLst>
                  <a:ext uri="{FF2B5EF4-FFF2-40B4-BE49-F238E27FC236}">
                    <a16:creationId xmlns="" xmlns:a16="http://schemas.microsoft.com/office/drawing/2014/main" id="{0B8E5B2A-1DC2-4282-B863-529169BDA80C}"/>
                  </a:ext>
                </a:extLst>
              </p:cNvPr>
              <p:cNvSpPr>
                <a:spLocks/>
              </p:cNvSpPr>
              <p:nvPr/>
            </p:nvSpPr>
            <p:spPr bwMode="auto">
              <a:xfrm>
                <a:off x="2077342" y="2642795"/>
                <a:ext cx="96166" cy="86876"/>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5"/>
                  <a:gd name="T55" fmla="*/ 0 h 170"/>
                  <a:gd name="T56" fmla="*/ 165 w 165"/>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5" h="170">
                    <a:moveTo>
                      <a:pt x="164" y="92"/>
                    </a:moveTo>
                    <a:lnTo>
                      <a:pt x="134" y="61"/>
                    </a:lnTo>
                    <a:lnTo>
                      <a:pt x="134" y="46"/>
                    </a:lnTo>
                    <a:lnTo>
                      <a:pt x="119" y="46"/>
                    </a:lnTo>
                    <a:lnTo>
                      <a:pt x="119" y="31"/>
                    </a:lnTo>
                    <a:lnTo>
                      <a:pt x="89" y="0"/>
                    </a:lnTo>
                    <a:lnTo>
                      <a:pt x="45" y="0"/>
                    </a:lnTo>
                    <a:lnTo>
                      <a:pt x="15" y="15"/>
                    </a:lnTo>
                    <a:lnTo>
                      <a:pt x="15" y="77"/>
                    </a:lnTo>
                    <a:lnTo>
                      <a:pt x="0" y="77"/>
                    </a:lnTo>
                    <a:lnTo>
                      <a:pt x="0" y="138"/>
                    </a:lnTo>
                    <a:lnTo>
                      <a:pt x="15" y="154"/>
                    </a:lnTo>
                    <a:lnTo>
                      <a:pt x="15" y="169"/>
                    </a:lnTo>
                    <a:lnTo>
                      <a:pt x="45" y="138"/>
                    </a:lnTo>
                    <a:lnTo>
                      <a:pt x="89" y="154"/>
                    </a:lnTo>
                    <a:lnTo>
                      <a:pt x="119" y="138"/>
                    </a:lnTo>
                    <a:lnTo>
                      <a:pt x="119" y="108"/>
                    </a:lnTo>
                    <a:lnTo>
                      <a:pt x="164" y="92"/>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8" name="Freeform 190">
                <a:extLst>
                  <a:ext uri="{FF2B5EF4-FFF2-40B4-BE49-F238E27FC236}">
                    <a16:creationId xmlns="" xmlns:a16="http://schemas.microsoft.com/office/drawing/2014/main" id="{7E247BA5-8608-4322-AF2D-17546FFEA6A0}"/>
                  </a:ext>
                </a:extLst>
              </p:cNvPr>
              <p:cNvSpPr>
                <a:spLocks/>
              </p:cNvSpPr>
              <p:nvPr/>
            </p:nvSpPr>
            <p:spPr bwMode="auto">
              <a:xfrm>
                <a:off x="2188406" y="2571958"/>
                <a:ext cx="97520" cy="164396"/>
              </a:xfrm>
              <a:custGeom>
                <a:avLst/>
                <a:gdLst>
                  <a:gd name="T0" fmla="*/ 0 w 166"/>
                  <a:gd name="T1" fmla="*/ 0 h 324"/>
                  <a:gd name="T2" fmla="*/ 0 w 166"/>
                  <a:gd name="T3" fmla="*/ 0 h 324"/>
                  <a:gd name="T4" fmla="*/ 0 w 166"/>
                  <a:gd name="T5" fmla="*/ 0 h 324"/>
                  <a:gd name="T6" fmla="*/ 0 w 166"/>
                  <a:gd name="T7" fmla="*/ 0 h 324"/>
                  <a:gd name="T8" fmla="*/ 0 w 166"/>
                  <a:gd name="T9" fmla="*/ 0 h 324"/>
                  <a:gd name="T10" fmla="*/ 0 w 166"/>
                  <a:gd name="T11" fmla="*/ 0 h 324"/>
                  <a:gd name="T12" fmla="*/ 0 w 166"/>
                  <a:gd name="T13" fmla="*/ 0 h 324"/>
                  <a:gd name="T14" fmla="*/ 0 w 166"/>
                  <a:gd name="T15" fmla="*/ 0 h 324"/>
                  <a:gd name="T16" fmla="*/ 0 w 166"/>
                  <a:gd name="T17" fmla="*/ 0 h 324"/>
                  <a:gd name="T18" fmla="*/ 0 w 166"/>
                  <a:gd name="T19" fmla="*/ 0 h 324"/>
                  <a:gd name="T20" fmla="*/ 0 w 166"/>
                  <a:gd name="T21" fmla="*/ 0 h 324"/>
                  <a:gd name="T22" fmla="*/ 0 w 166"/>
                  <a:gd name="T23" fmla="*/ 0 h 324"/>
                  <a:gd name="T24" fmla="*/ 0 w 166"/>
                  <a:gd name="T25" fmla="*/ 0 h 324"/>
                  <a:gd name="T26" fmla="*/ 0 w 166"/>
                  <a:gd name="T27" fmla="*/ 0 h 324"/>
                  <a:gd name="T28" fmla="*/ 0 w 166"/>
                  <a:gd name="T29" fmla="*/ 0 h 324"/>
                  <a:gd name="T30" fmla="*/ 0 w 166"/>
                  <a:gd name="T31" fmla="*/ 0 h 324"/>
                  <a:gd name="T32" fmla="*/ 0 w 166"/>
                  <a:gd name="T33" fmla="*/ 0 h 324"/>
                  <a:gd name="T34" fmla="*/ 0 w 166"/>
                  <a:gd name="T35" fmla="*/ 0 h 324"/>
                  <a:gd name="T36" fmla="*/ 0 w 166"/>
                  <a:gd name="T37" fmla="*/ 0 h 324"/>
                  <a:gd name="T38" fmla="*/ 0 w 166"/>
                  <a:gd name="T39" fmla="*/ 0 h 324"/>
                  <a:gd name="T40" fmla="*/ 0 w 166"/>
                  <a:gd name="T41" fmla="*/ 0 h 324"/>
                  <a:gd name="T42" fmla="*/ 0 w 166"/>
                  <a:gd name="T43" fmla="*/ 0 h 324"/>
                  <a:gd name="T44" fmla="*/ 0 w 166"/>
                  <a:gd name="T45" fmla="*/ 0 h 324"/>
                  <a:gd name="T46" fmla="*/ 0 w 166"/>
                  <a:gd name="T47" fmla="*/ 0 h 324"/>
                  <a:gd name="T48" fmla="*/ 0 w 166"/>
                  <a:gd name="T49" fmla="*/ 0 h 324"/>
                  <a:gd name="T50" fmla="*/ 0 w 166"/>
                  <a:gd name="T51" fmla="*/ 0 h 324"/>
                  <a:gd name="T52" fmla="*/ 0 w 166"/>
                  <a:gd name="T53" fmla="*/ 0 h 324"/>
                  <a:gd name="T54" fmla="*/ 0 w 166"/>
                  <a:gd name="T55" fmla="*/ 0 h 324"/>
                  <a:gd name="T56" fmla="*/ 0 w 166"/>
                  <a:gd name="T57" fmla="*/ 0 h 324"/>
                  <a:gd name="T58" fmla="*/ 0 w 166"/>
                  <a:gd name="T59" fmla="*/ 0 h 3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6"/>
                  <a:gd name="T91" fmla="*/ 0 h 324"/>
                  <a:gd name="T92" fmla="*/ 166 w 166"/>
                  <a:gd name="T93" fmla="*/ 324 h 3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6" h="324">
                    <a:moveTo>
                      <a:pt x="165" y="0"/>
                    </a:moveTo>
                    <a:lnTo>
                      <a:pt x="105" y="15"/>
                    </a:lnTo>
                    <a:lnTo>
                      <a:pt x="75" y="15"/>
                    </a:lnTo>
                    <a:lnTo>
                      <a:pt x="75" y="31"/>
                    </a:lnTo>
                    <a:lnTo>
                      <a:pt x="75" y="46"/>
                    </a:lnTo>
                    <a:lnTo>
                      <a:pt x="75" y="62"/>
                    </a:lnTo>
                    <a:lnTo>
                      <a:pt x="90" y="62"/>
                    </a:lnTo>
                    <a:lnTo>
                      <a:pt x="90" y="108"/>
                    </a:lnTo>
                    <a:lnTo>
                      <a:pt x="75" y="123"/>
                    </a:lnTo>
                    <a:lnTo>
                      <a:pt x="75" y="138"/>
                    </a:lnTo>
                    <a:lnTo>
                      <a:pt x="60" y="108"/>
                    </a:lnTo>
                    <a:lnTo>
                      <a:pt x="60" y="77"/>
                    </a:lnTo>
                    <a:lnTo>
                      <a:pt x="45" y="62"/>
                    </a:lnTo>
                    <a:lnTo>
                      <a:pt x="0" y="92"/>
                    </a:lnTo>
                    <a:lnTo>
                      <a:pt x="30" y="123"/>
                    </a:lnTo>
                    <a:lnTo>
                      <a:pt x="30" y="185"/>
                    </a:lnTo>
                    <a:lnTo>
                      <a:pt x="30" y="200"/>
                    </a:lnTo>
                    <a:lnTo>
                      <a:pt x="15" y="231"/>
                    </a:lnTo>
                    <a:lnTo>
                      <a:pt x="15" y="246"/>
                    </a:lnTo>
                    <a:lnTo>
                      <a:pt x="15" y="292"/>
                    </a:lnTo>
                    <a:lnTo>
                      <a:pt x="15" y="323"/>
                    </a:lnTo>
                    <a:lnTo>
                      <a:pt x="30" y="323"/>
                    </a:lnTo>
                    <a:lnTo>
                      <a:pt x="30" y="292"/>
                    </a:lnTo>
                    <a:lnTo>
                      <a:pt x="75" y="277"/>
                    </a:lnTo>
                    <a:lnTo>
                      <a:pt x="75" y="261"/>
                    </a:lnTo>
                    <a:lnTo>
                      <a:pt x="75" y="231"/>
                    </a:lnTo>
                    <a:lnTo>
                      <a:pt x="60" y="185"/>
                    </a:lnTo>
                    <a:lnTo>
                      <a:pt x="135" y="123"/>
                    </a:lnTo>
                    <a:lnTo>
                      <a:pt x="150" y="123"/>
                    </a:lnTo>
                    <a:lnTo>
                      <a:pt x="16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9" name="Freeform 191">
                <a:extLst>
                  <a:ext uri="{FF2B5EF4-FFF2-40B4-BE49-F238E27FC236}">
                    <a16:creationId xmlns="" xmlns:a16="http://schemas.microsoft.com/office/drawing/2014/main" id="{DFC8470A-CD45-4827-9DC8-92A089325BA1}"/>
                  </a:ext>
                </a:extLst>
              </p:cNvPr>
              <p:cNvSpPr>
                <a:spLocks/>
              </p:cNvSpPr>
              <p:nvPr/>
            </p:nvSpPr>
            <p:spPr bwMode="auto">
              <a:xfrm>
                <a:off x="2128811" y="2610718"/>
                <a:ext cx="78558" cy="80193"/>
              </a:xfrm>
              <a:custGeom>
                <a:avLst/>
                <a:gdLst>
                  <a:gd name="T0" fmla="*/ 0 w 134"/>
                  <a:gd name="T1" fmla="*/ 0 h 155"/>
                  <a:gd name="T2" fmla="*/ 0 w 134"/>
                  <a:gd name="T3" fmla="*/ 0 h 155"/>
                  <a:gd name="T4" fmla="*/ 0 w 134"/>
                  <a:gd name="T5" fmla="*/ 0 h 155"/>
                  <a:gd name="T6" fmla="*/ 0 w 134"/>
                  <a:gd name="T7" fmla="*/ 0 h 155"/>
                  <a:gd name="T8" fmla="*/ 0 w 134"/>
                  <a:gd name="T9" fmla="*/ 0 h 155"/>
                  <a:gd name="T10" fmla="*/ 0 w 134"/>
                  <a:gd name="T11" fmla="*/ 0 h 155"/>
                  <a:gd name="T12" fmla="*/ 0 w 134"/>
                  <a:gd name="T13" fmla="*/ 0 h 155"/>
                  <a:gd name="T14" fmla="*/ 0 w 134"/>
                  <a:gd name="T15" fmla="*/ 0 h 155"/>
                  <a:gd name="T16" fmla="*/ 0 w 134"/>
                  <a:gd name="T17" fmla="*/ 0 h 155"/>
                  <a:gd name="T18" fmla="*/ 0 w 134"/>
                  <a:gd name="T19" fmla="*/ 0 h 155"/>
                  <a:gd name="T20" fmla="*/ 0 w 134"/>
                  <a:gd name="T21" fmla="*/ 0 h 155"/>
                  <a:gd name="T22" fmla="*/ 0 w 134"/>
                  <a:gd name="T23" fmla="*/ 0 h 155"/>
                  <a:gd name="T24" fmla="*/ 0 w 134"/>
                  <a:gd name="T25" fmla="*/ 0 h 155"/>
                  <a:gd name="T26" fmla="*/ 0 w 134"/>
                  <a:gd name="T27" fmla="*/ 0 h 155"/>
                  <a:gd name="T28" fmla="*/ 0 w 134"/>
                  <a:gd name="T29" fmla="*/ 0 h 155"/>
                  <a:gd name="T30" fmla="*/ 0 w 134"/>
                  <a:gd name="T31" fmla="*/ 0 h 155"/>
                  <a:gd name="T32" fmla="*/ 0 w 134"/>
                  <a:gd name="T33" fmla="*/ 0 h 1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4"/>
                  <a:gd name="T52" fmla="*/ 0 h 155"/>
                  <a:gd name="T53" fmla="*/ 134 w 134"/>
                  <a:gd name="T54" fmla="*/ 155 h 1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4" h="155">
                    <a:moveTo>
                      <a:pt x="103" y="15"/>
                    </a:moveTo>
                    <a:lnTo>
                      <a:pt x="74" y="0"/>
                    </a:lnTo>
                    <a:lnTo>
                      <a:pt x="74" y="31"/>
                    </a:lnTo>
                    <a:lnTo>
                      <a:pt x="59" y="31"/>
                    </a:lnTo>
                    <a:lnTo>
                      <a:pt x="30" y="62"/>
                    </a:lnTo>
                    <a:lnTo>
                      <a:pt x="0" y="62"/>
                    </a:lnTo>
                    <a:lnTo>
                      <a:pt x="30" y="92"/>
                    </a:lnTo>
                    <a:lnTo>
                      <a:pt x="30" y="108"/>
                    </a:lnTo>
                    <a:lnTo>
                      <a:pt x="44" y="108"/>
                    </a:lnTo>
                    <a:lnTo>
                      <a:pt x="44" y="123"/>
                    </a:lnTo>
                    <a:lnTo>
                      <a:pt x="74" y="154"/>
                    </a:lnTo>
                    <a:lnTo>
                      <a:pt x="89" y="154"/>
                    </a:lnTo>
                    <a:lnTo>
                      <a:pt x="118" y="154"/>
                    </a:lnTo>
                    <a:lnTo>
                      <a:pt x="133" y="123"/>
                    </a:lnTo>
                    <a:lnTo>
                      <a:pt x="133" y="108"/>
                    </a:lnTo>
                    <a:lnTo>
                      <a:pt x="133" y="46"/>
                    </a:lnTo>
                    <a:lnTo>
                      <a:pt x="103" y="15"/>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0" name="Oval 192">
                <a:extLst>
                  <a:ext uri="{FF2B5EF4-FFF2-40B4-BE49-F238E27FC236}">
                    <a16:creationId xmlns="" xmlns:a16="http://schemas.microsoft.com/office/drawing/2014/main" id="{DD48A7DE-8642-4D25-8570-DE2B89767D73}"/>
                  </a:ext>
                </a:extLst>
              </p:cNvPr>
              <p:cNvSpPr>
                <a:spLocks noChangeArrowheads="1"/>
              </p:cNvSpPr>
              <p:nvPr/>
            </p:nvSpPr>
            <p:spPr bwMode="auto">
              <a:xfrm>
                <a:off x="2415953" y="2642795"/>
                <a:ext cx="8127" cy="8019"/>
              </a:xfrm>
              <a:prstGeom prst="ellipse">
                <a:avLst/>
              </a:prstGeom>
              <a:solidFill>
                <a:srgbClr val="00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1" name="Oval 193">
                <a:extLst>
                  <a:ext uri="{FF2B5EF4-FFF2-40B4-BE49-F238E27FC236}">
                    <a16:creationId xmlns="" xmlns:a16="http://schemas.microsoft.com/office/drawing/2014/main" id="{A3DDA126-4EA5-4BA9-BFEF-F34384FBC72C}"/>
                  </a:ext>
                </a:extLst>
              </p:cNvPr>
              <p:cNvSpPr>
                <a:spLocks noChangeArrowheads="1"/>
              </p:cNvSpPr>
              <p:nvPr/>
            </p:nvSpPr>
            <p:spPr bwMode="auto">
              <a:xfrm>
                <a:off x="2406472" y="2658834"/>
                <a:ext cx="9481" cy="6683"/>
              </a:xfrm>
              <a:prstGeom prst="ellipse">
                <a:avLst/>
              </a:prstGeom>
              <a:solidFill>
                <a:srgbClr val="00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2" name="Freeform 194">
                <a:extLst>
                  <a:ext uri="{FF2B5EF4-FFF2-40B4-BE49-F238E27FC236}">
                    <a16:creationId xmlns="" xmlns:a16="http://schemas.microsoft.com/office/drawing/2014/main" id="{56BBA71E-3599-439D-AE72-C04EBAC9E233}"/>
                  </a:ext>
                </a:extLst>
              </p:cNvPr>
              <p:cNvSpPr>
                <a:spLocks/>
              </p:cNvSpPr>
              <p:nvPr/>
            </p:nvSpPr>
            <p:spPr bwMode="auto">
              <a:xfrm>
                <a:off x="2406472" y="2657497"/>
                <a:ext cx="10836"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0"/>
                    </a:lnTo>
                    <a:lnTo>
                      <a:pt x="16" y="16"/>
                    </a:lnTo>
                    <a:lnTo>
                      <a:pt x="16" y="0"/>
                    </a:lnTo>
                  </a:path>
                </a:pathLst>
              </a:custGeom>
              <a:solidFill>
                <a:srgbClr val="00FF0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3" name="Line 195">
                <a:extLst>
                  <a:ext uri="{FF2B5EF4-FFF2-40B4-BE49-F238E27FC236}">
                    <a16:creationId xmlns="" xmlns:a16="http://schemas.microsoft.com/office/drawing/2014/main" id="{64B0D9D2-A754-4157-A76A-D89A2E9C5186}"/>
                  </a:ext>
                </a:extLst>
              </p:cNvPr>
              <p:cNvSpPr>
                <a:spLocks noChangeShapeType="1"/>
              </p:cNvSpPr>
              <p:nvPr/>
            </p:nvSpPr>
            <p:spPr bwMode="auto">
              <a:xfrm>
                <a:off x="2424080" y="2642795"/>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4" name="Line 196">
                <a:extLst>
                  <a:ext uri="{FF2B5EF4-FFF2-40B4-BE49-F238E27FC236}">
                    <a16:creationId xmlns="" xmlns:a16="http://schemas.microsoft.com/office/drawing/2014/main" id="{47A14F8D-D63D-4F0C-9BD7-9EDDE3F1BA09}"/>
                  </a:ext>
                </a:extLst>
              </p:cNvPr>
              <p:cNvSpPr>
                <a:spLocks noChangeShapeType="1"/>
              </p:cNvSpPr>
              <p:nvPr/>
            </p:nvSpPr>
            <p:spPr bwMode="auto">
              <a:xfrm>
                <a:off x="2224977" y="2169656"/>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5" name="Line 197">
                <a:extLst>
                  <a:ext uri="{FF2B5EF4-FFF2-40B4-BE49-F238E27FC236}">
                    <a16:creationId xmlns="" xmlns:a16="http://schemas.microsoft.com/office/drawing/2014/main" id="{08E5F339-BA28-49C5-A3B6-77A2D90B8931}"/>
                  </a:ext>
                </a:extLst>
              </p:cNvPr>
              <p:cNvSpPr>
                <a:spLocks noChangeShapeType="1"/>
              </p:cNvSpPr>
              <p:nvPr/>
            </p:nvSpPr>
            <p:spPr bwMode="auto">
              <a:xfrm>
                <a:off x="2224977" y="2169656"/>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6" name="Line 198">
                <a:extLst>
                  <a:ext uri="{FF2B5EF4-FFF2-40B4-BE49-F238E27FC236}">
                    <a16:creationId xmlns="" xmlns:a16="http://schemas.microsoft.com/office/drawing/2014/main" id="{002650F6-97B7-42E1-821C-2DA867494F10}"/>
                  </a:ext>
                </a:extLst>
              </p:cNvPr>
              <p:cNvSpPr>
                <a:spLocks noChangeShapeType="1"/>
              </p:cNvSpPr>
              <p:nvPr/>
            </p:nvSpPr>
            <p:spPr bwMode="auto">
              <a:xfrm>
                <a:off x="2234458" y="2169656"/>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7" name="Freeform 199">
                <a:extLst>
                  <a:ext uri="{FF2B5EF4-FFF2-40B4-BE49-F238E27FC236}">
                    <a16:creationId xmlns="" xmlns:a16="http://schemas.microsoft.com/office/drawing/2014/main" id="{2B504DE3-F22F-451B-8D8D-BEF78258490F}"/>
                  </a:ext>
                </a:extLst>
              </p:cNvPr>
              <p:cNvSpPr>
                <a:spLocks/>
              </p:cNvSpPr>
              <p:nvPr/>
            </p:nvSpPr>
            <p:spPr bwMode="auto">
              <a:xfrm>
                <a:off x="2311661" y="2347417"/>
                <a:ext cx="17608" cy="16039"/>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w 31"/>
                  <a:gd name="T13" fmla="*/ 0 h 31"/>
                  <a:gd name="T14" fmla="*/ 0 60000 65536"/>
                  <a:gd name="T15" fmla="*/ 0 60000 65536"/>
                  <a:gd name="T16" fmla="*/ 0 60000 65536"/>
                  <a:gd name="T17" fmla="*/ 0 60000 65536"/>
                  <a:gd name="T18" fmla="*/ 0 60000 65536"/>
                  <a:gd name="T19" fmla="*/ 0 60000 65536"/>
                  <a:gd name="T20" fmla="*/ 0 60000 65536"/>
                  <a:gd name="T21" fmla="*/ 0 w 31"/>
                  <a:gd name="T22" fmla="*/ 0 h 31"/>
                  <a:gd name="T23" fmla="*/ 31 w 3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1">
                    <a:moveTo>
                      <a:pt x="15" y="0"/>
                    </a:moveTo>
                    <a:lnTo>
                      <a:pt x="0" y="0"/>
                    </a:lnTo>
                    <a:lnTo>
                      <a:pt x="0" y="15"/>
                    </a:lnTo>
                    <a:lnTo>
                      <a:pt x="0" y="30"/>
                    </a:lnTo>
                    <a:lnTo>
                      <a:pt x="30" y="15"/>
                    </a:lnTo>
                    <a:lnTo>
                      <a:pt x="15" y="15"/>
                    </a:lnTo>
                    <a:lnTo>
                      <a:pt x="1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8" name="Freeform 200">
                <a:extLst>
                  <a:ext uri="{FF2B5EF4-FFF2-40B4-BE49-F238E27FC236}">
                    <a16:creationId xmlns="" xmlns:a16="http://schemas.microsoft.com/office/drawing/2014/main" id="{0E03E63A-DE2C-4FF4-A70F-005627B773F9}"/>
                  </a:ext>
                </a:extLst>
              </p:cNvPr>
              <p:cNvSpPr>
                <a:spLocks/>
              </p:cNvSpPr>
              <p:nvPr/>
            </p:nvSpPr>
            <p:spPr bwMode="auto">
              <a:xfrm>
                <a:off x="2215495" y="2292619"/>
                <a:ext cx="157116" cy="141674"/>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w 270"/>
                  <a:gd name="T51" fmla="*/ 0 h 278"/>
                  <a:gd name="T52" fmla="*/ 0 w 270"/>
                  <a:gd name="T53" fmla="*/ 0 h 2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0"/>
                  <a:gd name="T82" fmla="*/ 0 h 278"/>
                  <a:gd name="T83" fmla="*/ 270 w 270"/>
                  <a:gd name="T84" fmla="*/ 278 h 27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0" h="278">
                    <a:moveTo>
                      <a:pt x="164" y="108"/>
                    </a:moveTo>
                    <a:lnTo>
                      <a:pt x="179" y="108"/>
                    </a:lnTo>
                    <a:lnTo>
                      <a:pt x="149" y="62"/>
                    </a:lnTo>
                    <a:lnTo>
                      <a:pt x="120" y="62"/>
                    </a:lnTo>
                    <a:lnTo>
                      <a:pt x="105" y="0"/>
                    </a:lnTo>
                    <a:lnTo>
                      <a:pt x="75" y="15"/>
                    </a:lnTo>
                    <a:lnTo>
                      <a:pt x="60" y="31"/>
                    </a:lnTo>
                    <a:lnTo>
                      <a:pt x="60" y="92"/>
                    </a:lnTo>
                    <a:lnTo>
                      <a:pt x="30" y="108"/>
                    </a:lnTo>
                    <a:lnTo>
                      <a:pt x="30" y="139"/>
                    </a:lnTo>
                    <a:lnTo>
                      <a:pt x="30" y="169"/>
                    </a:lnTo>
                    <a:lnTo>
                      <a:pt x="0" y="185"/>
                    </a:lnTo>
                    <a:lnTo>
                      <a:pt x="30" y="200"/>
                    </a:lnTo>
                    <a:lnTo>
                      <a:pt x="60" y="262"/>
                    </a:lnTo>
                    <a:lnTo>
                      <a:pt x="90" y="262"/>
                    </a:lnTo>
                    <a:lnTo>
                      <a:pt x="120" y="277"/>
                    </a:lnTo>
                    <a:lnTo>
                      <a:pt x="135" y="262"/>
                    </a:lnTo>
                    <a:lnTo>
                      <a:pt x="149" y="262"/>
                    </a:lnTo>
                    <a:lnTo>
                      <a:pt x="164" y="262"/>
                    </a:lnTo>
                    <a:lnTo>
                      <a:pt x="179" y="246"/>
                    </a:lnTo>
                    <a:lnTo>
                      <a:pt x="224" y="246"/>
                    </a:lnTo>
                    <a:lnTo>
                      <a:pt x="269" y="185"/>
                    </a:lnTo>
                    <a:lnTo>
                      <a:pt x="239" y="200"/>
                    </a:lnTo>
                    <a:lnTo>
                      <a:pt x="194" y="169"/>
                    </a:lnTo>
                    <a:lnTo>
                      <a:pt x="164" y="139"/>
                    </a:lnTo>
                    <a:lnTo>
                      <a:pt x="164" y="123"/>
                    </a:lnTo>
                    <a:lnTo>
                      <a:pt x="164" y="108"/>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9" name="Freeform 201">
                <a:extLst>
                  <a:ext uri="{FF2B5EF4-FFF2-40B4-BE49-F238E27FC236}">
                    <a16:creationId xmlns="" xmlns:a16="http://schemas.microsoft.com/office/drawing/2014/main" id="{5A322A1B-0701-4560-B4CB-8095B5EDE2C5}"/>
                  </a:ext>
                </a:extLst>
              </p:cNvPr>
              <p:cNvSpPr>
                <a:spLocks/>
              </p:cNvSpPr>
              <p:nvPr/>
            </p:nvSpPr>
            <p:spPr bwMode="auto">
              <a:xfrm>
                <a:off x="2180280" y="2471717"/>
                <a:ext cx="105647" cy="109597"/>
              </a:xfrm>
              <a:custGeom>
                <a:avLst/>
                <a:gdLst>
                  <a:gd name="T0" fmla="*/ 0 w 181"/>
                  <a:gd name="T1" fmla="*/ 0 h 216"/>
                  <a:gd name="T2" fmla="*/ 0 w 181"/>
                  <a:gd name="T3" fmla="*/ 0 h 216"/>
                  <a:gd name="T4" fmla="*/ 0 w 181"/>
                  <a:gd name="T5" fmla="*/ 0 h 216"/>
                  <a:gd name="T6" fmla="*/ 0 w 181"/>
                  <a:gd name="T7" fmla="*/ 0 h 216"/>
                  <a:gd name="T8" fmla="*/ 0 w 181"/>
                  <a:gd name="T9" fmla="*/ 0 h 216"/>
                  <a:gd name="T10" fmla="*/ 0 w 181"/>
                  <a:gd name="T11" fmla="*/ 0 h 216"/>
                  <a:gd name="T12" fmla="*/ 0 w 181"/>
                  <a:gd name="T13" fmla="*/ 0 h 216"/>
                  <a:gd name="T14" fmla="*/ 0 w 181"/>
                  <a:gd name="T15" fmla="*/ 0 h 216"/>
                  <a:gd name="T16" fmla="*/ 0 w 181"/>
                  <a:gd name="T17" fmla="*/ 0 h 216"/>
                  <a:gd name="T18" fmla="*/ 0 w 181"/>
                  <a:gd name="T19" fmla="*/ 0 h 216"/>
                  <a:gd name="T20" fmla="*/ 0 w 181"/>
                  <a:gd name="T21" fmla="*/ 0 h 216"/>
                  <a:gd name="T22" fmla="*/ 0 w 181"/>
                  <a:gd name="T23" fmla="*/ 0 h 216"/>
                  <a:gd name="T24" fmla="*/ 0 w 181"/>
                  <a:gd name="T25" fmla="*/ 0 h 216"/>
                  <a:gd name="T26" fmla="*/ 0 w 181"/>
                  <a:gd name="T27" fmla="*/ 0 h 216"/>
                  <a:gd name="T28" fmla="*/ 0 w 181"/>
                  <a:gd name="T29" fmla="*/ 0 h 216"/>
                  <a:gd name="T30" fmla="*/ 0 w 181"/>
                  <a:gd name="T31" fmla="*/ 0 h 216"/>
                  <a:gd name="T32" fmla="*/ 0 w 181"/>
                  <a:gd name="T33" fmla="*/ 0 h 216"/>
                  <a:gd name="T34" fmla="*/ 0 w 181"/>
                  <a:gd name="T35" fmla="*/ 0 h 216"/>
                  <a:gd name="T36" fmla="*/ 0 w 181"/>
                  <a:gd name="T37" fmla="*/ 0 h 216"/>
                  <a:gd name="T38" fmla="*/ 0 w 181"/>
                  <a:gd name="T39" fmla="*/ 0 h 216"/>
                  <a:gd name="T40" fmla="*/ 0 w 181"/>
                  <a:gd name="T41" fmla="*/ 0 h 216"/>
                  <a:gd name="T42" fmla="*/ 0 w 181"/>
                  <a:gd name="T43" fmla="*/ 0 h 216"/>
                  <a:gd name="T44" fmla="*/ 0 w 181"/>
                  <a:gd name="T45" fmla="*/ 0 h 216"/>
                  <a:gd name="T46" fmla="*/ 0 w 181"/>
                  <a:gd name="T47" fmla="*/ 0 h 216"/>
                  <a:gd name="T48" fmla="*/ 0 w 181"/>
                  <a:gd name="T49" fmla="*/ 0 h 216"/>
                  <a:gd name="T50" fmla="*/ 0 w 181"/>
                  <a:gd name="T51" fmla="*/ 0 h 216"/>
                  <a:gd name="T52" fmla="*/ 0 w 181"/>
                  <a:gd name="T53" fmla="*/ 0 h 216"/>
                  <a:gd name="T54" fmla="*/ 0 w 181"/>
                  <a:gd name="T55" fmla="*/ 0 h 2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1"/>
                  <a:gd name="T85" fmla="*/ 0 h 216"/>
                  <a:gd name="T86" fmla="*/ 181 w 181"/>
                  <a:gd name="T87" fmla="*/ 216 h 2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1" h="216">
                    <a:moveTo>
                      <a:pt x="180" y="77"/>
                    </a:moveTo>
                    <a:lnTo>
                      <a:pt x="150" y="61"/>
                    </a:lnTo>
                    <a:lnTo>
                      <a:pt x="135" y="46"/>
                    </a:lnTo>
                    <a:lnTo>
                      <a:pt x="90" y="0"/>
                    </a:lnTo>
                    <a:lnTo>
                      <a:pt x="75" y="15"/>
                    </a:lnTo>
                    <a:lnTo>
                      <a:pt x="75" y="31"/>
                    </a:lnTo>
                    <a:lnTo>
                      <a:pt x="45" y="46"/>
                    </a:lnTo>
                    <a:lnTo>
                      <a:pt x="45" y="15"/>
                    </a:lnTo>
                    <a:lnTo>
                      <a:pt x="15" y="15"/>
                    </a:lnTo>
                    <a:lnTo>
                      <a:pt x="15" y="31"/>
                    </a:lnTo>
                    <a:lnTo>
                      <a:pt x="30" y="46"/>
                    </a:lnTo>
                    <a:lnTo>
                      <a:pt x="15" y="61"/>
                    </a:lnTo>
                    <a:lnTo>
                      <a:pt x="0" y="61"/>
                    </a:lnTo>
                    <a:lnTo>
                      <a:pt x="15" y="108"/>
                    </a:lnTo>
                    <a:lnTo>
                      <a:pt x="0" y="108"/>
                    </a:lnTo>
                    <a:lnTo>
                      <a:pt x="30" y="123"/>
                    </a:lnTo>
                    <a:lnTo>
                      <a:pt x="30" y="138"/>
                    </a:lnTo>
                    <a:lnTo>
                      <a:pt x="60" y="169"/>
                    </a:lnTo>
                    <a:lnTo>
                      <a:pt x="75" y="184"/>
                    </a:lnTo>
                    <a:lnTo>
                      <a:pt x="90" y="184"/>
                    </a:lnTo>
                    <a:lnTo>
                      <a:pt x="90" y="215"/>
                    </a:lnTo>
                    <a:lnTo>
                      <a:pt x="120" y="215"/>
                    </a:lnTo>
                    <a:lnTo>
                      <a:pt x="180" y="200"/>
                    </a:lnTo>
                    <a:lnTo>
                      <a:pt x="180" y="169"/>
                    </a:lnTo>
                    <a:lnTo>
                      <a:pt x="165" y="154"/>
                    </a:lnTo>
                    <a:lnTo>
                      <a:pt x="180" y="123"/>
                    </a:lnTo>
                    <a:lnTo>
                      <a:pt x="165" y="108"/>
                    </a:lnTo>
                    <a:lnTo>
                      <a:pt x="180" y="77"/>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0" name="Freeform 202">
                <a:extLst>
                  <a:ext uri="{FF2B5EF4-FFF2-40B4-BE49-F238E27FC236}">
                    <a16:creationId xmlns="" xmlns:a16="http://schemas.microsoft.com/office/drawing/2014/main" id="{D42C814C-523F-4F99-AE11-EE15827DF0F1}"/>
                  </a:ext>
                </a:extLst>
              </p:cNvPr>
              <p:cNvSpPr>
                <a:spLocks/>
              </p:cNvSpPr>
              <p:nvPr/>
            </p:nvSpPr>
            <p:spPr bwMode="auto">
              <a:xfrm>
                <a:off x="2302180" y="2347417"/>
                <a:ext cx="104292" cy="132319"/>
              </a:xfrm>
              <a:custGeom>
                <a:avLst/>
                <a:gdLst>
                  <a:gd name="T0" fmla="*/ 0 w 180"/>
                  <a:gd name="T1" fmla="*/ 0 h 262"/>
                  <a:gd name="T2" fmla="*/ 0 w 180"/>
                  <a:gd name="T3" fmla="*/ 0 h 262"/>
                  <a:gd name="T4" fmla="*/ 0 w 180"/>
                  <a:gd name="T5" fmla="*/ 0 h 262"/>
                  <a:gd name="T6" fmla="*/ 0 w 180"/>
                  <a:gd name="T7" fmla="*/ 0 h 262"/>
                  <a:gd name="T8" fmla="*/ 0 w 180"/>
                  <a:gd name="T9" fmla="*/ 0 h 262"/>
                  <a:gd name="T10" fmla="*/ 0 w 180"/>
                  <a:gd name="T11" fmla="*/ 0 h 262"/>
                  <a:gd name="T12" fmla="*/ 0 w 180"/>
                  <a:gd name="T13" fmla="*/ 0 h 262"/>
                  <a:gd name="T14" fmla="*/ 0 w 180"/>
                  <a:gd name="T15" fmla="*/ 0 h 262"/>
                  <a:gd name="T16" fmla="*/ 0 w 180"/>
                  <a:gd name="T17" fmla="*/ 0 h 262"/>
                  <a:gd name="T18" fmla="*/ 0 w 180"/>
                  <a:gd name="T19" fmla="*/ 0 h 262"/>
                  <a:gd name="T20" fmla="*/ 0 w 180"/>
                  <a:gd name="T21" fmla="*/ 0 h 262"/>
                  <a:gd name="T22" fmla="*/ 0 w 180"/>
                  <a:gd name="T23" fmla="*/ 0 h 262"/>
                  <a:gd name="T24" fmla="*/ 0 w 180"/>
                  <a:gd name="T25" fmla="*/ 0 h 262"/>
                  <a:gd name="T26" fmla="*/ 0 w 180"/>
                  <a:gd name="T27" fmla="*/ 0 h 262"/>
                  <a:gd name="T28" fmla="*/ 0 w 180"/>
                  <a:gd name="T29" fmla="*/ 0 h 262"/>
                  <a:gd name="T30" fmla="*/ 0 w 180"/>
                  <a:gd name="T31" fmla="*/ 0 h 262"/>
                  <a:gd name="T32" fmla="*/ 0 w 180"/>
                  <a:gd name="T33" fmla="*/ 0 h 262"/>
                  <a:gd name="T34" fmla="*/ 0 w 180"/>
                  <a:gd name="T35" fmla="*/ 0 h 262"/>
                  <a:gd name="T36" fmla="*/ 0 w 180"/>
                  <a:gd name="T37" fmla="*/ 0 h 262"/>
                  <a:gd name="T38" fmla="*/ 0 w 180"/>
                  <a:gd name="T39" fmla="*/ 0 h 262"/>
                  <a:gd name="T40" fmla="*/ 0 w 180"/>
                  <a:gd name="T41" fmla="*/ 0 h 262"/>
                  <a:gd name="T42" fmla="*/ 0 w 180"/>
                  <a:gd name="T43" fmla="*/ 0 h 262"/>
                  <a:gd name="T44" fmla="*/ 0 w 180"/>
                  <a:gd name="T45" fmla="*/ 0 h 262"/>
                  <a:gd name="T46" fmla="*/ 0 w 180"/>
                  <a:gd name="T47" fmla="*/ 0 h 262"/>
                  <a:gd name="T48" fmla="*/ 0 w 180"/>
                  <a:gd name="T49" fmla="*/ 0 h 262"/>
                  <a:gd name="T50" fmla="*/ 0 w 180"/>
                  <a:gd name="T51" fmla="*/ 0 h 262"/>
                  <a:gd name="T52" fmla="*/ 0 w 180"/>
                  <a:gd name="T53" fmla="*/ 0 h 262"/>
                  <a:gd name="T54" fmla="*/ 0 w 180"/>
                  <a:gd name="T55" fmla="*/ 0 h 2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0"/>
                  <a:gd name="T85" fmla="*/ 0 h 262"/>
                  <a:gd name="T86" fmla="*/ 180 w 180"/>
                  <a:gd name="T87" fmla="*/ 262 h 2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0" h="262">
                    <a:moveTo>
                      <a:pt x="179" y="0"/>
                    </a:moveTo>
                    <a:lnTo>
                      <a:pt x="164" y="0"/>
                    </a:lnTo>
                    <a:lnTo>
                      <a:pt x="149" y="15"/>
                    </a:lnTo>
                    <a:lnTo>
                      <a:pt x="134" y="15"/>
                    </a:lnTo>
                    <a:lnTo>
                      <a:pt x="119" y="15"/>
                    </a:lnTo>
                    <a:lnTo>
                      <a:pt x="75" y="31"/>
                    </a:lnTo>
                    <a:lnTo>
                      <a:pt x="60" y="31"/>
                    </a:lnTo>
                    <a:lnTo>
                      <a:pt x="45" y="15"/>
                    </a:lnTo>
                    <a:lnTo>
                      <a:pt x="15" y="31"/>
                    </a:lnTo>
                    <a:lnTo>
                      <a:pt x="45" y="61"/>
                    </a:lnTo>
                    <a:lnTo>
                      <a:pt x="90" y="92"/>
                    </a:lnTo>
                    <a:lnTo>
                      <a:pt x="119" y="77"/>
                    </a:lnTo>
                    <a:lnTo>
                      <a:pt x="75" y="138"/>
                    </a:lnTo>
                    <a:lnTo>
                      <a:pt x="30" y="138"/>
                    </a:lnTo>
                    <a:lnTo>
                      <a:pt x="15" y="154"/>
                    </a:lnTo>
                    <a:lnTo>
                      <a:pt x="0" y="154"/>
                    </a:lnTo>
                    <a:lnTo>
                      <a:pt x="0" y="169"/>
                    </a:lnTo>
                    <a:lnTo>
                      <a:pt x="0" y="261"/>
                    </a:lnTo>
                    <a:lnTo>
                      <a:pt x="15" y="261"/>
                    </a:lnTo>
                    <a:lnTo>
                      <a:pt x="15" y="246"/>
                    </a:lnTo>
                    <a:lnTo>
                      <a:pt x="45" y="230"/>
                    </a:lnTo>
                    <a:lnTo>
                      <a:pt x="60" y="215"/>
                    </a:lnTo>
                    <a:lnTo>
                      <a:pt x="119" y="154"/>
                    </a:lnTo>
                    <a:lnTo>
                      <a:pt x="119" y="138"/>
                    </a:lnTo>
                    <a:lnTo>
                      <a:pt x="149" y="92"/>
                    </a:lnTo>
                    <a:lnTo>
                      <a:pt x="149" y="77"/>
                    </a:lnTo>
                    <a:lnTo>
                      <a:pt x="179" y="61"/>
                    </a:lnTo>
                    <a:lnTo>
                      <a:pt x="179"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1" name="Freeform 203">
                <a:extLst>
                  <a:ext uri="{FF2B5EF4-FFF2-40B4-BE49-F238E27FC236}">
                    <a16:creationId xmlns="" xmlns:a16="http://schemas.microsoft.com/office/drawing/2014/main" id="{6626D3AC-1F8B-4795-AE00-3846804A3B63}"/>
                  </a:ext>
                </a:extLst>
              </p:cNvPr>
              <p:cNvSpPr>
                <a:spLocks/>
              </p:cNvSpPr>
              <p:nvPr/>
            </p:nvSpPr>
            <p:spPr bwMode="auto">
              <a:xfrm>
                <a:off x="2224977" y="2424937"/>
                <a:ext cx="88039" cy="85539"/>
              </a:xfrm>
              <a:custGeom>
                <a:avLst/>
                <a:gdLst>
                  <a:gd name="T0" fmla="*/ 0 w 150"/>
                  <a:gd name="T1" fmla="*/ 0 h 170"/>
                  <a:gd name="T2" fmla="*/ 0 w 150"/>
                  <a:gd name="T3" fmla="*/ 0 h 170"/>
                  <a:gd name="T4" fmla="*/ 0 w 150"/>
                  <a:gd name="T5" fmla="*/ 0 h 170"/>
                  <a:gd name="T6" fmla="*/ 0 w 150"/>
                  <a:gd name="T7" fmla="*/ 0 h 170"/>
                  <a:gd name="T8" fmla="*/ 0 w 150"/>
                  <a:gd name="T9" fmla="*/ 0 h 170"/>
                  <a:gd name="T10" fmla="*/ 0 w 150"/>
                  <a:gd name="T11" fmla="*/ 0 h 170"/>
                  <a:gd name="T12" fmla="*/ 0 w 150"/>
                  <a:gd name="T13" fmla="*/ 0 h 170"/>
                  <a:gd name="T14" fmla="*/ 0 w 150"/>
                  <a:gd name="T15" fmla="*/ 0 h 170"/>
                  <a:gd name="T16" fmla="*/ 0 w 150"/>
                  <a:gd name="T17" fmla="*/ 0 h 170"/>
                  <a:gd name="T18" fmla="*/ 0 w 150"/>
                  <a:gd name="T19" fmla="*/ 0 h 170"/>
                  <a:gd name="T20" fmla="*/ 0 w 150"/>
                  <a:gd name="T21" fmla="*/ 0 h 170"/>
                  <a:gd name="T22" fmla="*/ 0 w 150"/>
                  <a:gd name="T23" fmla="*/ 0 h 170"/>
                  <a:gd name="T24" fmla="*/ 0 w 150"/>
                  <a:gd name="T25" fmla="*/ 0 h 170"/>
                  <a:gd name="T26" fmla="*/ 0 w 150"/>
                  <a:gd name="T27" fmla="*/ 0 h 170"/>
                  <a:gd name="T28" fmla="*/ 0 w 150"/>
                  <a:gd name="T29" fmla="*/ 0 h 170"/>
                  <a:gd name="T30" fmla="*/ 0 w 150"/>
                  <a:gd name="T31" fmla="*/ 0 h 170"/>
                  <a:gd name="T32" fmla="*/ 0 w 150"/>
                  <a:gd name="T33" fmla="*/ 0 h 170"/>
                  <a:gd name="T34" fmla="*/ 0 w 150"/>
                  <a:gd name="T35" fmla="*/ 0 h 170"/>
                  <a:gd name="T36" fmla="*/ 0 w 150"/>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0"/>
                  <a:gd name="T58" fmla="*/ 0 h 170"/>
                  <a:gd name="T59" fmla="*/ 150 w 150"/>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0" h="170">
                    <a:moveTo>
                      <a:pt x="149" y="108"/>
                    </a:moveTo>
                    <a:lnTo>
                      <a:pt x="134" y="108"/>
                    </a:lnTo>
                    <a:lnTo>
                      <a:pt x="134" y="15"/>
                    </a:lnTo>
                    <a:lnTo>
                      <a:pt x="134" y="0"/>
                    </a:lnTo>
                    <a:lnTo>
                      <a:pt x="119" y="0"/>
                    </a:lnTo>
                    <a:lnTo>
                      <a:pt x="104" y="15"/>
                    </a:lnTo>
                    <a:lnTo>
                      <a:pt x="75" y="0"/>
                    </a:lnTo>
                    <a:lnTo>
                      <a:pt x="45" y="0"/>
                    </a:lnTo>
                    <a:lnTo>
                      <a:pt x="0" y="0"/>
                    </a:lnTo>
                    <a:lnTo>
                      <a:pt x="15" y="15"/>
                    </a:lnTo>
                    <a:lnTo>
                      <a:pt x="15" y="61"/>
                    </a:lnTo>
                    <a:lnTo>
                      <a:pt x="15" y="77"/>
                    </a:lnTo>
                    <a:lnTo>
                      <a:pt x="15" y="92"/>
                    </a:lnTo>
                    <a:lnTo>
                      <a:pt x="60" y="138"/>
                    </a:lnTo>
                    <a:lnTo>
                      <a:pt x="75" y="154"/>
                    </a:lnTo>
                    <a:lnTo>
                      <a:pt x="104" y="169"/>
                    </a:lnTo>
                    <a:lnTo>
                      <a:pt x="119" y="138"/>
                    </a:lnTo>
                    <a:lnTo>
                      <a:pt x="134" y="138"/>
                    </a:lnTo>
                    <a:lnTo>
                      <a:pt x="149" y="108"/>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2" name="Oval 204">
                <a:extLst>
                  <a:ext uri="{FF2B5EF4-FFF2-40B4-BE49-F238E27FC236}">
                    <a16:creationId xmlns="" xmlns:a16="http://schemas.microsoft.com/office/drawing/2014/main" id="{9DCC323E-AC22-4EEF-A30B-94AB0284F560}"/>
                  </a:ext>
                </a:extLst>
              </p:cNvPr>
              <p:cNvSpPr>
                <a:spLocks noChangeArrowheads="1"/>
              </p:cNvSpPr>
              <p:nvPr/>
            </p:nvSpPr>
            <p:spPr bwMode="auto">
              <a:xfrm>
                <a:off x="2337396" y="2565275"/>
                <a:ext cx="0" cy="6683"/>
              </a:xfrm>
              <a:prstGeom prst="ellipse">
                <a:avLst/>
              </a:prstGeom>
              <a:solidFill>
                <a:srgbClr val="00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3" name="Oval 205">
                <a:extLst>
                  <a:ext uri="{FF2B5EF4-FFF2-40B4-BE49-F238E27FC236}">
                    <a16:creationId xmlns="" xmlns:a16="http://schemas.microsoft.com/office/drawing/2014/main" id="{C7DBE0DA-29BA-428B-959A-F6EC168CF881}"/>
                  </a:ext>
                </a:extLst>
              </p:cNvPr>
              <p:cNvSpPr>
                <a:spLocks noChangeArrowheads="1"/>
              </p:cNvSpPr>
              <p:nvPr/>
            </p:nvSpPr>
            <p:spPr bwMode="auto">
              <a:xfrm>
                <a:off x="2415953" y="2502457"/>
                <a:ext cx="1354" cy="8019"/>
              </a:xfrm>
              <a:prstGeom prst="ellipse">
                <a:avLst/>
              </a:prstGeom>
              <a:solidFill>
                <a:srgbClr val="00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4" name="Freeform 206">
                <a:extLst>
                  <a:ext uri="{FF2B5EF4-FFF2-40B4-BE49-F238E27FC236}">
                    <a16:creationId xmlns="" xmlns:a16="http://schemas.microsoft.com/office/drawing/2014/main" id="{F6E4C15D-E340-4334-941D-D2B16C4D1583}"/>
                  </a:ext>
                </a:extLst>
              </p:cNvPr>
              <p:cNvSpPr>
                <a:spLocks/>
              </p:cNvSpPr>
              <p:nvPr/>
            </p:nvSpPr>
            <p:spPr bwMode="auto">
              <a:xfrm>
                <a:off x="2319788" y="2292619"/>
                <a:ext cx="44697" cy="48116"/>
              </a:xfrm>
              <a:custGeom>
                <a:avLst/>
                <a:gdLst>
                  <a:gd name="T0" fmla="*/ 0 w 76"/>
                  <a:gd name="T1" fmla="*/ 0 h 93"/>
                  <a:gd name="T2" fmla="*/ 0 w 76"/>
                  <a:gd name="T3" fmla="*/ 0 h 93"/>
                  <a:gd name="T4" fmla="*/ 0 w 76"/>
                  <a:gd name="T5" fmla="*/ 0 h 93"/>
                  <a:gd name="T6" fmla="*/ 0 w 76"/>
                  <a:gd name="T7" fmla="*/ 0 h 93"/>
                  <a:gd name="T8" fmla="*/ 0 w 76"/>
                  <a:gd name="T9" fmla="*/ 0 h 93"/>
                  <a:gd name="T10" fmla="*/ 0 w 76"/>
                  <a:gd name="T11" fmla="*/ 0 h 93"/>
                  <a:gd name="T12" fmla="*/ 0 w 76"/>
                  <a:gd name="T13" fmla="*/ 0 h 93"/>
                  <a:gd name="T14" fmla="*/ 0 w 76"/>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93"/>
                  <a:gd name="T26" fmla="*/ 76 w 76"/>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93">
                    <a:moveTo>
                      <a:pt x="30" y="77"/>
                    </a:moveTo>
                    <a:lnTo>
                      <a:pt x="15" y="61"/>
                    </a:lnTo>
                    <a:lnTo>
                      <a:pt x="0" y="31"/>
                    </a:lnTo>
                    <a:lnTo>
                      <a:pt x="0" y="15"/>
                    </a:lnTo>
                    <a:lnTo>
                      <a:pt x="15" y="0"/>
                    </a:lnTo>
                    <a:lnTo>
                      <a:pt x="75" y="15"/>
                    </a:lnTo>
                    <a:lnTo>
                      <a:pt x="45" y="92"/>
                    </a:lnTo>
                    <a:lnTo>
                      <a:pt x="30" y="77"/>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5" name="Line 207">
                <a:extLst>
                  <a:ext uri="{FF2B5EF4-FFF2-40B4-BE49-F238E27FC236}">
                    <a16:creationId xmlns="" xmlns:a16="http://schemas.microsoft.com/office/drawing/2014/main" id="{699588CE-A12A-4E52-B1AB-7E36C3871D24}"/>
                  </a:ext>
                </a:extLst>
              </p:cNvPr>
              <p:cNvSpPr>
                <a:spLocks noChangeShapeType="1"/>
              </p:cNvSpPr>
              <p:nvPr/>
            </p:nvSpPr>
            <p:spPr bwMode="auto">
              <a:xfrm>
                <a:off x="2319788" y="2292619"/>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6" name="Line 208">
                <a:extLst>
                  <a:ext uri="{FF2B5EF4-FFF2-40B4-BE49-F238E27FC236}">
                    <a16:creationId xmlns="" xmlns:a16="http://schemas.microsoft.com/office/drawing/2014/main" id="{260A6C61-3957-4C59-9AB9-F559162A8051}"/>
                  </a:ext>
                </a:extLst>
              </p:cNvPr>
              <p:cNvSpPr>
                <a:spLocks noChangeShapeType="1"/>
              </p:cNvSpPr>
              <p:nvPr/>
            </p:nvSpPr>
            <p:spPr bwMode="auto">
              <a:xfrm flipV="1">
                <a:off x="2329269" y="2284600"/>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7" name="Line 209">
                <a:extLst>
                  <a:ext uri="{FF2B5EF4-FFF2-40B4-BE49-F238E27FC236}">
                    <a16:creationId xmlns="" xmlns:a16="http://schemas.microsoft.com/office/drawing/2014/main" id="{3959ACCD-05B3-45AB-BC65-6352404979AB}"/>
                  </a:ext>
                </a:extLst>
              </p:cNvPr>
              <p:cNvSpPr>
                <a:spLocks noChangeShapeType="1"/>
              </p:cNvSpPr>
              <p:nvPr/>
            </p:nvSpPr>
            <p:spPr bwMode="auto">
              <a:xfrm>
                <a:off x="2337396" y="2285936"/>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8" name="Freeform 210">
                <a:extLst>
                  <a:ext uri="{FF2B5EF4-FFF2-40B4-BE49-F238E27FC236}">
                    <a16:creationId xmlns="" xmlns:a16="http://schemas.microsoft.com/office/drawing/2014/main" id="{031CE3D6-6AAC-474E-851F-085D3B0758DF}"/>
                  </a:ext>
                </a:extLst>
              </p:cNvPr>
              <p:cNvSpPr>
                <a:spLocks/>
              </p:cNvSpPr>
              <p:nvPr/>
            </p:nvSpPr>
            <p:spPr bwMode="auto">
              <a:xfrm>
                <a:off x="2388864" y="2185695"/>
                <a:ext cx="10836" cy="14702"/>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 name="T12" fmla="*/ 0 w 17"/>
                  <a:gd name="T13" fmla="*/ 0 h 31"/>
                  <a:gd name="T14" fmla="*/ 17 w 17"/>
                  <a:gd name="T15" fmla="*/ 31 h 31"/>
                </a:gdLst>
                <a:ahLst/>
                <a:cxnLst>
                  <a:cxn ang="T8">
                    <a:pos x="T0" y="T1"/>
                  </a:cxn>
                  <a:cxn ang="T9">
                    <a:pos x="T2" y="T3"/>
                  </a:cxn>
                  <a:cxn ang="T10">
                    <a:pos x="T4" y="T5"/>
                  </a:cxn>
                  <a:cxn ang="T11">
                    <a:pos x="T6" y="T7"/>
                  </a:cxn>
                </a:cxnLst>
                <a:rect l="T12" t="T13" r="T14" b="T15"/>
                <a:pathLst>
                  <a:path w="17" h="31">
                    <a:moveTo>
                      <a:pt x="16" y="0"/>
                    </a:moveTo>
                    <a:lnTo>
                      <a:pt x="0" y="15"/>
                    </a:lnTo>
                    <a:lnTo>
                      <a:pt x="16" y="30"/>
                    </a:lnTo>
                    <a:lnTo>
                      <a:pt x="16" y="0"/>
                    </a:lnTo>
                  </a:path>
                </a:pathLst>
              </a:custGeom>
              <a:solidFill>
                <a:srgbClr val="FF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9" name="Freeform 211">
                <a:extLst>
                  <a:ext uri="{FF2B5EF4-FFF2-40B4-BE49-F238E27FC236}">
                    <a16:creationId xmlns="" xmlns:a16="http://schemas.microsoft.com/office/drawing/2014/main" id="{C2611CA1-B488-4902-A029-FE6A27871386}"/>
                  </a:ext>
                </a:extLst>
              </p:cNvPr>
              <p:cNvSpPr>
                <a:spLocks/>
              </p:cNvSpPr>
              <p:nvPr/>
            </p:nvSpPr>
            <p:spPr bwMode="auto">
              <a:xfrm>
                <a:off x="2329269" y="2169656"/>
                <a:ext cx="43342" cy="8019"/>
              </a:xfrm>
              <a:custGeom>
                <a:avLst/>
                <a:gdLst>
                  <a:gd name="T0" fmla="*/ 0 w 75"/>
                  <a:gd name="T1" fmla="*/ 0 h 17"/>
                  <a:gd name="T2" fmla="*/ 0 w 75"/>
                  <a:gd name="T3" fmla="*/ 0 h 17"/>
                  <a:gd name="T4" fmla="*/ 0 w 75"/>
                  <a:gd name="T5" fmla="*/ 0 h 17"/>
                  <a:gd name="T6" fmla="*/ 0 w 75"/>
                  <a:gd name="T7" fmla="*/ 0 h 17"/>
                  <a:gd name="T8" fmla="*/ 0 w 75"/>
                  <a:gd name="T9" fmla="*/ 0 h 17"/>
                  <a:gd name="T10" fmla="*/ 0 w 75"/>
                  <a:gd name="T11" fmla="*/ 0 h 17"/>
                  <a:gd name="T12" fmla="*/ 0 w 75"/>
                  <a:gd name="T13" fmla="*/ 0 h 17"/>
                  <a:gd name="T14" fmla="*/ 0 60000 65536"/>
                  <a:gd name="T15" fmla="*/ 0 60000 65536"/>
                  <a:gd name="T16" fmla="*/ 0 60000 65536"/>
                  <a:gd name="T17" fmla="*/ 0 60000 65536"/>
                  <a:gd name="T18" fmla="*/ 0 60000 65536"/>
                  <a:gd name="T19" fmla="*/ 0 60000 65536"/>
                  <a:gd name="T20" fmla="*/ 0 60000 65536"/>
                  <a:gd name="T21" fmla="*/ 0 w 75"/>
                  <a:gd name="T22" fmla="*/ 0 h 17"/>
                  <a:gd name="T23" fmla="*/ 75 w 7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17">
                    <a:moveTo>
                      <a:pt x="74" y="16"/>
                    </a:moveTo>
                    <a:lnTo>
                      <a:pt x="59" y="16"/>
                    </a:lnTo>
                    <a:lnTo>
                      <a:pt x="44" y="16"/>
                    </a:lnTo>
                    <a:lnTo>
                      <a:pt x="30" y="0"/>
                    </a:lnTo>
                    <a:lnTo>
                      <a:pt x="0" y="0"/>
                    </a:lnTo>
                    <a:lnTo>
                      <a:pt x="44" y="0"/>
                    </a:lnTo>
                    <a:lnTo>
                      <a:pt x="74" y="1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0" name="Line 212">
                <a:extLst>
                  <a:ext uri="{FF2B5EF4-FFF2-40B4-BE49-F238E27FC236}">
                    <a16:creationId xmlns="" xmlns:a16="http://schemas.microsoft.com/office/drawing/2014/main" id="{4D084E58-0349-4545-915B-18D022848479}"/>
                  </a:ext>
                </a:extLst>
              </p:cNvPr>
              <p:cNvSpPr>
                <a:spLocks noChangeShapeType="1"/>
              </p:cNvSpPr>
              <p:nvPr/>
            </p:nvSpPr>
            <p:spPr bwMode="auto">
              <a:xfrm>
                <a:off x="2345522" y="2292619"/>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1" name="Line 213">
                <a:extLst>
                  <a:ext uri="{FF2B5EF4-FFF2-40B4-BE49-F238E27FC236}">
                    <a16:creationId xmlns="" xmlns:a16="http://schemas.microsoft.com/office/drawing/2014/main" id="{28FC4E45-574D-4ED9-9501-B89334B315FA}"/>
                  </a:ext>
                </a:extLst>
              </p:cNvPr>
              <p:cNvSpPr>
                <a:spLocks noChangeShapeType="1"/>
              </p:cNvSpPr>
              <p:nvPr/>
            </p:nvSpPr>
            <p:spPr bwMode="auto">
              <a:xfrm>
                <a:off x="2364484" y="2292619"/>
                <a:ext cx="0" cy="9356"/>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2" name="Line 214">
                <a:extLst>
                  <a:ext uri="{FF2B5EF4-FFF2-40B4-BE49-F238E27FC236}">
                    <a16:creationId xmlns="" xmlns:a16="http://schemas.microsoft.com/office/drawing/2014/main" id="{30A8A61C-625B-48DF-89BE-0867E1A0668C}"/>
                  </a:ext>
                </a:extLst>
              </p:cNvPr>
              <p:cNvSpPr>
                <a:spLocks noChangeShapeType="1"/>
              </p:cNvSpPr>
              <p:nvPr/>
            </p:nvSpPr>
            <p:spPr bwMode="auto">
              <a:xfrm>
                <a:off x="2372611" y="2292619"/>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3" name="Line 215">
                <a:extLst>
                  <a:ext uri="{FF2B5EF4-FFF2-40B4-BE49-F238E27FC236}">
                    <a16:creationId xmlns="" xmlns:a16="http://schemas.microsoft.com/office/drawing/2014/main" id="{BA85673D-D901-4D4D-8B59-0743A641E292}"/>
                  </a:ext>
                </a:extLst>
              </p:cNvPr>
              <p:cNvSpPr>
                <a:spLocks noChangeShapeType="1"/>
              </p:cNvSpPr>
              <p:nvPr/>
            </p:nvSpPr>
            <p:spPr bwMode="auto">
              <a:xfrm flipV="1">
                <a:off x="2380738" y="2284600"/>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4" name="Freeform 216">
                <a:extLst>
                  <a:ext uri="{FF2B5EF4-FFF2-40B4-BE49-F238E27FC236}">
                    <a16:creationId xmlns="" xmlns:a16="http://schemas.microsoft.com/office/drawing/2014/main" id="{70F8D633-2AFA-4C9D-B58C-94EC7D034A88}"/>
                  </a:ext>
                </a:extLst>
              </p:cNvPr>
              <p:cNvSpPr>
                <a:spLocks/>
              </p:cNvSpPr>
              <p:nvPr/>
            </p:nvSpPr>
            <p:spPr bwMode="auto">
              <a:xfrm>
                <a:off x="2345522" y="2277917"/>
                <a:ext cx="88039" cy="62818"/>
              </a:xfrm>
              <a:custGeom>
                <a:avLst/>
                <a:gdLst>
                  <a:gd name="T0" fmla="*/ 0 w 151"/>
                  <a:gd name="T1" fmla="*/ 0 h 123"/>
                  <a:gd name="T2" fmla="*/ 0 w 151"/>
                  <a:gd name="T3" fmla="*/ 0 h 123"/>
                  <a:gd name="T4" fmla="*/ 0 w 151"/>
                  <a:gd name="T5" fmla="*/ 0 h 123"/>
                  <a:gd name="T6" fmla="*/ 0 w 151"/>
                  <a:gd name="T7" fmla="*/ 0 h 123"/>
                  <a:gd name="T8" fmla="*/ 0 w 151"/>
                  <a:gd name="T9" fmla="*/ 0 h 123"/>
                  <a:gd name="T10" fmla="*/ 0 w 151"/>
                  <a:gd name="T11" fmla="*/ 0 h 123"/>
                  <a:gd name="T12" fmla="*/ 0 w 151"/>
                  <a:gd name="T13" fmla="*/ 0 h 123"/>
                  <a:gd name="T14" fmla="*/ 0 w 151"/>
                  <a:gd name="T15" fmla="*/ 0 h 123"/>
                  <a:gd name="T16" fmla="*/ 0 w 151"/>
                  <a:gd name="T17" fmla="*/ 0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23"/>
                  <a:gd name="T29" fmla="*/ 151 w 151"/>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23">
                    <a:moveTo>
                      <a:pt x="30" y="46"/>
                    </a:moveTo>
                    <a:lnTo>
                      <a:pt x="0" y="122"/>
                    </a:lnTo>
                    <a:lnTo>
                      <a:pt x="30" y="107"/>
                    </a:lnTo>
                    <a:lnTo>
                      <a:pt x="120" y="61"/>
                    </a:lnTo>
                    <a:lnTo>
                      <a:pt x="135" y="46"/>
                    </a:lnTo>
                    <a:lnTo>
                      <a:pt x="150" y="31"/>
                    </a:lnTo>
                    <a:lnTo>
                      <a:pt x="135" y="0"/>
                    </a:lnTo>
                    <a:lnTo>
                      <a:pt x="60" y="31"/>
                    </a:lnTo>
                    <a:lnTo>
                      <a:pt x="30" y="4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5" name="Line 217">
                <a:extLst>
                  <a:ext uri="{FF2B5EF4-FFF2-40B4-BE49-F238E27FC236}">
                    <a16:creationId xmlns="" xmlns:a16="http://schemas.microsoft.com/office/drawing/2014/main" id="{21746CD6-0BFA-4981-916C-5771B6F95DA7}"/>
                  </a:ext>
                </a:extLst>
              </p:cNvPr>
              <p:cNvSpPr>
                <a:spLocks noChangeShapeType="1"/>
              </p:cNvSpPr>
              <p:nvPr/>
            </p:nvSpPr>
            <p:spPr bwMode="auto">
              <a:xfrm>
                <a:off x="2388864" y="2285936"/>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6" name="Freeform 218">
                <a:extLst>
                  <a:ext uri="{FF2B5EF4-FFF2-40B4-BE49-F238E27FC236}">
                    <a16:creationId xmlns="" xmlns:a16="http://schemas.microsoft.com/office/drawing/2014/main" id="{79550814-A492-4357-97AF-882128E535A1}"/>
                  </a:ext>
                </a:extLst>
              </p:cNvPr>
              <p:cNvSpPr>
                <a:spLocks/>
              </p:cNvSpPr>
              <p:nvPr/>
            </p:nvSpPr>
            <p:spPr bwMode="auto">
              <a:xfrm>
                <a:off x="2006911" y="1858240"/>
                <a:ext cx="96166" cy="101578"/>
              </a:xfrm>
              <a:custGeom>
                <a:avLst/>
                <a:gdLst>
                  <a:gd name="T0" fmla="*/ 0 w 165"/>
                  <a:gd name="T1" fmla="*/ 0 h 202"/>
                  <a:gd name="T2" fmla="*/ 0 w 165"/>
                  <a:gd name="T3" fmla="*/ 0 h 202"/>
                  <a:gd name="T4" fmla="*/ 0 w 165"/>
                  <a:gd name="T5" fmla="*/ 0 h 202"/>
                  <a:gd name="T6" fmla="*/ 0 w 165"/>
                  <a:gd name="T7" fmla="*/ 0 h 202"/>
                  <a:gd name="T8" fmla="*/ 0 w 165"/>
                  <a:gd name="T9" fmla="*/ 0 h 202"/>
                  <a:gd name="T10" fmla="*/ 0 w 165"/>
                  <a:gd name="T11" fmla="*/ 0 h 202"/>
                  <a:gd name="T12" fmla="*/ 0 w 165"/>
                  <a:gd name="T13" fmla="*/ 0 h 202"/>
                  <a:gd name="T14" fmla="*/ 0 w 165"/>
                  <a:gd name="T15" fmla="*/ 0 h 202"/>
                  <a:gd name="T16" fmla="*/ 0 w 165"/>
                  <a:gd name="T17" fmla="*/ 0 h 202"/>
                  <a:gd name="T18" fmla="*/ 0 w 165"/>
                  <a:gd name="T19" fmla="*/ 0 h 202"/>
                  <a:gd name="T20" fmla="*/ 0 w 165"/>
                  <a:gd name="T21" fmla="*/ 0 h 202"/>
                  <a:gd name="T22" fmla="*/ 0 w 165"/>
                  <a:gd name="T23" fmla="*/ 0 h 202"/>
                  <a:gd name="T24" fmla="*/ 0 w 165"/>
                  <a:gd name="T25" fmla="*/ 0 h 202"/>
                  <a:gd name="T26" fmla="*/ 0 w 165"/>
                  <a:gd name="T27" fmla="*/ 0 h 202"/>
                  <a:gd name="T28" fmla="*/ 0 w 165"/>
                  <a:gd name="T29" fmla="*/ 0 h 2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
                  <a:gd name="T46" fmla="*/ 0 h 202"/>
                  <a:gd name="T47" fmla="*/ 165 w 165"/>
                  <a:gd name="T48" fmla="*/ 202 h 2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 h="202">
                    <a:moveTo>
                      <a:pt x="15" y="77"/>
                    </a:moveTo>
                    <a:lnTo>
                      <a:pt x="0" y="93"/>
                    </a:lnTo>
                    <a:lnTo>
                      <a:pt x="15" y="139"/>
                    </a:lnTo>
                    <a:lnTo>
                      <a:pt x="60" y="155"/>
                    </a:lnTo>
                    <a:lnTo>
                      <a:pt x="89" y="170"/>
                    </a:lnTo>
                    <a:lnTo>
                      <a:pt x="119" y="170"/>
                    </a:lnTo>
                    <a:lnTo>
                      <a:pt x="149" y="201"/>
                    </a:lnTo>
                    <a:lnTo>
                      <a:pt x="164" y="139"/>
                    </a:lnTo>
                    <a:lnTo>
                      <a:pt x="149" y="108"/>
                    </a:lnTo>
                    <a:lnTo>
                      <a:pt x="149" y="77"/>
                    </a:lnTo>
                    <a:lnTo>
                      <a:pt x="104" y="0"/>
                    </a:lnTo>
                    <a:lnTo>
                      <a:pt x="104" y="46"/>
                    </a:lnTo>
                    <a:lnTo>
                      <a:pt x="75" y="62"/>
                    </a:lnTo>
                    <a:lnTo>
                      <a:pt x="60" y="46"/>
                    </a:lnTo>
                    <a:lnTo>
                      <a:pt x="15" y="77"/>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7" name="Freeform 219">
                <a:extLst>
                  <a:ext uri="{FF2B5EF4-FFF2-40B4-BE49-F238E27FC236}">
                    <a16:creationId xmlns="" xmlns:a16="http://schemas.microsoft.com/office/drawing/2014/main" id="{FF4D0E43-7F6E-46E8-8A7B-2B5B14D3E988}"/>
                  </a:ext>
                </a:extLst>
              </p:cNvPr>
              <p:cNvSpPr>
                <a:spLocks/>
              </p:cNvSpPr>
              <p:nvPr/>
            </p:nvSpPr>
            <p:spPr bwMode="auto">
              <a:xfrm>
                <a:off x="2112558" y="2106838"/>
                <a:ext cx="24380" cy="0"/>
              </a:xfrm>
              <a:custGeom>
                <a:avLst/>
                <a:gdLst>
                  <a:gd name="T0" fmla="*/ 0 w 46"/>
                  <a:gd name="T1" fmla="*/ 0 h 1"/>
                  <a:gd name="T2" fmla="*/ 0 w 46"/>
                  <a:gd name="T3" fmla="*/ 0 h 1"/>
                  <a:gd name="T4" fmla="*/ 0 w 46"/>
                  <a:gd name="T5" fmla="*/ 0 h 1"/>
                  <a:gd name="T6" fmla="*/ 0 w 46"/>
                  <a:gd name="T7" fmla="*/ 0 h 1"/>
                  <a:gd name="T8" fmla="*/ 0 w 46"/>
                  <a:gd name="T9" fmla="*/ 0 h 1"/>
                  <a:gd name="T10" fmla="*/ 0 60000 65536"/>
                  <a:gd name="T11" fmla="*/ 0 60000 65536"/>
                  <a:gd name="T12" fmla="*/ 0 60000 65536"/>
                  <a:gd name="T13" fmla="*/ 0 60000 65536"/>
                  <a:gd name="T14" fmla="*/ 0 60000 65536"/>
                  <a:gd name="T15" fmla="*/ 0 w 46"/>
                  <a:gd name="T16" fmla="*/ 0 h 1"/>
                  <a:gd name="T17" fmla="*/ 46 w 46"/>
                  <a:gd name="T18" fmla="*/ 0 h 1"/>
                </a:gdLst>
                <a:ahLst/>
                <a:cxnLst>
                  <a:cxn ang="T10">
                    <a:pos x="T0" y="T1"/>
                  </a:cxn>
                  <a:cxn ang="T11">
                    <a:pos x="T2" y="T3"/>
                  </a:cxn>
                  <a:cxn ang="T12">
                    <a:pos x="T4" y="T5"/>
                  </a:cxn>
                  <a:cxn ang="T13">
                    <a:pos x="T6" y="T7"/>
                  </a:cxn>
                  <a:cxn ang="T14">
                    <a:pos x="T8" y="T9"/>
                  </a:cxn>
                </a:cxnLst>
                <a:rect l="T15" t="T16" r="T17" b="T18"/>
                <a:pathLst>
                  <a:path w="46" h="1">
                    <a:moveTo>
                      <a:pt x="45" y="0"/>
                    </a:moveTo>
                    <a:lnTo>
                      <a:pt x="30" y="0"/>
                    </a:lnTo>
                    <a:lnTo>
                      <a:pt x="0" y="0"/>
                    </a:lnTo>
                    <a:lnTo>
                      <a:pt x="30" y="0"/>
                    </a:lnTo>
                    <a:lnTo>
                      <a:pt x="45" y="0"/>
                    </a:lnTo>
                  </a:path>
                </a:pathLst>
              </a:custGeom>
              <a:solidFill>
                <a:srgbClr val="00FF0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8" name="Freeform 220">
                <a:extLst>
                  <a:ext uri="{FF2B5EF4-FFF2-40B4-BE49-F238E27FC236}">
                    <a16:creationId xmlns="" xmlns:a16="http://schemas.microsoft.com/office/drawing/2014/main" id="{10EE29FE-4113-4B40-8F6D-FEBA09696999}"/>
                  </a:ext>
                </a:extLst>
              </p:cNvPr>
              <p:cNvSpPr>
                <a:spLocks/>
              </p:cNvSpPr>
              <p:nvPr/>
            </p:nvSpPr>
            <p:spPr bwMode="auto">
              <a:xfrm>
                <a:off x="2234458" y="2076098"/>
                <a:ext cx="67722" cy="62818"/>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
                  <a:gd name="T43" fmla="*/ 0 h 124"/>
                  <a:gd name="T44" fmla="*/ 120 w 120"/>
                  <a:gd name="T45" fmla="*/ 124 h 1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 h="124">
                    <a:moveTo>
                      <a:pt x="0" y="62"/>
                    </a:moveTo>
                    <a:lnTo>
                      <a:pt x="15" y="77"/>
                    </a:lnTo>
                    <a:lnTo>
                      <a:pt x="0" y="92"/>
                    </a:lnTo>
                    <a:lnTo>
                      <a:pt x="0" y="123"/>
                    </a:lnTo>
                    <a:lnTo>
                      <a:pt x="30" y="123"/>
                    </a:lnTo>
                    <a:lnTo>
                      <a:pt x="45" y="92"/>
                    </a:lnTo>
                    <a:lnTo>
                      <a:pt x="89" y="62"/>
                    </a:lnTo>
                    <a:lnTo>
                      <a:pt x="104" y="31"/>
                    </a:lnTo>
                    <a:lnTo>
                      <a:pt x="119" y="15"/>
                    </a:lnTo>
                    <a:lnTo>
                      <a:pt x="104" y="0"/>
                    </a:lnTo>
                    <a:lnTo>
                      <a:pt x="30" y="31"/>
                    </a:lnTo>
                    <a:lnTo>
                      <a:pt x="15" y="46"/>
                    </a:lnTo>
                    <a:lnTo>
                      <a:pt x="0" y="46"/>
                    </a:lnTo>
                    <a:lnTo>
                      <a:pt x="0" y="62"/>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9" name="Freeform 221">
                <a:extLst>
                  <a:ext uri="{FF2B5EF4-FFF2-40B4-BE49-F238E27FC236}">
                    <a16:creationId xmlns="" xmlns:a16="http://schemas.microsoft.com/office/drawing/2014/main" id="{7860FDAA-DD59-47ED-8B26-C5B1F3E705BD}"/>
                  </a:ext>
                </a:extLst>
              </p:cNvPr>
              <p:cNvSpPr>
                <a:spLocks/>
              </p:cNvSpPr>
              <p:nvPr/>
            </p:nvSpPr>
            <p:spPr bwMode="auto">
              <a:xfrm>
                <a:off x="2224977" y="2122877"/>
                <a:ext cx="44697" cy="54799"/>
              </a:xfrm>
              <a:custGeom>
                <a:avLst/>
                <a:gdLst>
                  <a:gd name="T0" fmla="*/ 0 w 76"/>
                  <a:gd name="T1" fmla="*/ 0 h 108"/>
                  <a:gd name="T2" fmla="*/ 0 w 76"/>
                  <a:gd name="T3" fmla="*/ 0 h 108"/>
                  <a:gd name="T4" fmla="*/ 0 w 76"/>
                  <a:gd name="T5" fmla="*/ 0 h 108"/>
                  <a:gd name="T6" fmla="*/ 0 w 76"/>
                  <a:gd name="T7" fmla="*/ 0 h 108"/>
                  <a:gd name="T8" fmla="*/ 0 w 76"/>
                  <a:gd name="T9" fmla="*/ 0 h 108"/>
                  <a:gd name="T10" fmla="*/ 0 w 76"/>
                  <a:gd name="T11" fmla="*/ 0 h 108"/>
                  <a:gd name="T12" fmla="*/ 0 w 76"/>
                  <a:gd name="T13" fmla="*/ 0 h 108"/>
                  <a:gd name="T14" fmla="*/ 0 w 76"/>
                  <a:gd name="T15" fmla="*/ 0 h 108"/>
                  <a:gd name="T16" fmla="*/ 0 w 76"/>
                  <a:gd name="T17" fmla="*/ 0 h 108"/>
                  <a:gd name="T18" fmla="*/ 0 w 76"/>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108"/>
                  <a:gd name="T32" fmla="*/ 76 w 76"/>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108">
                    <a:moveTo>
                      <a:pt x="75" y="15"/>
                    </a:moveTo>
                    <a:lnTo>
                      <a:pt x="60" y="0"/>
                    </a:lnTo>
                    <a:lnTo>
                      <a:pt x="45" y="31"/>
                    </a:lnTo>
                    <a:lnTo>
                      <a:pt x="15" y="31"/>
                    </a:lnTo>
                    <a:lnTo>
                      <a:pt x="15" y="46"/>
                    </a:lnTo>
                    <a:lnTo>
                      <a:pt x="0" y="107"/>
                    </a:lnTo>
                    <a:lnTo>
                      <a:pt x="60" y="76"/>
                    </a:lnTo>
                    <a:lnTo>
                      <a:pt x="75" y="61"/>
                    </a:lnTo>
                    <a:lnTo>
                      <a:pt x="45" y="31"/>
                    </a:lnTo>
                    <a:lnTo>
                      <a:pt x="75" y="15"/>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0" name="Freeform 222">
                <a:extLst>
                  <a:ext uri="{FF2B5EF4-FFF2-40B4-BE49-F238E27FC236}">
                    <a16:creationId xmlns="" xmlns:a16="http://schemas.microsoft.com/office/drawing/2014/main" id="{7C57FEE2-DA5B-4C5F-A577-E610BF98C072}"/>
                  </a:ext>
                </a:extLst>
              </p:cNvPr>
              <p:cNvSpPr>
                <a:spLocks/>
              </p:cNvSpPr>
              <p:nvPr/>
            </p:nvSpPr>
            <p:spPr bwMode="auto">
              <a:xfrm>
                <a:off x="2136938" y="2029318"/>
                <a:ext cx="182850" cy="70837"/>
              </a:xfrm>
              <a:custGeom>
                <a:avLst/>
                <a:gdLst>
                  <a:gd name="T0" fmla="*/ 0 w 315"/>
                  <a:gd name="T1" fmla="*/ 0 h 139"/>
                  <a:gd name="T2" fmla="*/ 0 w 315"/>
                  <a:gd name="T3" fmla="*/ 0 h 139"/>
                  <a:gd name="T4" fmla="*/ 0 w 315"/>
                  <a:gd name="T5" fmla="*/ 0 h 139"/>
                  <a:gd name="T6" fmla="*/ 0 w 315"/>
                  <a:gd name="T7" fmla="*/ 0 h 139"/>
                  <a:gd name="T8" fmla="*/ 0 w 315"/>
                  <a:gd name="T9" fmla="*/ 0 h 139"/>
                  <a:gd name="T10" fmla="*/ 0 w 315"/>
                  <a:gd name="T11" fmla="*/ 0 h 139"/>
                  <a:gd name="T12" fmla="*/ 0 w 315"/>
                  <a:gd name="T13" fmla="*/ 0 h 139"/>
                  <a:gd name="T14" fmla="*/ 0 w 315"/>
                  <a:gd name="T15" fmla="*/ 0 h 139"/>
                  <a:gd name="T16" fmla="*/ 0 w 315"/>
                  <a:gd name="T17" fmla="*/ 0 h 139"/>
                  <a:gd name="T18" fmla="*/ 0 w 315"/>
                  <a:gd name="T19" fmla="*/ 0 h 139"/>
                  <a:gd name="T20" fmla="*/ 0 w 315"/>
                  <a:gd name="T21" fmla="*/ 0 h 139"/>
                  <a:gd name="T22" fmla="*/ 0 w 315"/>
                  <a:gd name="T23" fmla="*/ 0 h 139"/>
                  <a:gd name="T24" fmla="*/ 0 w 315"/>
                  <a:gd name="T25" fmla="*/ 0 h 139"/>
                  <a:gd name="T26" fmla="*/ 0 w 315"/>
                  <a:gd name="T27" fmla="*/ 0 h 139"/>
                  <a:gd name="T28" fmla="*/ 0 w 315"/>
                  <a:gd name="T29" fmla="*/ 0 h 139"/>
                  <a:gd name="T30" fmla="*/ 0 w 315"/>
                  <a:gd name="T31" fmla="*/ 0 h 139"/>
                  <a:gd name="T32" fmla="*/ 0 w 315"/>
                  <a:gd name="T33" fmla="*/ 0 h 139"/>
                  <a:gd name="T34" fmla="*/ 0 w 315"/>
                  <a:gd name="T35" fmla="*/ 0 h 139"/>
                  <a:gd name="T36" fmla="*/ 0 w 315"/>
                  <a:gd name="T37" fmla="*/ 0 h 139"/>
                  <a:gd name="T38" fmla="*/ 0 w 315"/>
                  <a:gd name="T39" fmla="*/ 0 h 139"/>
                  <a:gd name="T40" fmla="*/ 0 w 315"/>
                  <a:gd name="T41" fmla="*/ 0 h 139"/>
                  <a:gd name="T42" fmla="*/ 0 w 315"/>
                  <a:gd name="T43" fmla="*/ 0 h 139"/>
                  <a:gd name="T44" fmla="*/ 0 w 315"/>
                  <a:gd name="T45" fmla="*/ 0 h 139"/>
                  <a:gd name="T46" fmla="*/ 0 w 315"/>
                  <a:gd name="T47" fmla="*/ 0 h 139"/>
                  <a:gd name="T48" fmla="*/ 0 w 315"/>
                  <a:gd name="T49" fmla="*/ 0 h 139"/>
                  <a:gd name="T50" fmla="*/ 0 w 315"/>
                  <a:gd name="T51" fmla="*/ 0 h 139"/>
                  <a:gd name="T52" fmla="*/ 0 w 315"/>
                  <a:gd name="T53" fmla="*/ 0 h 139"/>
                  <a:gd name="T54" fmla="*/ 0 w 315"/>
                  <a:gd name="T55" fmla="*/ 0 h 139"/>
                  <a:gd name="T56" fmla="*/ 0 w 315"/>
                  <a:gd name="T57" fmla="*/ 0 h 139"/>
                  <a:gd name="T58" fmla="*/ 0 w 315"/>
                  <a:gd name="T59" fmla="*/ 0 h 139"/>
                  <a:gd name="T60" fmla="*/ 0 w 315"/>
                  <a:gd name="T61" fmla="*/ 0 h 139"/>
                  <a:gd name="T62" fmla="*/ 0 w 315"/>
                  <a:gd name="T63" fmla="*/ 0 h 139"/>
                  <a:gd name="T64" fmla="*/ 0 w 315"/>
                  <a:gd name="T65" fmla="*/ 0 h 139"/>
                  <a:gd name="T66" fmla="*/ 0 w 315"/>
                  <a:gd name="T67" fmla="*/ 0 h 1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5"/>
                  <a:gd name="T103" fmla="*/ 0 h 139"/>
                  <a:gd name="T104" fmla="*/ 315 w 315"/>
                  <a:gd name="T105" fmla="*/ 139 h 13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5" h="139">
                    <a:moveTo>
                      <a:pt x="164" y="138"/>
                    </a:moveTo>
                    <a:lnTo>
                      <a:pt x="179" y="138"/>
                    </a:lnTo>
                    <a:lnTo>
                      <a:pt x="194" y="123"/>
                    </a:lnTo>
                    <a:lnTo>
                      <a:pt x="269" y="92"/>
                    </a:lnTo>
                    <a:lnTo>
                      <a:pt x="314" y="92"/>
                    </a:lnTo>
                    <a:lnTo>
                      <a:pt x="299" y="61"/>
                    </a:lnTo>
                    <a:lnTo>
                      <a:pt x="314" y="46"/>
                    </a:lnTo>
                    <a:lnTo>
                      <a:pt x="314" y="31"/>
                    </a:lnTo>
                    <a:lnTo>
                      <a:pt x="299" y="31"/>
                    </a:lnTo>
                    <a:lnTo>
                      <a:pt x="299" y="15"/>
                    </a:lnTo>
                    <a:lnTo>
                      <a:pt x="284" y="0"/>
                    </a:lnTo>
                    <a:lnTo>
                      <a:pt x="254" y="0"/>
                    </a:lnTo>
                    <a:lnTo>
                      <a:pt x="224" y="31"/>
                    </a:lnTo>
                    <a:lnTo>
                      <a:pt x="209" y="15"/>
                    </a:lnTo>
                    <a:lnTo>
                      <a:pt x="209" y="31"/>
                    </a:lnTo>
                    <a:lnTo>
                      <a:pt x="150" y="0"/>
                    </a:lnTo>
                    <a:lnTo>
                      <a:pt x="105" y="0"/>
                    </a:lnTo>
                    <a:lnTo>
                      <a:pt x="75" y="31"/>
                    </a:lnTo>
                    <a:lnTo>
                      <a:pt x="45" y="31"/>
                    </a:lnTo>
                    <a:lnTo>
                      <a:pt x="30" y="46"/>
                    </a:lnTo>
                    <a:lnTo>
                      <a:pt x="0" y="46"/>
                    </a:lnTo>
                    <a:lnTo>
                      <a:pt x="0" y="61"/>
                    </a:lnTo>
                    <a:lnTo>
                      <a:pt x="15" y="77"/>
                    </a:lnTo>
                    <a:lnTo>
                      <a:pt x="0" y="77"/>
                    </a:lnTo>
                    <a:lnTo>
                      <a:pt x="15" y="92"/>
                    </a:lnTo>
                    <a:lnTo>
                      <a:pt x="0" y="92"/>
                    </a:lnTo>
                    <a:lnTo>
                      <a:pt x="15" y="107"/>
                    </a:lnTo>
                    <a:lnTo>
                      <a:pt x="30" y="138"/>
                    </a:lnTo>
                    <a:lnTo>
                      <a:pt x="75" y="138"/>
                    </a:lnTo>
                    <a:lnTo>
                      <a:pt x="90" y="123"/>
                    </a:lnTo>
                    <a:lnTo>
                      <a:pt x="105" y="138"/>
                    </a:lnTo>
                    <a:lnTo>
                      <a:pt x="150" y="107"/>
                    </a:lnTo>
                    <a:lnTo>
                      <a:pt x="164" y="107"/>
                    </a:lnTo>
                    <a:lnTo>
                      <a:pt x="164" y="138"/>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1" name="Freeform 223">
                <a:extLst>
                  <a:ext uri="{FF2B5EF4-FFF2-40B4-BE49-F238E27FC236}">
                    <a16:creationId xmlns="" xmlns:a16="http://schemas.microsoft.com/office/drawing/2014/main" id="{8BBA0C28-6185-4EF1-986F-29B45393B4F9}"/>
                  </a:ext>
                </a:extLst>
              </p:cNvPr>
              <p:cNvSpPr>
                <a:spLocks/>
              </p:cNvSpPr>
              <p:nvPr/>
            </p:nvSpPr>
            <p:spPr bwMode="auto">
              <a:xfrm>
                <a:off x="2136938" y="2029318"/>
                <a:ext cx="27089" cy="14702"/>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60000 65536"/>
                  <a:gd name="T15" fmla="*/ 0 60000 65536"/>
                  <a:gd name="T16" fmla="*/ 0 60000 65536"/>
                  <a:gd name="T17" fmla="*/ 0 60000 65536"/>
                  <a:gd name="T18" fmla="*/ 0 60000 65536"/>
                  <a:gd name="T19" fmla="*/ 0 60000 65536"/>
                  <a:gd name="T20" fmla="*/ 0 60000 65536"/>
                  <a:gd name="T21" fmla="*/ 0 w 46"/>
                  <a:gd name="T22" fmla="*/ 0 h 31"/>
                  <a:gd name="T23" fmla="*/ 46 w 4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1">
                    <a:moveTo>
                      <a:pt x="15" y="0"/>
                    </a:moveTo>
                    <a:lnTo>
                      <a:pt x="0" y="15"/>
                    </a:lnTo>
                    <a:lnTo>
                      <a:pt x="0" y="30"/>
                    </a:lnTo>
                    <a:lnTo>
                      <a:pt x="15" y="30"/>
                    </a:lnTo>
                    <a:lnTo>
                      <a:pt x="30" y="30"/>
                    </a:lnTo>
                    <a:lnTo>
                      <a:pt x="45" y="15"/>
                    </a:lnTo>
                    <a:lnTo>
                      <a:pt x="1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2" name="Freeform 224">
                <a:extLst>
                  <a:ext uri="{FF2B5EF4-FFF2-40B4-BE49-F238E27FC236}">
                    <a16:creationId xmlns="" xmlns:a16="http://schemas.microsoft.com/office/drawing/2014/main" id="{5DC0CE19-9D42-4670-BF6B-90C8E24A7CEC}"/>
                  </a:ext>
                </a:extLst>
              </p:cNvPr>
              <p:cNvSpPr>
                <a:spLocks/>
              </p:cNvSpPr>
              <p:nvPr/>
            </p:nvSpPr>
            <p:spPr bwMode="auto">
              <a:xfrm>
                <a:off x="2260192" y="2076098"/>
                <a:ext cx="112419" cy="93559"/>
              </a:xfrm>
              <a:custGeom>
                <a:avLst/>
                <a:gdLst>
                  <a:gd name="T0" fmla="*/ 0 w 194"/>
                  <a:gd name="T1" fmla="*/ 0 h 185"/>
                  <a:gd name="T2" fmla="*/ 0 w 194"/>
                  <a:gd name="T3" fmla="*/ 0 h 185"/>
                  <a:gd name="T4" fmla="*/ 0 w 194"/>
                  <a:gd name="T5" fmla="*/ 0 h 185"/>
                  <a:gd name="T6" fmla="*/ 0 w 194"/>
                  <a:gd name="T7" fmla="*/ 0 h 185"/>
                  <a:gd name="T8" fmla="*/ 0 w 194"/>
                  <a:gd name="T9" fmla="*/ 0 h 185"/>
                  <a:gd name="T10" fmla="*/ 0 w 194"/>
                  <a:gd name="T11" fmla="*/ 0 h 185"/>
                  <a:gd name="T12" fmla="*/ 0 w 194"/>
                  <a:gd name="T13" fmla="*/ 0 h 185"/>
                  <a:gd name="T14" fmla="*/ 0 w 194"/>
                  <a:gd name="T15" fmla="*/ 0 h 185"/>
                  <a:gd name="T16" fmla="*/ 0 w 194"/>
                  <a:gd name="T17" fmla="*/ 0 h 185"/>
                  <a:gd name="T18" fmla="*/ 0 w 194"/>
                  <a:gd name="T19" fmla="*/ 0 h 185"/>
                  <a:gd name="T20" fmla="*/ 0 w 194"/>
                  <a:gd name="T21" fmla="*/ 0 h 185"/>
                  <a:gd name="T22" fmla="*/ 0 w 194"/>
                  <a:gd name="T23" fmla="*/ 0 h 185"/>
                  <a:gd name="T24" fmla="*/ 0 w 194"/>
                  <a:gd name="T25" fmla="*/ 0 h 185"/>
                  <a:gd name="T26" fmla="*/ 0 w 194"/>
                  <a:gd name="T27" fmla="*/ 0 h 185"/>
                  <a:gd name="T28" fmla="*/ 0 w 194"/>
                  <a:gd name="T29" fmla="*/ 0 h 185"/>
                  <a:gd name="T30" fmla="*/ 0 w 194"/>
                  <a:gd name="T31" fmla="*/ 0 h 185"/>
                  <a:gd name="T32" fmla="*/ 0 w 194"/>
                  <a:gd name="T33" fmla="*/ 0 h 185"/>
                  <a:gd name="T34" fmla="*/ 0 w 194"/>
                  <a:gd name="T35" fmla="*/ 0 h 185"/>
                  <a:gd name="T36" fmla="*/ 0 w 194"/>
                  <a:gd name="T37" fmla="*/ 0 h 185"/>
                  <a:gd name="T38" fmla="*/ 0 w 194"/>
                  <a:gd name="T39" fmla="*/ 0 h 185"/>
                  <a:gd name="T40" fmla="*/ 0 w 194"/>
                  <a:gd name="T41" fmla="*/ 0 h 185"/>
                  <a:gd name="T42" fmla="*/ 0 w 194"/>
                  <a:gd name="T43" fmla="*/ 0 h 1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4"/>
                  <a:gd name="T67" fmla="*/ 0 h 185"/>
                  <a:gd name="T68" fmla="*/ 194 w 194"/>
                  <a:gd name="T69" fmla="*/ 185 h 18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4" h="185">
                    <a:moveTo>
                      <a:pt x="104" y="0"/>
                    </a:moveTo>
                    <a:lnTo>
                      <a:pt x="59" y="0"/>
                    </a:lnTo>
                    <a:lnTo>
                      <a:pt x="74" y="15"/>
                    </a:lnTo>
                    <a:lnTo>
                      <a:pt x="59" y="31"/>
                    </a:lnTo>
                    <a:lnTo>
                      <a:pt x="45" y="61"/>
                    </a:lnTo>
                    <a:lnTo>
                      <a:pt x="0" y="92"/>
                    </a:lnTo>
                    <a:lnTo>
                      <a:pt x="15" y="107"/>
                    </a:lnTo>
                    <a:lnTo>
                      <a:pt x="30" y="123"/>
                    </a:lnTo>
                    <a:lnTo>
                      <a:pt x="89" y="138"/>
                    </a:lnTo>
                    <a:lnTo>
                      <a:pt x="89" y="153"/>
                    </a:lnTo>
                    <a:lnTo>
                      <a:pt x="104" y="153"/>
                    </a:lnTo>
                    <a:lnTo>
                      <a:pt x="119" y="184"/>
                    </a:lnTo>
                    <a:lnTo>
                      <a:pt x="163" y="184"/>
                    </a:lnTo>
                    <a:lnTo>
                      <a:pt x="178" y="153"/>
                    </a:lnTo>
                    <a:lnTo>
                      <a:pt x="193" y="169"/>
                    </a:lnTo>
                    <a:lnTo>
                      <a:pt x="193" y="153"/>
                    </a:lnTo>
                    <a:lnTo>
                      <a:pt x="163" y="107"/>
                    </a:lnTo>
                    <a:lnTo>
                      <a:pt x="134" y="77"/>
                    </a:lnTo>
                    <a:lnTo>
                      <a:pt x="134" y="46"/>
                    </a:lnTo>
                    <a:lnTo>
                      <a:pt x="134" y="31"/>
                    </a:lnTo>
                    <a:lnTo>
                      <a:pt x="119" y="15"/>
                    </a:lnTo>
                    <a:lnTo>
                      <a:pt x="104"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3" name="Freeform 225">
                <a:extLst>
                  <a:ext uri="{FF2B5EF4-FFF2-40B4-BE49-F238E27FC236}">
                    <a16:creationId xmlns="" xmlns:a16="http://schemas.microsoft.com/office/drawing/2014/main" id="{7ED9BF94-3F4F-4163-A5CE-EF8A1ECC3A48}"/>
                  </a:ext>
                </a:extLst>
              </p:cNvPr>
              <p:cNvSpPr>
                <a:spLocks/>
              </p:cNvSpPr>
              <p:nvPr/>
            </p:nvSpPr>
            <p:spPr bwMode="auto">
              <a:xfrm>
                <a:off x="2224977" y="2129560"/>
                <a:ext cx="224838" cy="172415"/>
              </a:xfrm>
              <a:custGeom>
                <a:avLst/>
                <a:gdLst>
                  <a:gd name="T0" fmla="*/ 0 w 388"/>
                  <a:gd name="T1" fmla="*/ 0 h 340"/>
                  <a:gd name="T2" fmla="*/ 0 w 388"/>
                  <a:gd name="T3" fmla="*/ 0 h 340"/>
                  <a:gd name="T4" fmla="*/ 0 w 388"/>
                  <a:gd name="T5" fmla="*/ 0 h 340"/>
                  <a:gd name="T6" fmla="*/ 0 w 388"/>
                  <a:gd name="T7" fmla="*/ 0 h 340"/>
                  <a:gd name="T8" fmla="*/ 0 w 388"/>
                  <a:gd name="T9" fmla="*/ 0 h 340"/>
                  <a:gd name="T10" fmla="*/ 0 w 388"/>
                  <a:gd name="T11" fmla="*/ 0 h 340"/>
                  <a:gd name="T12" fmla="*/ 0 w 388"/>
                  <a:gd name="T13" fmla="*/ 0 h 340"/>
                  <a:gd name="T14" fmla="*/ 0 w 388"/>
                  <a:gd name="T15" fmla="*/ 0 h 340"/>
                  <a:gd name="T16" fmla="*/ 0 w 388"/>
                  <a:gd name="T17" fmla="*/ 0 h 340"/>
                  <a:gd name="T18" fmla="*/ 0 w 388"/>
                  <a:gd name="T19" fmla="*/ 0 h 340"/>
                  <a:gd name="T20" fmla="*/ 0 w 388"/>
                  <a:gd name="T21" fmla="*/ 0 h 340"/>
                  <a:gd name="T22" fmla="*/ 0 w 388"/>
                  <a:gd name="T23" fmla="*/ 0 h 340"/>
                  <a:gd name="T24" fmla="*/ 0 w 388"/>
                  <a:gd name="T25" fmla="*/ 0 h 340"/>
                  <a:gd name="T26" fmla="*/ 0 w 388"/>
                  <a:gd name="T27" fmla="*/ 0 h 340"/>
                  <a:gd name="T28" fmla="*/ 0 w 388"/>
                  <a:gd name="T29" fmla="*/ 0 h 340"/>
                  <a:gd name="T30" fmla="*/ 0 w 388"/>
                  <a:gd name="T31" fmla="*/ 0 h 340"/>
                  <a:gd name="T32" fmla="*/ 0 w 388"/>
                  <a:gd name="T33" fmla="*/ 0 h 340"/>
                  <a:gd name="T34" fmla="*/ 0 w 388"/>
                  <a:gd name="T35" fmla="*/ 0 h 340"/>
                  <a:gd name="T36" fmla="*/ 0 w 388"/>
                  <a:gd name="T37" fmla="*/ 0 h 340"/>
                  <a:gd name="T38" fmla="*/ 0 w 388"/>
                  <a:gd name="T39" fmla="*/ 0 h 340"/>
                  <a:gd name="T40" fmla="*/ 0 w 388"/>
                  <a:gd name="T41" fmla="*/ 0 h 340"/>
                  <a:gd name="T42" fmla="*/ 0 w 388"/>
                  <a:gd name="T43" fmla="*/ 0 h 340"/>
                  <a:gd name="T44" fmla="*/ 0 w 388"/>
                  <a:gd name="T45" fmla="*/ 0 h 340"/>
                  <a:gd name="T46" fmla="*/ 0 w 388"/>
                  <a:gd name="T47" fmla="*/ 0 h 340"/>
                  <a:gd name="T48" fmla="*/ 0 w 388"/>
                  <a:gd name="T49" fmla="*/ 0 h 340"/>
                  <a:gd name="T50" fmla="*/ 0 w 388"/>
                  <a:gd name="T51" fmla="*/ 0 h 340"/>
                  <a:gd name="T52" fmla="*/ 0 w 388"/>
                  <a:gd name="T53" fmla="*/ 0 h 340"/>
                  <a:gd name="T54" fmla="*/ 0 w 388"/>
                  <a:gd name="T55" fmla="*/ 0 h 340"/>
                  <a:gd name="T56" fmla="*/ 0 w 388"/>
                  <a:gd name="T57" fmla="*/ 0 h 340"/>
                  <a:gd name="T58" fmla="*/ 0 w 388"/>
                  <a:gd name="T59" fmla="*/ 0 h 340"/>
                  <a:gd name="T60" fmla="*/ 0 w 388"/>
                  <a:gd name="T61" fmla="*/ 0 h 340"/>
                  <a:gd name="T62" fmla="*/ 0 w 388"/>
                  <a:gd name="T63" fmla="*/ 0 h 340"/>
                  <a:gd name="T64" fmla="*/ 0 w 388"/>
                  <a:gd name="T65" fmla="*/ 0 h 340"/>
                  <a:gd name="T66" fmla="*/ 0 w 388"/>
                  <a:gd name="T67" fmla="*/ 0 h 340"/>
                  <a:gd name="T68" fmla="*/ 0 w 388"/>
                  <a:gd name="T69" fmla="*/ 0 h 340"/>
                  <a:gd name="T70" fmla="*/ 0 w 388"/>
                  <a:gd name="T71" fmla="*/ 0 h 340"/>
                  <a:gd name="T72" fmla="*/ 0 w 388"/>
                  <a:gd name="T73" fmla="*/ 0 h 340"/>
                  <a:gd name="T74" fmla="*/ 0 w 388"/>
                  <a:gd name="T75" fmla="*/ 0 h 3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8"/>
                  <a:gd name="T115" fmla="*/ 0 h 340"/>
                  <a:gd name="T116" fmla="*/ 388 w 388"/>
                  <a:gd name="T117" fmla="*/ 340 h 3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8" h="340">
                    <a:moveTo>
                      <a:pt x="298" y="170"/>
                    </a:moveTo>
                    <a:lnTo>
                      <a:pt x="313" y="185"/>
                    </a:lnTo>
                    <a:lnTo>
                      <a:pt x="298" y="170"/>
                    </a:lnTo>
                    <a:lnTo>
                      <a:pt x="327" y="185"/>
                    </a:lnTo>
                    <a:lnTo>
                      <a:pt x="327" y="200"/>
                    </a:lnTo>
                    <a:lnTo>
                      <a:pt x="372" y="200"/>
                    </a:lnTo>
                    <a:lnTo>
                      <a:pt x="387" y="216"/>
                    </a:lnTo>
                    <a:lnTo>
                      <a:pt x="387" y="247"/>
                    </a:lnTo>
                    <a:lnTo>
                      <a:pt x="342" y="293"/>
                    </a:lnTo>
                    <a:lnTo>
                      <a:pt x="268" y="324"/>
                    </a:lnTo>
                    <a:lnTo>
                      <a:pt x="238" y="339"/>
                    </a:lnTo>
                    <a:lnTo>
                      <a:pt x="179" y="324"/>
                    </a:lnTo>
                    <a:lnTo>
                      <a:pt x="164" y="339"/>
                    </a:lnTo>
                    <a:lnTo>
                      <a:pt x="134" y="308"/>
                    </a:lnTo>
                    <a:lnTo>
                      <a:pt x="119" y="262"/>
                    </a:lnTo>
                    <a:lnTo>
                      <a:pt x="104" y="262"/>
                    </a:lnTo>
                    <a:lnTo>
                      <a:pt x="104" y="231"/>
                    </a:lnTo>
                    <a:lnTo>
                      <a:pt x="104" y="216"/>
                    </a:lnTo>
                    <a:lnTo>
                      <a:pt x="74" y="185"/>
                    </a:lnTo>
                    <a:lnTo>
                      <a:pt x="60" y="185"/>
                    </a:lnTo>
                    <a:lnTo>
                      <a:pt x="60" y="170"/>
                    </a:lnTo>
                    <a:lnTo>
                      <a:pt x="15" y="92"/>
                    </a:lnTo>
                    <a:lnTo>
                      <a:pt x="0" y="92"/>
                    </a:lnTo>
                    <a:lnTo>
                      <a:pt x="60" y="62"/>
                    </a:lnTo>
                    <a:lnTo>
                      <a:pt x="74" y="46"/>
                    </a:lnTo>
                    <a:lnTo>
                      <a:pt x="45" y="15"/>
                    </a:lnTo>
                    <a:lnTo>
                      <a:pt x="74" y="0"/>
                    </a:lnTo>
                    <a:lnTo>
                      <a:pt x="89" y="15"/>
                    </a:lnTo>
                    <a:lnTo>
                      <a:pt x="149" y="31"/>
                    </a:lnTo>
                    <a:lnTo>
                      <a:pt x="149" y="46"/>
                    </a:lnTo>
                    <a:lnTo>
                      <a:pt x="164" y="46"/>
                    </a:lnTo>
                    <a:lnTo>
                      <a:pt x="179" y="77"/>
                    </a:lnTo>
                    <a:lnTo>
                      <a:pt x="208" y="77"/>
                    </a:lnTo>
                    <a:lnTo>
                      <a:pt x="223" y="92"/>
                    </a:lnTo>
                    <a:lnTo>
                      <a:pt x="238" y="92"/>
                    </a:lnTo>
                    <a:lnTo>
                      <a:pt x="253" y="92"/>
                    </a:lnTo>
                    <a:lnTo>
                      <a:pt x="268" y="92"/>
                    </a:lnTo>
                    <a:lnTo>
                      <a:pt x="298" y="17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4" name="Freeform 226">
                <a:extLst>
                  <a:ext uri="{FF2B5EF4-FFF2-40B4-BE49-F238E27FC236}">
                    <a16:creationId xmlns="" xmlns:a16="http://schemas.microsoft.com/office/drawing/2014/main" id="{E834668A-5686-4858-AB51-C01DEC8C1378}"/>
                  </a:ext>
                </a:extLst>
              </p:cNvPr>
              <p:cNvSpPr>
                <a:spLocks/>
              </p:cNvSpPr>
              <p:nvPr/>
            </p:nvSpPr>
            <p:spPr bwMode="auto">
              <a:xfrm>
                <a:off x="2581196" y="2052040"/>
                <a:ext cx="277661" cy="327455"/>
              </a:xfrm>
              <a:custGeom>
                <a:avLst/>
                <a:gdLst>
                  <a:gd name="T0" fmla="*/ 0 w 478"/>
                  <a:gd name="T1" fmla="*/ 0 h 646"/>
                  <a:gd name="T2" fmla="*/ 0 w 478"/>
                  <a:gd name="T3" fmla="*/ 0 h 646"/>
                  <a:gd name="T4" fmla="*/ 0 w 478"/>
                  <a:gd name="T5" fmla="*/ 0 h 646"/>
                  <a:gd name="T6" fmla="*/ 0 w 478"/>
                  <a:gd name="T7" fmla="*/ 0 h 646"/>
                  <a:gd name="T8" fmla="*/ 0 w 478"/>
                  <a:gd name="T9" fmla="*/ 0 h 646"/>
                  <a:gd name="T10" fmla="*/ 0 w 478"/>
                  <a:gd name="T11" fmla="*/ 0 h 646"/>
                  <a:gd name="T12" fmla="*/ 0 w 478"/>
                  <a:gd name="T13" fmla="*/ 0 h 646"/>
                  <a:gd name="T14" fmla="*/ 0 w 478"/>
                  <a:gd name="T15" fmla="*/ 0 h 646"/>
                  <a:gd name="T16" fmla="*/ 0 w 478"/>
                  <a:gd name="T17" fmla="*/ 0 h 646"/>
                  <a:gd name="T18" fmla="*/ 0 w 478"/>
                  <a:gd name="T19" fmla="*/ 0 h 646"/>
                  <a:gd name="T20" fmla="*/ 0 w 478"/>
                  <a:gd name="T21" fmla="*/ 0 h 646"/>
                  <a:gd name="T22" fmla="*/ 0 w 478"/>
                  <a:gd name="T23" fmla="*/ 0 h 646"/>
                  <a:gd name="T24" fmla="*/ 0 w 478"/>
                  <a:gd name="T25" fmla="*/ 0 h 646"/>
                  <a:gd name="T26" fmla="*/ 0 w 478"/>
                  <a:gd name="T27" fmla="*/ 0 h 646"/>
                  <a:gd name="T28" fmla="*/ 0 w 478"/>
                  <a:gd name="T29" fmla="*/ 0 h 646"/>
                  <a:gd name="T30" fmla="*/ 0 w 478"/>
                  <a:gd name="T31" fmla="*/ 0 h 646"/>
                  <a:gd name="T32" fmla="*/ 0 w 478"/>
                  <a:gd name="T33" fmla="*/ 0 h 646"/>
                  <a:gd name="T34" fmla="*/ 0 w 478"/>
                  <a:gd name="T35" fmla="*/ 0 h 646"/>
                  <a:gd name="T36" fmla="*/ 0 w 478"/>
                  <a:gd name="T37" fmla="*/ 0 h 646"/>
                  <a:gd name="T38" fmla="*/ 0 w 478"/>
                  <a:gd name="T39" fmla="*/ 0 h 646"/>
                  <a:gd name="T40" fmla="*/ 0 w 478"/>
                  <a:gd name="T41" fmla="*/ 0 h 646"/>
                  <a:gd name="T42" fmla="*/ 0 w 478"/>
                  <a:gd name="T43" fmla="*/ 0 h 646"/>
                  <a:gd name="T44" fmla="*/ 0 w 478"/>
                  <a:gd name="T45" fmla="*/ 0 h 646"/>
                  <a:gd name="T46" fmla="*/ 0 w 478"/>
                  <a:gd name="T47" fmla="*/ 0 h 646"/>
                  <a:gd name="T48" fmla="*/ 0 w 478"/>
                  <a:gd name="T49" fmla="*/ 0 h 646"/>
                  <a:gd name="T50" fmla="*/ 0 w 478"/>
                  <a:gd name="T51" fmla="*/ 0 h 646"/>
                  <a:gd name="T52" fmla="*/ 0 w 478"/>
                  <a:gd name="T53" fmla="*/ 0 h 646"/>
                  <a:gd name="T54" fmla="*/ 0 w 478"/>
                  <a:gd name="T55" fmla="*/ 0 h 646"/>
                  <a:gd name="T56" fmla="*/ 0 w 478"/>
                  <a:gd name="T57" fmla="*/ 0 h 646"/>
                  <a:gd name="T58" fmla="*/ 0 w 478"/>
                  <a:gd name="T59" fmla="*/ 0 h 646"/>
                  <a:gd name="T60" fmla="*/ 0 w 478"/>
                  <a:gd name="T61" fmla="*/ 0 h 646"/>
                  <a:gd name="T62" fmla="*/ 0 w 478"/>
                  <a:gd name="T63" fmla="*/ 0 h 646"/>
                  <a:gd name="T64" fmla="*/ 0 w 478"/>
                  <a:gd name="T65" fmla="*/ 0 h 646"/>
                  <a:gd name="T66" fmla="*/ 0 w 478"/>
                  <a:gd name="T67" fmla="*/ 0 h 646"/>
                  <a:gd name="T68" fmla="*/ 0 w 478"/>
                  <a:gd name="T69" fmla="*/ 0 h 646"/>
                  <a:gd name="T70" fmla="*/ 0 w 478"/>
                  <a:gd name="T71" fmla="*/ 0 h 646"/>
                  <a:gd name="T72" fmla="*/ 0 w 478"/>
                  <a:gd name="T73" fmla="*/ 0 h 646"/>
                  <a:gd name="T74" fmla="*/ 0 w 478"/>
                  <a:gd name="T75" fmla="*/ 0 h 646"/>
                  <a:gd name="T76" fmla="*/ 0 w 478"/>
                  <a:gd name="T77" fmla="*/ 0 h 6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8"/>
                  <a:gd name="T118" fmla="*/ 0 h 646"/>
                  <a:gd name="T119" fmla="*/ 478 w 478"/>
                  <a:gd name="T120" fmla="*/ 646 h 6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8" h="646">
                    <a:moveTo>
                      <a:pt x="149" y="108"/>
                    </a:moveTo>
                    <a:lnTo>
                      <a:pt x="149" y="61"/>
                    </a:lnTo>
                    <a:lnTo>
                      <a:pt x="60" y="0"/>
                    </a:lnTo>
                    <a:lnTo>
                      <a:pt x="104" y="77"/>
                    </a:lnTo>
                    <a:lnTo>
                      <a:pt x="75" y="108"/>
                    </a:lnTo>
                    <a:lnTo>
                      <a:pt x="89" y="123"/>
                    </a:lnTo>
                    <a:lnTo>
                      <a:pt x="89" y="138"/>
                    </a:lnTo>
                    <a:lnTo>
                      <a:pt x="75" y="154"/>
                    </a:lnTo>
                    <a:lnTo>
                      <a:pt x="60" y="200"/>
                    </a:lnTo>
                    <a:lnTo>
                      <a:pt x="45" y="215"/>
                    </a:lnTo>
                    <a:lnTo>
                      <a:pt x="45" y="230"/>
                    </a:lnTo>
                    <a:lnTo>
                      <a:pt x="30" y="230"/>
                    </a:lnTo>
                    <a:lnTo>
                      <a:pt x="15" y="230"/>
                    </a:lnTo>
                    <a:lnTo>
                      <a:pt x="15" y="246"/>
                    </a:lnTo>
                    <a:lnTo>
                      <a:pt x="15" y="261"/>
                    </a:lnTo>
                    <a:lnTo>
                      <a:pt x="30" y="292"/>
                    </a:lnTo>
                    <a:lnTo>
                      <a:pt x="0" y="323"/>
                    </a:lnTo>
                    <a:lnTo>
                      <a:pt x="15" y="338"/>
                    </a:lnTo>
                    <a:lnTo>
                      <a:pt x="15" y="353"/>
                    </a:lnTo>
                    <a:lnTo>
                      <a:pt x="30" y="384"/>
                    </a:lnTo>
                    <a:lnTo>
                      <a:pt x="60" y="384"/>
                    </a:lnTo>
                    <a:lnTo>
                      <a:pt x="60" y="369"/>
                    </a:lnTo>
                    <a:lnTo>
                      <a:pt x="60" y="353"/>
                    </a:lnTo>
                    <a:lnTo>
                      <a:pt x="75" y="353"/>
                    </a:lnTo>
                    <a:lnTo>
                      <a:pt x="89" y="399"/>
                    </a:lnTo>
                    <a:lnTo>
                      <a:pt x="75" y="399"/>
                    </a:lnTo>
                    <a:lnTo>
                      <a:pt x="104" y="461"/>
                    </a:lnTo>
                    <a:lnTo>
                      <a:pt x="134" y="522"/>
                    </a:lnTo>
                    <a:lnTo>
                      <a:pt x="149" y="553"/>
                    </a:lnTo>
                    <a:lnTo>
                      <a:pt x="164" y="599"/>
                    </a:lnTo>
                    <a:lnTo>
                      <a:pt x="179" y="645"/>
                    </a:lnTo>
                    <a:lnTo>
                      <a:pt x="194" y="630"/>
                    </a:lnTo>
                    <a:lnTo>
                      <a:pt x="209" y="630"/>
                    </a:lnTo>
                    <a:lnTo>
                      <a:pt x="224" y="599"/>
                    </a:lnTo>
                    <a:lnTo>
                      <a:pt x="224" y="568"/>
                    </a:lnTo>
                    <a:lnTo>
                      <a:pt x="224" y="538"/>
                    </a:lnTo>
                    <a:lnTo>
                      <a:pt x="224" y="476"/>
                    </a:lnTo>
                    <a:lnTo>
                      <a:pt x="239" y="476"/>
                    </a:lnTo>
                    <a:lnTo>
                      <a:pt x="253" y="461"/>
                    </a:lnTo>
                    <a:lnTo>
                      <a:pt x="253" y="445"/>
                    </a:lnTo>
                    <a:lnTo>
                      <a:pt x="283" y="415"/>
                    </a:lnTo>
                    <a:lnTo>
                      <a:pt x="328" y="384"/>
                    </a:lnTo>
                    <a:lnTo>
                      <a:pt x="328" y="353"/>
                    </a:lnTo>
                    <a:lnTo>
                      <a:pt x="343" y="353"/>
                    </a:lnTo>
                    <a:lnTo>
                      <a:pt x="373" y="338"/>
                    </a:lnTo>
                    <a:lnTo>
                      <a:pt x="343" y="292"/>
                    </a:lnTo>
                    <a:lnTo>
                      <a:pt x="343" y="261"/>
                    </a:lnTo>
                    <a:lnTo>
                      <a:pt x="328" y="246"/>
                    </a:lnTo>
                    <a:lnTo>
                      <a:pt x="373" y="246"/>
                    </a:lnTo>
                    <a:lnTo>
                      <a:pt x="373" y="261"/>
                    </a:lnTo>
                    <a:lnTo>
                      <a:pt x="417" y="261"/>
                    </a:lnTo>
                    <a:lnTo>
                      <a:pt x="417" y="292"/>
                    </a:lnTo>
                    <a:lnTo>
                      <a:pt x="402" y="292"/>
                    </a:lnTo>
                    <a:lnTo>
                      <a:pt x="417" y="307"/>
                    </a:lnTo>
                    <a:lnTo>
                      <a:pt x="417" y="338"/>
                    </a:lnTo>
                    <a:lnTo>
                      <a:pt x="432" y="338"/>
                    </a:lnTo>
                    <a:lnTo>
                      <a:pt x="432" y="292"/>
                    </a:lnTo>
                    <a:lnTo>
                      <a:pt x="447" y="292"/>
                    </a:lnTo>
                    <a:lnTo>
                      <a:pt x="447" y="246"/>
                    </a:lnTo>
                    <a:lnTo>
                      <a:pt x="462" y="230"/>
                    </a:lnTo>
                    <a:lnTo>
                      <a:pt x="477" y="184"/>
                    </a:lnTo>
                    <a:lnTo>
                      <a:pt x="477" y="169"/>
                    </a:lnTo>
                    <a:lnTo>
                      <a:pt x="462" y="169"/>
                    </a:lnTo>
                    <a:lnTo>
                      <a:pt x="447" y="184"/>
                    </a:lnTo>
                    <a:lnTo>
                      <a:pt x="432" y="169"/>
                    </a:lnTo>
                    <a:lnTo>
                      <a:pt x="388" y="200"/>
                    </a:lnTo>
                    <a:lnTo>
                      <a:pt x="388" y="215"/>
                    </a:lnTo>
                    <a:lnTo>
                      <a:pt x="388" y="230"/>
                    </a:lnTo>
                    <a:lnTo>
                      <a:pt x="343" y="230"/>
                    </a:lnTo>
                    <a:lnTo>
                      <a:pt x="343" y="215"/>
                    </a:lnTo>
                    <a:lnTo>
                      <a:pt x="328" y="200"/>
                    </a:lnTo>
                    <a:lnTo>
                      <a:pt x="328" y="215"/>
                    </a:lnTo>
                    <a:lnTo>
                      <a:pt x="328" y="230"/>
                    </a:lnTo>
                    <a:lnTo>
                      <a:pt x="283" y="246"/>
                    </a:lnTo>
                    <a:lnTo>
                      <a:pt x="239" y="230"/>
                    </a:lnTo>
                    <a:lnTo>
                      <a:pt x="194" y="200"/>
                    </a:lnTo>
                    <a:lnTo>
                      <a:pt x="194" y="169"/>
                    </a:lnTo>
                    <a:lnTo>
                      <a:pt x="164" y="154"/>
                    </a:lnTo>
                    <a:lnTo>
                      <a:pt x="149" y="108"/>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5" name="Freeform 227">
                <a:extLst>
                  <a:ext uri="{FF2B5EF4-FFF2-40B4-BE49-F238E27FC236}">
                    <a16:creationId xmlns="" xmlns:a16="http://schemas.microsoft.com/office/drawing/2014/main" id="{BBE2377F-661A-4904-BE50-97A49513C8FD}"/>
                  </a:ext>
                </a:extLst>
              </p:cNvPr>
              <p:cNvSpPr>
                <a:spLocks/>
              </p:cNvSpPr>
              <p:nvPr/>
            </p:nvSpPr>
            <p:spPr bwMode="auto">
              <a:xfrm>
                <a:off x="2311661" y="2052040"/>
                <a:ext cx="207230" cy="156376"/>
              </a:xfrm>
              <a:custGeom>
                <a:avLst/>
                <a:gdLst>
                  <a:gd name="T0" fmla="*/ 0 w 358"/>
                  <a:gd name="T1" fmla="*/ 0 h 308"/>
                  <a:gd name="T2" fmla="*/ 0 w 358"/>
                  <a:gd name="T3" fmla="*/ 0 h 308"/>
                  <a:gd name="T4" fmla="*/ 0 w 358"/>
                  <a:gd name="T5" fmla="*/ 0 h 308"/>
                  <a:gd name="T6" fmla="*/ 0 w 358"/>
                  <a:gd name="T7" fmla="*/ 0 h 308"/>
                  <a:gd name="T8" fmla="*/ 0 w 358"/>
                  <a:gd name="T9" fmla="*/ 0 h 308"/>
                  <a:gd name="T10" fmla="*/ 0 w 358"/>
                  <a:gd name="T11" fmla="*/ 0 h 308"/>
                  <a:gd name="T12" fmla="*/ 0 w 358"/>
                  <a:gd name="T13" fmla="*/ 0 h 308"/>
                  <a:gd name="T14" fmla="*/ 0 w 358"/>
                  <a:gd name="T15" fmla="*/ 0 h 308"/>
                  <a:gd name="T16" fmla="*/ 0 w 358"/>
                  <a:gd name="T17" fmla="*/ 0 h 308"/>
                  <a:gd name="T18" fmla="*/ 0 w 358"/>
                  <a:gd name="T19" fmla="*/ 0 h 308"/>
                  <a:gd name="T20" fmla="*/ 0 w 358"/>
                  <a:gd name="T21" fmla="*/ 0 h 308"/>
                  <a:gd name="T22" fmla="*/ 0 w 358"/>
                  <a:gd name="T23" fmla="*/ 0 h 308"/>
                  <a:gd name="T24" fmla="*/ 0 w 358"/>
                  <a:gd name="T25" fmla="*/ 0 h 308"/>
                  <a:gd name="T26" fmla="*/ 0 w 358"/>
                  <a:gd name="T27" fmla="*/ 0 h 308"/>
                  <a:gd name="T28" fmla="*/ 0 w 358"/>
                  <a:gd name="T29" fmla="*/ 0 h 308"/>
                  <a:gd name="T30" fmla="*/ 0 w 358"/>
                  <a:gd name="T31" fmla="*/ 0 h 308"/>
                  <a:gd name="T32" fmla="*/ 0 w 358"/>
                  <a:gd name="T33" fmla="*/ 0 h 308"/>
                  <a:gd name="T34" fmla="*/ 0 w 358"/>
                  <a:gd name="T35" fmla="*/ 0 h 308"/>
                  <a:gd name="T36" fmla="*/ 0 w 358"/>
                  <a:gd name="T37" fmla="*/ 0 h 308"/>
                  <a:gd name="T38" fmla="*/ 0 w 358"/>
                  <a:gd name="T39" fmla="*/ 0 h 308"/>
                  <a:gd name="T40" fmla="*/ 0 w 358"/>
                  <a:gd name="T41" fmla="*/ 0 h 308"/>
                  <a:gd name="T42" fmla="*/ 0 w 358"/>
                  <a:gd name="T43" fmla="*/ 0 h 308"/>
                  <a:gd name="T44" fmla="*/ 0 w 358"/>
                  <a:gd name="T45" fmla="*/ 0 h 308"/>
                  <a:gd name="T46" fmla="*/ 0 w 358"/>
                  <a:gd name="T47" fmla="*/ 0 h 308"/>
                  <a:gd name="T48" fmla="*/ 0 w 358"/>
                  <a:gd name="T49" fmla="*/ 0 h 308"/>
                  <a:gd name="T50" fmla="*/ 0 w 358"/>
                  <a:gd name="T51" fmla="*/ 0 h 308"/>
                  <a:gd name="T52" fmla="*/ 0 w 358"/>
                  <a:gd name="T53" fmla="*/ 0 h 308"/>
                  <a:gd name="T54" fmla="*/ 0 w 358"/>
                  <a:gd name="T55" fmla="*/ 0 h 308"/>
                  <a:gd name="T56" fmla="*/ 0 w 358"/>
                  <a:gd name="T57" fmla="*/ 0 h 308"/>
                  <a:gd name="T58" fmla="*/ 0 w 358"/>
                  <a:gd name="T59" fmla="*/ 0 h 308"/>
                  <a:gd name="T60" fmla="*/ 0 w 358"/>
                  <a:gd name="T61" fmla="*/ 0 h 308"/>
                  <a:gd name="T62" fmla="*/ 0 w 358"/>
                  <a:gd name="T63" fmla="*/ 0 h 308"/>
                  <a:gd name="T64" fmla="*/ 0 w 358"/>
                  <a:gd name="T65" fmla="*/ 0 h 308"/>
                  <a:gd name="T66" fmla="*/ 0 w 358"/>
                  <a:gd name="T67" fmla="*/ 0 h 308"/>
                  <a:gd name="T68" fmla="*/ 0 w 358"/>
                  <a:gd name="T69" fmla="*/ 0 h 308"/>
                  <a:gd name="T70" fmla="*/ 0 w 358"/>
                  <a:gd name="T71" fmla="*/ 0 h 308"/>
                  <a:gd name="T72" fmla="*/ 0 w 358"/>
                  <a:gd name="T73" fmla="*/ 0 h 308"/>
                  <a:gd name="T74" fmla="*/ 0 w 358"/>
                  <a:gd name="T75" fmla="*/ 0 h 3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8"/>
                  <a:gd name="T115" fmla="*/ 0 h 308"/>
                  <a:gd name="T116" fmla="*/ 358 w 358"/>
                  <a:gd name="T117" fmla="*/ 308 h 3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8" h="308">
                    <a:moveTo>
                      <a:pt x="15" y="0"/>
                    </a:moveTo>
                    <a:lnTo>
                      <a:pt x="0" y="15"/>
                    </a:lnTo>
                    <a:lnTo>
                      <a:pt x="15" y="46"/>
                    </a:lnTo>
                    <a:lnTo>
                      <a:pt x="30" y="61"/>
                    </a:lnTo>
                    <a:lnTo>
                      <a:pt x="45" y="77"/>
                    </a:lnTo>
                    <a:lnTo>
                      <a:pt x="45" y="92"/>
                    </a:lnTo>
                    <a:lnTo>
                      <a:pt x="45" y="123"/>
                    </a:lnTo>
                    <a:lnTo>
                      <a:pt x="74" y="154"/>
                    </a:lnTo>
                    <a:lnTo>
                      <a:pt x="104" y="200"/>
                    </a:lnTo>
                    <a:lnTo>
                      <a:pt x="134" y="200"/>
                    </a:lnTo>
                    <a:lnTo>
                      <a:pt x="164" y="246"/>
                    </a:lnTo>
                    <a:lnTo>
                      <a:pt x="223" y="276"/>
                    </a:lnTo>
                    <a:lnTo>
                      <a:pt x="238" y="261"/>
                    </a:lnTo>
                    <a:lnTo>
                      <a:pt x="253" y="261"/>
                    </a:lnTo>
                    <a:lnTo>
                      <a:pt x="268" y="292"/>
                    </a:lnTo>
                    <a:lnTo>
                      <a:pt x="327" y="307"/>
                    </a:lnTo>
                    <a:lnTo>
                      <a:pt x="342" y="276"/>
                    </a:lnTo>
                    <a:lnTo>
                      <a:pt x="357" y="261"/>
                    </a:lnTo>
                    <a:lnTo>
                      <a:pt x="342" y="246"/>
                    </a:lnTo>
                    <a:lnTo>
                      <a:pt x="327" y="215"/>
                    </a:lnTo>
                    <a:lnTo>
                      <a:pt x="312" y="184"/>
                    </a:lnTo>
                    <a:lnTo>
                      <a:pt x="327" y="169"/>
                    </a:lnTo>
                    <a:lnTo>
                      <a:pt x="327" y="154"/>
                    </a:lnTo>
                    <a:lnTo>
                      <a:pt x="312" y="154"/>
                    </a:lnTo>
                    <a:lnTo>
                      <a:pt x="298" y="123"/>
                    </a:lnTo>
                    <a:lnTo>
                      <a:pt x="298" y="92"/>
                    </a:lnTo>
                    <a:lnTo>
                      <a:pt x="298" y="61"/>
                    </a:lnTo>
                    <a:lnTo>
                      <a:pt x="298" y="46"/>
                    </a:lnTo>
                    <a:lnTo>
                      <a:pt x="208" y="15"/>
                    </a:lnTo>
                    <a:lnTo>
                      <a:pt x="193" y="15"/>
                    </a:lnTo>
                    <a:lnTo>
                      <a:pt x="179" y="31"/>
                    </a:lnTo>
                    <a:lnTo>
                      <a:pt x="179" y="46"/>
                    </a:lnTo>
                    <a:lnTo>
                      <a:pt x="149" y="61"/>
                    </a:lnTo>
                    <a:lnTo>
                      <a:pt x="119" y="61"/>
                    </a:lnTo>
                    <a:lnTo>
                      <a:pt x="89" y="31"/>
                    </a:lnTo>
                    <a:lnTo>
                      <a:pt x="74" y="0"/>
                    </a:lnTo>
                    <a:lnTo>
                      <a:pt x="30" y="15"/>
                    </a:lnTo>
                    <a:lnTo>
                      <a:pt x="1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6" name="Line 228">
                <a:extLst>
                  <a:ext uri="{FF2B5EF4-FFF2-40B4-BE49-F238E27FC236}">
                    <a16:creationId xmlns="" xmlns:a16="http://schemas.microsoft.com/office/drawing/2014/main" id="{C63CA9DE-0A62-4B40-BC6C-A11B574ECAA3}"/>
                  </a:ext>
                </a:extLst>
              </p:cNvPr>
              <p:cNvSpPr>
                <a:spLocks noChangeShapeType="1"/>
              </p:cNvSpPr>
              <p:nvPr/>
            </p:nvSpPr>
            <p:spPr bwMode="auto">
              <a:xfrm>
                <a:off x="2406472" y="2277917"/>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7" name="Line 229">
                <a:extLst>
                  <a:ext uri="{FF2B5EF4-FFF2-40B4-BE49-F238E27FC236}">
                    <a16:creationId xmlns="" xmlns:a16="http://schemas.microsoft.com/office/drawing/2014/main" id="{64BCA7E1-91A6-4D93-86E2-1706CBDA1416}"/>
                  </a:ext>
                </a:extLst>
              </p:cNvPr>
              <p:cNvSpPr>
                <a:spLocks noChangeShapeType="1"/>
              </p:cNvSpPr>
              <p:nvPr/>
            </p:nvSpPr>
            <p:spPr bwMode="auto">
              <a:xfrm flipV="1">
                <a:off x="2415953" y="2269898"/>
                <a:ext cx="16253"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8" name="Line 230">
                <a:extLst>
                  <a:ext uri="{FF2B5EF4-FFF2-40B4-BE49-F238E27FC236}">
                    <a16:creationId xmlns="" xmlns:a16="http://schemas.microsoft.com/office/drawing/2014/main" id="{BEE21C94-E358-4589-BDFB-A9DC9D4E6544}"/>
                  </a:ext>
                </a:extLst>
              </p:cNvPr>
              <p:cNvSpPr>
                <a:spLocks noChangeShapeType="1"/>
              </p:cNvSpPr>
              <p:nvPr/>
            </p:nvSpPr>
            <p:spPr bwMode="auto">
              <a:xfrm flipV="1">
                <a:off x="2432207" y="2253859"/>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9" name="Line 231">
                <a:extLst>
                  <a:ext uri="{FF2B5EF4-FFF2-40B4-BE49-F238E27FC236}">
                    <a16:creationId xmlns="" xmlns:a16="http://schemas.microsoft.com/office/drawing/2014/main" id="{2450F28C-D307-4E22-ADAB-FBC92F9B34BB}"/>
                  </a:ext>
                </a:extLst>
              </p:cNvPr>
              <p:cNvSpPr>
                <a:spLocks noChangeShapeType="1"/>
              </p:cNvSpPr>
              <p:nvPr/>
            </p:nvSpPr>
            <p:spPr bwMode="auto">
              <a:xfrm flipV="1">
                <a:off x="2440333" y="2247176"/>
                <a:ext cx="9481"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0" name="Line 232">
                <a:extLst>
                  <a:ext uri="{FF2B5EF4-FFF2-40B4-BE49-F238E27FC236}">
                    <a16:creationId xmlns="" xmlns:a16="http://schemas.microsoft.com/office/drawing/2014/main" id="{FC92BE4A-09B2-4D0A-89BE-7CFDF324D3A1}"/>
                  </a:ext>
                </a:extLst>
              </p:cNvPr>
              <p:cNvSpPr>
                <a:spLocks noChangeShapeType="1"/>
              </p:cNvSpPr>
              <p:nvPr/>
            </p:nvSpPr>
            <p:spPr bwMode="auto">
              <a:xfrm flipH="1" flipV="1">
                <a:off x="2440333" y="2237820"/>
                <a:ext cx="9481"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1" name="Line 233">
                <a:extLst>
                  <a:ext uri="{FF2B5EF4-FFF2-40B4-BE49-F238E27FC236}">
                    <a16:creationId xmlns="" xmlns:a16="http://schemas.microsoft.com/office/drawing/2014/main" id="{21764985-410C-4EA6-91EC-2428E7555CC0}"/>
                  </a:ext>
                </a:extLst>
              </p:cNvPr>
              <p:cNvSpPr>
                <a:spLocks noChangeShapeType="1"/>
              </p:cNvSpPr>
              <p:nvPr/>
            </p:nvSpPr>
            <p:spPr bwMode="auto">
              <a:xfrm flipH="1">
                <a:off x="2432207" y="223915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2" name="Line 234">
                <a:extLst>
                  <a:ext uri="{FF2B5EF4-FFF2-40B4-BE49-F238E27FC236}">
                    <a16:creationId xmlns="" xmlns:a16="http://schemas.microsoft.com/office/drawing/2014/main" id="{4F80002B-A9E5-4900-A873-67D887F2B65F}"/>
                  </a:ext>
                </a:extLst>
              </p:cNvPr>
              <p:cNvSpPr>
                <a:spLocks noChangeShapeType="1"/>
              </p:cNvSpPr>
              <p:nvPr/>
            </p:nvSpPr>
            <p:spPr bwMode="auto">
              <a:xfrm flipH="1">
                <a:off x="2415953" y="223113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3" name="Line 235">
                <a:extLst>
                  <a:ext uri="{FF2B5EF4-FFF2-40B4-BE49-F238E27FC236}">
                    <a16:creationId xmlns="" xmlns:a16="http://schemas.microsoft.com/office/drawing/2014/main" id="{321887E8-42F9-4B1D-A5E7-9CEAAE908F54}"/>
                  </a:ext>
                </a:extLst>
              </p:cNvPr>
              <p:cNvSpPr>
                <a:spLocks noChangeShapeType="1"/>
              </p:cNvSpPr>
              <p:nvPr/>
            </p:nvSpPr>
            <p:spPr bwMode="auto">
              <a:xfrm>
                <a:off x="2424080" y="2277917"/>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4" name="Line 236">
                <a:extLst>
                  <a:ext uri="{FF2B5EF4-FFF2-40B4-BE49-F238E27FC236}">
                    <a16:creationId xmlns="" xmlns:a16="http://schemas.microsoft.com/office/drawing/2014/main" id="{7978E766-7645-4CE6-9F0F-BA8DAD522C27}"/>
                  </a:ext>
                </a:extLst>
              </p:cNvPr>
              <p:cNvSpPr>
                <a:spLocks noChangeShapeType="1"/>
              </p:cNvSpPr>
              <p:nvPr/>
            </p:nvSpPr>
            <p:spPr bwMode="auto">
              <a:xfrm>
                <a:off x="2424080" y="2285936"/>
                <a:ext cx="8127"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5" name="Freeform 237">
                <a:extLst>
                  <a:ext uri="{FF2B5EF4-FFF2-40B4-BE49-F238E27FC236}">
                    <a16:creationId xmlns="" xmlns:a16="http://schemas.microsoft.com/office/drawing/2014/main" id="{55A8E34B-9A00-4E04-84EF-E87B8FE015F6}"/>
                  </a:ext>
                </a:extLst>
              </p:cNvPr>
              <p:cNvSpPr>
                <a:spLocks/>
              </p:cNvSpPr>
              <p:nvPr/>
            </p:nvSpPr>
            <p:spPr bwMode="auto">
              <a:xfrm>
                <a:off x="2424080" y="2207080"/>
                <a:ext cx="60950" cy="86876"/>
              </a:xfrm>
              <a:custGeom>
                <a:avLst/>
                <a:gdLst>
                  <a:gd name="T0" fmla="*/ 0 w 106"/>
                  <a:gd name="T1" fmla="*/ 0 h 170"/>
                  <a:gd name="T2" fmla="*/ 0 w 106"/>
                  <a:gd name="T3" fmla="*/ 0 h 170"/>
                  <a:gd name="T4" fmla="*/ 0 w 106"/>
                  <a:gd name="T5" fmla="*/ 0 h 170"/>
                  <a:gd name="T6" fmla="*/ 0 w 106"/>
                  <a:gd name="T7" fmla="*/ 0 h 170"/>
                  <a:gd name="T8" fmla="*/ 0 w 106"/>
                  <a:gd name="T9" fmla="*/ 0 h 170"/>
                  <a:gd name="T10" fmla="*/ 0 w 106"/>
                  <a:gd name="T11" fmla="*/ 0 h 170"/>
                  <a:gd name="T12" fmla="*/ 0 w 106"/>
                  <a:gd name="T13" fmla="*/ 0 h 170"/>
                  <a:gd name="T14" fmla="*/ 0 w 106"/>
                  <a:gd name="T15" fmla="*/ 0 h 170"/>
                  <a:gd name="T16" fmla="*/ 0 w 106"/>
                  <a:gd name="T17" fmla="*/ 0 h 170"/>
                  <a:gd name="T18" fmla="*/ 0 w 106"/>
                  <a:gd name="T19" fmla="*/ 0 h 170"/>
                  <a:gd name="T20" fmla="*/ 0 w 106"/>
                  <a:gd name="T21" fmla="*/ 0 h 170"/>
                  <a:gd name="T22" fmla="*/ 0 w 106"/>
                  <a:gd name="T23" fmla="*/ 0 h 170"/>
                  <a:gd name="T24" fmla="*/ 0 w 106"/>
                  <a:gd name="T25" fmla="*/ 0 h 170"/>
                  <a:gd name="T26" fmla="*/ 0 w 106"/>
                  <a:gd name="T27" fmla="*/ 0 h 170"/>
                  <a:gd name="T28" fmla="*/ 0 w 106"/>
                  <a:gd name="T29" fmla="*/ 0 h 170"/>
                  <a:gd name="T30" fmla="*/ 0 w 106"/>
                  <a:gd name="T31" fmla="*/ 0 h 170"/>
                  <a:gd name="T32" fmla="*/ 0 w 106"/>
                  <a:gd name="T33" fmla="*/ 0 h 1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170"/>
                  <a:gd name="T53" fmla="*/ 106 w 106"/>
                  <a:gd name="T54" fmla="*/ 170 h 1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170">
                    <a:moveTo>
                      <a:pt x="60" y="0"/>
                    </a:moveTo>
                    <a:lnTo>
                      <a:pt x="30" y="46"/>
                    </a:lnTo>
                    <a:lnTo>
                      <a:pt x="45" y="61"/>
                    </a:lnTo>
                    <a:lnTo>
                      <a:pt x="45" y="92"/>
                    </a:lnTo>
                    <a:lnTo>
                      <a:pt x="0" y="138"/>
                    </a:lnTo>
                    <a:lnTo>
                      <a:pt x="15" y="169"/>
                    </a:lnTo>
                    <a:lnTo>
                      <a:pt x="45" y="169"/>
                    </a:lnTo>
                    <a:lnTo>
                      <a:pt x="45" y="154"/>
                    </a:lnTo>
                    <a:lnTo>
                      <a:pt x="60" y="154"/>
                    </a:lnTo>
                    <a:lnTo>
                      <a:pt x="75" y="123"/>
                    </a:lnTo>
                    <a:lnTo>
                      <a:pt x="90" y="123"/>
                    </a:lnTo>
                    <a:lnTo>
                      <a:pt x="90" y="108"/>
                    </a:lnTo>
                    <a:lnTo>
                      <a:pt x="105" y="77"/>
                    </a:lnTo>
                    <a:lnTo>
                      <a:pt x="105" y="46"/>
                    </a:lnTo>
                    <a:lnTo>
                      <a:pt x="90" y="15"/>
                    </a:lnTo>
                    <a:lnTo>
                      <a:pt x="75" y="15"/>
                    </a:lnTo>
                    <a:lnTo>
                      <a:pt x="6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6" name="Freeform 238">
                <a:extLst>
                  <a:ext uri="{FF2B5EF4-FFF2-40B4-BE49-F238E27FC236}">
                    <a16:creationId xmlns="" xmlns:a16="http://schemas.microsoft.com/office/drawing/2014/main" id="{B814DCE2-9512-4F2F-B983-02DCB4254217}"/>
                  </a:ext>
                </a:extLst>
              </p:cNvPr>
              <p:cNvSpPr>
                <a:spLocks/>
              </p:cNvSpPr>
              <p:nvPr/>
            </p:nvSpPr>
            <p:spPr bwMode="auto">
              <a:xfrm>
                <a:off x="2415953" y="2199060"/>
                <a:ext cx="43342" cy="33414"/>
              </a:xfrm>
              <a:custGeom>
                <a:avLst/>
                <a:gdLst>
                  <a:gd name="T0" fmla="*/ 0 w 75"/>
                  <a:gd name="T1" fmla="*/ 0 h 63"/>
                  <a:gd name="T2" fmla="*/ 0 w 75"/>
                  <a:gd name="T3" fmla="*/ 0 h 63"/>
                  <a:gd name="T4" fmla="*/ 0 w 75"/>
                  <a:gd name="T5" fmla="*/ 0 h 63"/>
                  <a:gd name="T6" fmla="*/ 0 w 75"/>
                  <a:gd name="T7" fmla="*/ 0 h 63"/>
                  <a:gd name="T8" fmla="*/ 0 w 75"/>
                  <a:gd name="T9" fmla="*/ 0 h 63"/>
                  <a:gd name="T10" fmla="*/ 0 w 75"/>
                  <a:gd name="T11" fmla="*/ 0 h 63"/>
                  <a:gd name="T12" fmla="*/ 0 w 75"/>
                  <a:gd name="T13" fmla="*/ 0 h 63"/>
                  <a:gd name="T14" fmla="*/ 0 w 75"/>
                  <a:gd name="T15" fmla="*/ 0 h 63"/>
                  <a:gd name="T16" fmla="*/ 0 w 75"/>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63"/>
                  <a:gd name="T29" fmla="*/ 75 w 75"/>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63">
                    <a:moveTo>
                      <a:pt x="0" y="47"/>
                    </a:moveTo>
                    <a:lnTo>
                      <a:pt x="0" y="62"/>
                    </a:lnTo>
                    <a:lnTo>
                      <a:pt x="44" y="62"/>
                    </a:lnTo>
                    <a:lnTo>
                      <a:pt x="74" y="16"/>
                    </a:lnTo>
                    <a:lnTo>
                      <a:pt x="74" y="0"/>
                    </a:lnTo>
                    <a:lnTo>
                      <a:pt x="59" y="0"/>
                    </a:lnTo>
                    <a:lnTo>
                      <a:pt x="30" y="31"/>
                    </a:lnTo>
                    <a:lnTo>
                      <a:pt x="15" y="31"/>
                    </a:lnTo>
                    <a:lnTo>
                      <a:pt x="0" y="47"/>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7" name="Freeform 239">
                <a:extLst>
                  <a:ext uri="{FF2B5EF4-FFF2-40B4-BE49-F238E27FC236}">
                    <a16:creationId xmlns="" xmlns:a16="http://schemas.microsoft.com/office/drawing/2014/main" id="{4BF26C77-4741-4146-966A-7CAD2AB46126}"/>
                  </a:ext>
                </a:extLst>
              </p:cNvPr>
              <p:cNvSpPr>
                <a:spLocks/>
              </p:cNvSpPr>
              <p:nvPr/>
            </p:nvSpPr>
            <p:spPr bwMode="auto">
              <a:xfrm>
                <a:off x="2449815" y="2191041"/>
                <a:ext cx="9481"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16"/>
                    </a:moveTo>
                    <a:lnTo>
                      <a:pt x="16" y="16"/>
                    </a:lnTo>
                    <a:lnTo>
                      <a:pt x="16" y="0"/>
                    </a:lnTo>
                    <a:lnTo>
                      <a:pt x="0" y="16"/>
                    </a:lnTo>
                  </a:path>
                </a:pathLst>
              </a:custGeom>
              <a:solidFill>
                <a:srgbClr val="00FF0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8" name="Freeform 240">
                <a:extLst>
                  <a:ext uri="{FF2B5EF4-FFF2-40B4-BE49-F238E27FC236}">
                    <a16:creationId xmlns="" xmlns:a16="http://schemas.microsoft.com/office/drawing/2014/main" id="{6B678A64-D0F6-4962-91AA-CB40F7E601AF}"/>
                  </a:ext>
                </a:extLst>
              </p:cNvPr>
              <p:cNvSpPr>
                <a:spLocks/>
              </p:cNvSpPr>
              <p:nvPr/>
            </p:nvSpPr>
            <p:spPr bwMode="auto">
              <a:xfrm>
                <a:off x="2398346" y="2199060"/>
                <a:ext cx="9481" cy="24058"/>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60000 65536"/>
                  <a:gd name="T13" fmla="*/ 0 60000 65536"/>
                  <a:gd name="T14" fmla="*/ 0 60000 65536"/>
                  <a:gd name="T15" fmla="*/ 0 60000 65536"/>
                  <a:gd name="T16" fmla="*/ 0 60000 65536"/>
                  <a:gd name="T17" fmla="*/ 0 60000 65536"/>
                  <a:gd name="T18" fmla="*/ 0 w 17"/>
                  <a:gd name="T19" fmla="*/ 0 h 47"/>
                  <a:gd name="T20" fmla="*/ 17 w 17"/>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17" h="47">
                    <a:moveTo>
                      <a:pt x="0" y="31"/>
                    </a:moveTo>
                    <a:lnTo>
                      <a:pt x="16" y="46"/>
                    </a:lnTo>
                    <a:lnTo>
                      <a:pt x="16" y="15"/>
                    </a:lnTo>
                    <a:lnTo>
                      <a:pt x="16" y="0"/>
                    </a:lnTo>
                    <a:lnTo>
                      <a:pt x="0" y="15"/>
                    </a:lnTo>
                    <a:lnTo>
                      <a:pt x="0" y="31"/>
                    </a:lnTo>
                  </a:path>
                </a:pathLst>
              </a:custGeom>
              <a:solidFill>
                <a:srgbClr val="FF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9" name="Line 241">
                <a:extLst>
                  <a:ext uri="{FF2B5EF4-FFF2-40B4-BE49-F238E27FC236}">
                    <a16:creationId xmlns="" xmlns:a16="http://schemas.microsoft.com/office/drawing/2014/main" id="{7B1ECC8E-A4AC-4C08-8FE2-FAECB89A9C4B}"/>
                  </a:ext>
                </a:extLst>
              </p:cNvPr>
              <p:cNvSpPr>
                <a:spLocks noChangeShapeType="1"/>
              </p:cNvSpPr>
              <p:nvPr/>
            </p:nvSpPr>
            <p:spPr bwMode="auto">
              <a:xfrm>
                <a:off x="2415953" y="223113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0" name="Line 242">
                <a:extLst>
                  <a:ext uri="{FF2B5EF4-FFF2-40B4-BE49-F238E27FC236}">
                    <a16:creationId xmlns="" xmlns:a16="http://schemas.microsoft.com/office/drawing/2014/main" id="{A0A51F29-D623-4305-89A1-9A528AFBA4D9}"/>
                  </a:ext>
                </a:extLst>
              </p:cNvPr>
              <p:cNvSpPr>
                <a:spLocks noChangeShapeType="1"/>
              </p:cNvSpPr>
              <p:nvPr/>
            </p:nvSpPr>
            <p:spPr bwMode="auto">
              <a:xfrm flipH="1" flipV="1">
                <a:off x="2406472" y="2223118"/>
                <a:ext cx="9481"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1" name="Line 243">
                <a:extLst>
                  <a:ext uri="{FF2B5EF4-FFF2-40B4-BE49-F238E27FC236}">
                    <a16:creationId xmlns="" xmlns:a16="http://schemas.microsoft.com/office/drawing/2014/main" id="{3E2B0092-618D-4CF3-872D-48FAE724AB8E}"/>
                  </a:ext>
                </a:extLst>
              </p:cNvPr>
              <p:cNvSpPr>
                <a:spLocks noChangeShapeType="1"/>
              </p:cNvSpPr>
              <p:nvPr/>
            </p:nvSpPr>
            <p:spPr bwMode="auto">
              <a:xfrm>
                <a:off x="2449815" y="222311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2" name="Line 244">
                <a:extLst>
                  <a:ext uri="{FF2B5EF4-FFF2-40B4-BE49-F238E27FC236}">
                    <a16:creationId xmlns="" xmlns:a16="http://schemas.microsoft.com/office/drawing/2014/main" id="{B76388E3-0B16-4DE5-9E9B-8A0DD78BD921}"/>
                  </a:ext>
                </a:extLst>
              </p:cNvPr>
              <p:cNvSpPr>
                <a:spLocks noChangeShapeType="1"/>
              </p:cNvSpPr>
              <p:nvPr/>
            </p:nvSpPr>
            <p:spPr bwMode="auto">
              <a:xfrm>
                <a:off x="2459296" y="2207080"/>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3" name="Line 245">
                <a:extLst>
                  <a:ext uri="{FF2B5EF4-FFF2-40B4-BE49-F238E27FC236}">
                    <a16:creationId xmlns="" xmlns:a16="http://schemas.microsoft.com/office/drawing/2014/main" id="{F7F7DB79-5BB6-4169-90AE-24E0FFEE189C}"/>
                  </a:ext>
                </a:extLst>
              </p:cNvPr>
              <p:cNvSpPr>
                <a:spLocks noChangeShapeType="1"/>
              </p:cNvSpPr>
              <p:nvPr/>
            </p:nvSpPr>
            <p:spPr bwMode="auto">
              <a:xfrm>
                <a:off x="2449815" y="2215099"/>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4" name="Freeform 246">
                <a:extLst>
                  <a:ext uri="{FF2B5EF4-FFF2-40B4-BE49-F238E27FC236}">
                    <a16:creationId xmlns="" xmlns:a16="http://schemas.microsoft.com/office/drawing/2014/main" id="{1AF61001-29AB-4757-847E-E7037E95697B}"/>
                  </a:ext>
                </a:extLst>
              </p:cNvPr>
              <p:cNvSpPr>
                <a:spLocks/>
              </p:cNvSpPr>
              <p:nvPr/>
            </p:nvSpPr>
            <p:spPr bwMode="auto">
              <a:xfrm>
                <a:off x="2778945" y="2153618"/>
                <a:ext cx="27089" cy="16039"/>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15" y="16"/>
                    </a:moveTo>
                    <a:lnTo>
                      <a:pt x="0" y="16"/>
                    </a:lnTo>
                    <a:lnTo>
                      <a:pt x="0" y="31"/>
                    </a:lnTo>
                    <a:lnTo>
                      <a:pt x="45" y="31"/>
                    </a:lnTo>
                    <a:lnTo>
                      <a:pt x="45" y="16"/>
                    </a:lnTo>
                    <a:lnTo>
                      <a:pt x="45" y="0"/>
                    </a:lnTo>
                    <a:lnTo>
                      <a:pt x="15" y="1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5" name="Freeform 247">
                <a:extLst>
                  <a:ext uri="{FF2B5EF4-FFF2-40B4-BE49-F238E27FC236}">
                    <a16:creationId xmlns="" xmlns:a16="http://schemas.microsoft.com/office/drawing/2014/main" id="{7144D7EB-3D85-40A0-A329-38018E472C24}"/>
                  </a:ext>
                </a:extLst>
              </p:cNvPr>
              <p:cNvSpPr>
                <a:spLocks/>
              </p:cNvSpPr>
              <p:nvPr/>
            </p:nvSpPr>
            <p:spPr bwMode="auto">
              <a:xfrm>
                <a:off x="2485030" y="2044020"/>
                <a:ext cx="131381" cy="117616"/>
              </a:xfrm>
              <a:custGeom>
                <a:avLst/>
                <a:gdLst>
                  <a:gd name="T0" fmla="*/ 0 w 225"/>
                  <a:gd name="T1" fmla="*/ 0 h 232"/>
                  <a:gd name="T2" fmla="*/ 0 w 225"/>
                  <a:gd name="T3" fmla="*/ 0 h 232"/>
                  <a:gd name="T4" fmla="*/ 0 w 225"/>
                  <a:gd name="T5" fmla="*/ 0 h 232"/>
                  <a:gd name="T6" fmla="*/ 0 w 225"/>
                  <a:gd name="T7" fmla="*/ 0 h 232"/>
                  <a:gd name="T8" fmla="*/ 0 w 225"/>
                  <a:gd name="T9" fmla="*/ 0 h 232"/>
                  <a:gd name="T10" fmla="*/ 0 w 225"/>
                  <a:gd name="T11" fmla="*/ 0 h 232"/>
                  <a:gd name="T12" fmla="*/ 0 w 225"/>
                  <a:gd name="T13" fmla="*/ 0 h 232"/>
                  <a:gd name="T14" fmla="*/ 0 w 225"/>
                  <a:gd name="T15" fmla="*/ 0 h 232"/>
                  <a:gd name="T16" fmla="*/ 0 w 225"/>
                  <a:gd name="T17" fmla="*/ 0 h 232"/>
                  <a:gd name="T18" fmla="*/ 0 w 225"/>
                  <a:gd name="T19" fmla="*/ 0 h 232"/>
                  <a:gd name="T20" fmla="*/ 0 w 225"/>
                  <a:gd name="T21" fmla="*/ 0 h 232"/>
                  <a:gd name="T22" fmla="*/ 0 w 225"/>
                  <a:gd name="T23" fmla="*/ 0 h 232"/>
                  <a:gd name="T24" fmla="*/ 0 w 225"/>
                  <a:gd name="T25" fmla="*/ 0 h 232"/>
                  <a:gd name="T26" fmla="*/ 0 w 225"/>
                  <a:gd name="T27" fmla="*/ 0 h 232"/>
                  <a:gd name="T28" fmla="*/ 0 w 225"/>
                  <a:gd name="T29" fmla="*/ 0 h 232"/>
                  <a:gd name="T30" fmla="*/ 0 w 225"/>
                  <a:gd name="T31" fmla="*/ 0 h 232"/>
                  <a:gd name="T32" fmla="*/ 0 w 225"/>
                  <a:gd name="T33" fmla="*/ 0 h 232"/>
                  <a:gd name="T34" fmla="*/ 0 w 225"/>
                  <a:gd name="T35" fmla="*/ 0 h 232"/>
                  <a:gd name="T36" fmla="*/ 0 w 225"/>
                  <a:gd name="T37" fmla="*/ 0 h 232"/>
                  <a:gd name="T38" fmla="*/ 0 w 225"/>
                  <a:gd name="T39" fmla="*/ 0 h 232"/>
                  <a:gd name="T40" fmla="*/ 0 w 225"/>
                  <a:gd name="T41" fmla="*/ 0 h 232"/>
                  <a:gd name="T42" fmla="*/ 0 w 225"/>
                  <a:gd name="T43" fmla="*/ 0 h 232"/>
                  <a:gd name="T44" fmla="*/ 0 w 225"/>
                  <a:gd name="T45" fmla="*/ 0 h 232"/>
                  <a:gd name="T46" fmla="*/ 0 w 225"/>
                  <a:gd name="T47" fmla="*/ 0 h 232"/>
                  <a:gd name="T48" fmla="*/ 0 w 225"/>
                  <a:gd name="T49" fmla="*/ 0 h 232"/>
                  <a:gd name="T50" fmla="*/ 0 w 225"/>
                  <a:gd name="T51" fmla="*/ 0 h 232"/>
                  <a:gd name="T52" fmla="*/ 0 w 225"/>
                  <a:gd name="T53" fmla="*/ 0 h 232"/>
                  <a:gd name="T54" fmla="*/ 0 w 225"/>
                  <a:gd name="T55" fmla="*/ 0 h 232"/>
                  <a:gd name="T56" fmla="*/ 0 w 225"/>
                  <a:gd name="T57" fmla="*/ 0 h 232"/>
                  <a:gd name="T58" fmla="*/ 0 w 225"/>
                  <a:gd name="T59" fmla="*/ 0 h 232"/>
                  <a:gd name="T60" fmla="*/ 0 w 225"/>
                  <a:gd name="T61" fmla="*/ 0 h 232"/>
                  <a:gd name="T62" fmla="*/ 0 w 225"/>
                  <a:gd name="T63" fmla="*/ 0 h 232"/>
                  <a:gd name="T64" fmla="*/ 0 w 225"/>
                  <a:gd name="T65" fmla="*/ 0 h 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5"/>
                  <a:gd name="T100" fmla="*/ 0 h 232"/>
                  <a:gd name="T101" fmla="*/ 225 w 225"/>
                  <a:gd name="T102" fmla="*/ 232 h 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5" h="232">
                    <a:moveTo>
                      <a:pt x="0" y="77"/>
                    </a:moveTo>
                    <a:lnTo>
                      <a:pt x="0" y="108"/>
                    </a:lnTo>
                    <a:lnTo>
                      <a:pt x="0" y="139"/>
                    </a:lnTo>
                    <a:lnTo>
                      <a:pt x="15" y="169"/>
                    </a:lnTo>
                    <a:lnTo>
                      <a:pt x="30" y="169"/>
                    </a:lnTo>
                    <a:lnTo>
                      <a:pt x="30" y="185"/>
                    </a:lnTo>
                    <a:lnTo>
                      <a:pt x="15" y="200"/>
                    </a:lnTo>
                    <a:lnTo>
                      <a:pt x="30" y="231"/>
                    </a:lnTo>
                    <a:lnTo>
                      <a:pt x="74" y="216"/>
                    </a:lnTo>
                    <a:lnTo>
                      <a:pt x="89" y="200"/>
                    </a:lnTo>
                    <a:lnTo>
                      <a:pt x="104" y="185"/>
                    </a:lnTo>
                    <a:lnTo>
                      <a:pt x="119" y="185"/>
                    </a:lnTo>
                    <a:lnTo>
                      <a:pt x="134" y="169"/>
                    </a:lnTo>
                    <a:lnTo>
                      <a:pt x="149" y="139"/>
                    </a:lnTo>
                    <a:lnTo>
                      <a:pt x="164" y="123"/>
                    </a:lnTo>
                    <a:lnTo>
                      <a:pt x="164" y="108"/>
                    </a:lnTo>
                    <a:lnTo>
                      <a:pt x="164" y="92"/>
                    </a:lnTo>
                    <a:lnTo>
                      <a:pt x="178" y="77"/>
                    </a:lnTo>
                    <a:lnTo>
                      <a:pt x="164" y="46"/>
                    </a:lnTo>
                    <a:lnTo>
                      <a:pt x="193" y="31"/>
                    </a:lnTo>
                    <a:lnTo>
                      <a:pt x="208" y="31"/>
                    </a:lnTo>
                    <a:lnTo>
                      <a:pt x="224" y="15"/>
                    </a:lnTo>
                    <a:lnTo>
                      <a:pt x="193" y="15"/>
                    </a:lnTo>
                    <a:lnTo>
                      <a:pt x="178" y="31"/>
                    </a:lnTo>
                    <a:lnTo>
                      <a:pt x="164" y="15"/>
                    </a:lnTo>
                    <a:lnTo>
                      <a:pt x="149" y="0"/>
                    </a:lnTo>
                    <a:lnTo>
                      <a:pt x="134" y="15"/>
                    </a:lnTo>
                    <a:lnTo>
                      <a:pt x="104" y="31"/>
                    </a:lnTo>
                    <a:lnTo>
                      <a:pt x="89" y="31"/>
                    </a:lnTo>
                    <a:lnTo>
                      <a:pt x="59" y="31"/>
                    </a:lnTo>
                    <a:lnTo>
                      <a:pt x="45" y="62"/>
                    </a:lnTo>
                    <a:lnTo>
                      <a:pt x="30" y="77"/>
                    </a:lnTo>
                    <a:lnTo>
                      <a:pt x="0" y="77"/>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6" name="Freeform 248">
                <a:extLst>
                  <a:ext uri="{FF2B5EF4-FFF2-40B4-BE49-F238E27FC236}">
                    <a16:creationId xmlns="" xmlns:a16="http://schemas.microsoft.com/office/drawing/2014/main" id="{DA55B34E-989B-4484-AAEB-94E78A43798C}"/>
                  </a:ext>
                </a:extLst>
              </p:cNvPr>
              <p:cNvSpPr>
                <a:spLocks/>
              </p:cNvSpPr>
              <p:nvPr/>
            </p:nvSpPr>
            <p:spPr bwMode="auto">
              <a:xfrm>
                <a:off x="2502638" y="2052040"/>
                <a:ext cx="138153" cy="164396"/>
              </a:xfrm>
              <a:custGeom>
                <a:avLst/>
                <a:gdLst>
                  <a:gd name="T0" fmla="*/ 0 w 239"/>
                  <a:gd name="T1" fmla="*/ 0 h 323"/>
                  <a:gd name="T2" fmla="*/ 0 w 239"/>
                  <a:gd name="T3" fmla="*/ 0 h 323"/>
                  <a:gd name="T4" fmla="*/ 0 w 239"/>
                  <a:gd name="T5" fmla="*/ 0 h 323"/>
                  <a:gd name="T6" fmla="*/ 0 w 239"/>
                  <a:gd name="T7" fmla="*/ 0 h 323"/>
                  <a:gd name="T8" fmla="*/ 0 w 239"/>
                  <a:gd name="T9" fmla="*/ 0 h 323"/>
                  <a:gd name="T10" fmla="*/ 0 w 239"/>
                  <a:gd name="T11" fmla="*/ 0 h 323"/>
                  <a:gd name="T12" fmla="*/ 0 w 239"/>
                  <a:gd name="T13" fmla="*/ 0 h 323"/>
                  <a:gd name="T14" fmla="*/ 0 w 239"/>
                  <a:gd name="T15" fmla="*/ 0 h 323"/>
                  <a:gd name="T16" fmla="*/ 0 w 239"/>
                  <a:gd name="T17" fmla="*/ 0 h 323"/>
                  <a:gd name="T18" fmla="*/ 0 w 239"/>
                  <a:gd name="T19" fmla="*/ 0 h 323"/>
                  <a:gd name="T20" fmla="*/ 0 w 239"/>
                  <a:gd name="T21" fmla="*/ 0 h 323"/>
                  <a:gd name="T22" fmla="*/ 0 w 239"/>
                  <a:gd name="T23" fmla="*/ 0 h 323"/>
                  <a:gd name="T24" fmla="*/ 0 w 239"/>
                  <a:gd name="T25" fmla="*/ 0 h 323"/>
                  <a:gd name="T26" fmla="*/ 0 w 239"/>
                  <a:gd name="T27" fmla="*/ 0 h 323"/>
                  <a:gd name="T28" fmla="*/ 0 w 239"/>
                  <a:gd name="T29" fmla="*/ 0 h 323"/>
                  <a:gd name="T30" fmla="*/ 0 w 239"/>
                  <a:gd name="T31" fmla="*/ 0 h 323"/>
                  <a:gd name="T32" fmla="*/ 0 w 239"/>
                  <a:gd name="T33" fmla="*/ 0 h 323"/>
                  <a:gd name="T34" fmla="*/ 0 w 239"/>
                  <a:gd name="T35" fmla="*/ 0 h 323"/>
                  <a:gd name="T36" fmla="*/ 0 w 239"/>
                  <a:gd name="T37" fmla="*/ 0 h 323"/>
                  <a:gd name="T38" fmla="*/ 0 w 239"/>
                  <a:gd name="T39" fmla="*/ 0 h 323"/>
                  <a:gd name="T40" fmla="*/ 0 w 239"/>
                  <a:gd name="T41" fmla="*/ 0 h 323"/>
                  <a:gd name="T42" fmla="*/ 0 w 239"/>
                  <a:gd name="T43" fmla="*/ 0 h 323"/>
                  <a:gd name="T44" fmla="*/ 0 w 239"/>
                  <a:gd name="T45" fmla="*/ 0 h 323"/>
                  <a:gd name="T46" fmla="*/ 0 w 239"/>
                  <a:gd name="T47" fmla="*/ 0 h 323"/>
                  <a:gd name="T48" fmla="*/ 0 w 239"/>
                  <a:gd name="T49" fmla="*/ 0 h 323"/>
                  <a:gd name="T50" fmla="*/ 0 w 239"/>
                  <a:gd name="T51" fmla="*/ 0 h 323"/>
                  <a:gd name="T52" fmla="*/ 0 w 239"/>
                  <a:gd name="T53" fmla="*/ 0 h 323"/>
                  <a:gd name="T54" fmla="*/ 0 w 239"/>
                  <a:gd name="T55" fmla="*/ 0 h 323"/>
                  <a:gd name="T56" fmla="*/ 0 w 239"/>
                  <a:gd name="T57" fmla="*/ 0 h 323"/>
                  <a:gd name="T58" fmla="*/ 0 w 239"/>
                  <a:gd name="T59" fmla="*/ 0 h 323"/>
                  <a:gd name="T60" fmla="*/ 0 w 239"/>
                  <a:gd name="T61" fmla="*/ 0 h 323"/>
                  <a:gd name="T62" fmla="*/ 0 w 239"/>
                  <a:gd name="T63" fmla="*/ 0 h 323"/>
                  <a:gd name="T64" fmla="*/ 0 w 239"/>
                  <a:gd name="T65" fmla="*/ 0 h 323"/>
                  <a:gd name="T66" fmla="*/ 0 w 239"/>
                  <a:gd name="T67" fmla="*/ 0 h 323"/>
                  <a:gd name="T68" fmla="*/ 0 w 239"/>
                  <a:gd name="T69" fmla="*/ 0 h 323"/>
                  <a:gd name="T70" fmla="*/ 0 w 239"/>
                  <a:gd name="T71" fmla="*/ 0 h 323"/>
                  <a:gd name="T72" fmla="*/ 0 w 239"/>
                  <a:gd name="T73" fmla="*/ 0 h 3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9"/>
                  <a:gd name="T112" fmla="*/ 0 h 323"/>
                  <a:gd name="T113" fmla="*/ 239 w 239"/>
                  <a:gd name="T114" fmla="*/ 323 h 3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9" h="323">
                    <a:moveTo>
                      <a:pt x="134" y="322"/>
                    </a:moveTo>
                    <a:lnTo>
                      <a:pt x="164" y="291"/>
                    </a:lnTo>
                    <a:lnTo>
                      <a:pt x="149" y="261"/>
                    </a:lnTo>
                    <a:lnTo>
                      <a:pt x="149" y="245"/>
                    </a:lnTo>
                    <a:lnTo>
                      <a:pt x="149" y="230"/>
                    </a:lnTo>
                    <a:lnTo>
                      <a:pt x="164" y="230"/>
                    </a:lnTo>
                    <a:lnTo>
                      <a:pt x="179" y="230"/>
                    </a:lnTo>
                    <a:lnTo>
                      <a:pt x="179" y="215"/>
                    </a:lnTo>
                    <a:lnTo>
                      <a:pt x="193" y="199"/>
                    </a:lnTo>
                    <a:lnTo>
                      <a:pt x="208" y="153"/>
                    </a:lnTo>
                    <a:lnTo>
                      <a:pt x="223" y="138"/>
                    </a:lnTo>
                    <a:lnTo>
                      <a:pt x="223" y="123"/>
                    </a:lnTo>
                    <a:lnTo>
                      <a:pt x="208" y="107"/>
                    </a:lnTo>
                    <a:lnTo>
                      <a:pt x="238" y="77"/>
                    </a:lnTo>
                    <a:lnTo>
                      <a:pt x="223" y="46"/>
                    </a:lnTo>
                    <a:lnTo>
                      <a:pt x="193" y="0"/>
                    </a:lnTo>
                    <a:lnTo>
                      <a:pt x="179" y="15"/>
                    </a:lnTo>
                    <a:lnTo>
                      <a:pt x="164" y="15"/>
                    </a:lnTo>
                    <a:lnTo>
                      <a:pt x="134" y="31"/>
                    </a:lnTo>
                    <a:lnTo>
                      <a:pt x="149" y="61"/>
                    </a:lnTo>
                    <a:lnTo>
                      <a:pt x="134" y="77"/>
                    </a:lnTo>
                    <a:lnTo>
                      <a:pt x="134" y="92"/>
                    </a:lnTo>
                    <a:lnTo>
                      <a:pt x="134" y="107"/>
                    </a:lnTo>
                    <a:lnTo>
                      <a:pt x="119" y="123"/>
                    </a:lnTo>
                    <a:lnTo>
                      <a:pt x="104" y="153"/>
                    </a:lnTo>
                    <a:lnTo>
                      <a:pt x="89" y="169"/>
                    </a:lnTo>
                    <a:lnTo>
                      <a:pt x="74" y="169"/>
                    </a:lnTo>
                    <a:lnTo>
                      <a:pt x="60" y="184"/>
                    </a:lnTo>
                    <a:lnTo>
                      <a:pt x="45" y="199"/>
                    </a:lnTo>
                    <a:lnTo>
                      <a:pt x="0" y="215"/>
                    </a:lnTo>
                    <a:lnTo>
                      <a:pt x="15" y="245"/>
                    </a:lnTo>
                    <a:lnTo>
                      <a:pt x="30" y="261"/>
                    </a:lnTo>
                    <a:lnTo>
                      <a:pt x="15" y="276"/>
                    </a:lnTo>
                    <a:lnTo>
                      <a:pt x="0" y="307"/>
                    </a:lnTo>
                    <a:lnTo>
                      <a:pt x="15" y="307"/>
                    </a:lnTo>
                    <a:lnTo>
                      <a:pt x="89" y="291"/>
                    </a:lnTo>
                    <a:lnTo>
                      <a:pt x="134" y="322"/>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7" name="Line 249">
                <a:extLst>
                  <a:ext uri="{FF2B5EF4-FFF2-40B4-BE49-F238E27FC236}">
                    <a16:creationId xmlns="" xmlns:a16="http://schemas.microsoft.com/office/drawing/2014/main" id="{CC2568EE-6D0E-49D2-943E-0F762A7C30C9}"/>
                  </a:ext>
                </a:extLst>
              </p:cNvPr>
              <p:cNvSpPr>
                <a:spLocks noChangeShapeType="1"/>
              </p:cNvSpPr>
              <p:nvPr/>
            </p:nvSpPr>
            <p:spPr bwMode="auto">
              <a:xfrm>
                <a:off x="2615057" y="210683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8" name="Freeform 250">
                <a:extLst>
                  <a:ext uri="{FF2B5EF4-FFF2-40B4-BE49-F238E27FC236}">
                    <a16:creationId xmlns="" xmlns:a16="http://schemas.microsoft.com/office/drawing/2014/main" id="{EC80ED11-C634-482C-A844-A8444C0DCD40}"/>
                  </a:ext>
                </a:extLst>
              </p:cNvPr>
              <p:cNvSpPr>
                <a:spLocks/>
              </p:cNvSpPr>
              <p:nvPr/>
            </p:nvSpPr>
            <p:spPr bwMode="auto">
              <a:xfrm>
                <a:off x="2772173" y="2176339"/>
                <a:ext cx="59596" cy="56135"/>
              </a:xfrm>
              <a:custGeom>
                <a:avLst/>
                <a:gdLst>
                  <a:gd name="T0" fmla="*/ 0 w 106"/>
                  <a:gd name="T1" fmla="*/ 0 h 109"/>
                  <a:gd name="T2" fmla="*/ 0 w 106"/>
                  <a:gd name="T3" fmla="*/ 0 h 109"/>
                  <a:gd name="T4" fmla="*/ 0 w 106"/>
                  <a:gd name="T5" fmla="*/ 0 h 109"/>
                  <a:gd name="T6" fmla="*/ 0 w 106"/>
                  <a:gd name="T7" fmla="*/ 0 h 109"/>
                  <a:gd name="T8" fmla="*/ 0 w 106"/>
                  <a:gd name="T9" fmla="*/ 0 h 109"/>
                  <a:gd name="T10" fmla="*/ 0 w 106"/>
                  <a:gd name="T11" fmla="*/ 0 h 109"/>
                  <a:gd name="T12" fmla="*/ 0 w 106"/>
                  <a:gd name="T13" fmla="*/ 0 h 109"/>
                  <a:gd name="T14" fmla="*/ 0 w 106"/>
                  <a:gd name="T15" fmla="*/ 0 h 109"/>
                  <a:gd name="T16" fmla="*/ 0 w 106"/>
                  <a:gd name="T17" fmla="*/ 0 h 109"/>
                  <a:gd name="T18" fmla="*/ 0 w 106"/>
                  <a:gd name="T19" fmla="*/ 0 h 109"/>
                  <a:gd name="T20" fmla="*/ 0 w 106"/>
                  <a:gd name="T21" fmla="*/ 0 h 109"/>
                  <a:gd name="T22" fmla="*/ 0 w 106"/>
                  <a:gd name="T23" fmla="*/ 0 h 109"/>
                  <a:gd name="T24" fmla="*/ 0 w 106"/>
                  <a:gd name="T25" fmla="*/ 0 h 109"/>
                  <a:gd name="T26" fmla="*/ 0 w 106"/>
                  <a:gd name="T27" fmla="*/ 0 h 109"/>
                  <a:gd name="T28" fmla="*/ 0 w 106"/>
                  <a:gd name="T29" fmla="*/ 0 h 109"/>
                  <a:gd name="T30" fmla="*/ 0 w 106"/>
                  <a:gd name="T31" fmla="*/ 0 h 109"/>
                  <a:gd name="T32" fmla="*/ 0 w 106"/>
                  <a:gd name="T33" fmla="*/ 0 h 1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109"/>
                  <a:gd name="T53" fmla="*/ 106 w 106"/>
                  <a:gd name="T54" fmla="*/ 109 h 1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109">
                    <a:moveTo>
                      <a:pt x="0" y="0"/>
                    </a:moveTo>
                    <a:lnTo>
                      <a:pt x="15" y="15"/>
                    </a:lnTo>
                    <a:lnTo>
                      <a:pt x="15" y="46"/>
                    </a:lnTo>
                    <a:lnTo>
                      <a:pt x="45" y="93"/>
                    </a:lnTo>
                    <a:lnTo>
                      <a:pt x="60" y="93"/>
                    </a:lnTo>
                    <a:lnTo>
                      <a:pt x="60" y="77"/>
                    </a:lnTo>
                    <a:lnTo>
                      <a:pt x="90" y="93"/>
                    </a:lnTo>
                    <a:lnTo>
                      <a:pt x="90" y="108"/>
                    </a:lnTo>
                    <a:lnTo>
                      <a:pt x="105" y="108"/>
                    </a:lnTo>
                    <a:lnTo>
                      <a:pt x="90" y="93"/>
                    </a:lnTo>
                    <a:lnTo>
                      <a:pt x="90" y="62"/>
                    </a:lnTo>
                    <a:lnTo>
                      <a:pt x="75" y="46"/>
                    </a:lnTo>
                    <a:lnTo>
                      <a:pt x="90" y="46"/>
                    </a:lnTo>
                    <a:lnTo>
                      <a:pt x="90" y="15"/>
                    </a:lnTo>
                    <a:lnTo>
                      <a:pt x="45" y="15"/>
                    </a:lnTo>
                    <a:lnTo>
                      <a:pt x="45" y="0"/>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9" name="Freeform 251">
                <a:extLst>
                  <a:ext uri="{FF2B5EF4-FFF2-40B4-BE49-F238E27FC236}">
                    <a16:creationId xmlns="" xmlns:a16="http://schemas.microsoft.com/office/drawing/2014/main" id="{DDEF5E53-F484-4729-B289-A3684B660958}"/>
                  </a:ext>
                </a:extLst>
              </p:cNvPr>
              <p:cNvSpPr>
                <a:spLocks/>
              </p:cNvSpPr>
              <p:nvPr/>
            </p:nvSpPr>
            <p:spPr bwMode="auto">
              <a:xfrm>
                <a:off x="2693615" y="2137579"/>
                <a:ext cx="78558" cy="40097"/>
              </a:xfrm>
              <a:custGeom>
                <a:avLst/>
                <a:gdLst>
                  <a:gd name="T0" fmla="*/ 0 w 135"/>
                  <a:gd name="T1" fmla="*/ 0 h 77"/>
                  <a:gd name="T2" fmla="*/ 0 w 135"/>
                  <a:gd name="T3" fmla="*/ 0 h 77"/>
                  <a:gd name="T4" fmla="*/ 0 w 135"/>
                  <a:gd name="T5" fmla="*/ 0 h 77"/>
                  <a:gd name="T6" fmla="*/ 0 w 135"/>
                  <a:gd name="T7" fmla="*/ 0 h 77"/>
                  <a:gd name="T8" fmla="*/ 0 w 135"/>
                  <a:gd name="T9" fmla="*/ 0 h 77"/>
                  <a:gd name="T10" fmla="*/ 0 w 135"/>
                  <a:gd name="T11" fmla="*/ 0 h 77"/>
                  <a:gd name="T12" fmla="*/ 0 w 135"/>
                  <a:gd name="T13" fmla="*/ 0 h 77"/>
                  <a:gd name="T14" fmla="*/ 0 w 135"/>
                  <a:gd name="T15" fmla="*/ 0 h 77"/>
                  <a:gd name="T16" fmla="*/ 0 w 135"/>
                  <a:gd name="T17" fmla="*/ 0 h 77"/>
                  <a:gd name="T18" fmla="*/ 0 w 135"/>
                  <a:gd name="T19" fmla="*/ 0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5"/>
                  <a:gd name="T31" fmla="*/ 0 h 77"/>
                  <a:gd name="T32" fmla="*/ 135 w 135"/>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5" h="77">
                    <a:moveTo>
                      <a:pt x="30" y="0"/>
                    </a:moveTo>
                    <a:lnTo>
                      <a:pt x="0" y="0"/>
                    </a:lnTo>
                    <a:lnTo>
                      <a:pt x="0" y="30"/>
                    </a:lnTo>
                    <a:lnTo>
                      <a:pt x="45" y="61"/>
                    </a:lnTo>
                    <a:lnTo>
                      <a:pt x="89" y="76"/>
                    </a:lnTo>
                    <a:lnTo>
                      <a:pt x="134" y="61"/>
                    </a:lnTo>
                    <a:lnTo>
                      <a:pt x="134" y="46"/>
                    </a:lnTo>
                    <a:lnTo>
                      <a:pt x="89" y="30"/>
                    </a:lnTo>
                    <a:lnTo>
                      <a:pt x="45" y="15"/>
                    </a:lnTo>
                    <a:lnTo>
                      <a:pt x="3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0" name="Line 252">
                <a:extLst>
                  <a:ext uri="{FF2B5EF4-FFF2-40B4-BE49-F238E27FC236}">
                    <a16:creationId xmlns="" xmlns:a16="http://schemas.microsoft.com/office/drawing/2014/main" id="{CBDF0771-102D-4980-B702-718B8BC59294}"/>
                  </a:ext>
                </a:extLst>
              </p:cNvPr>
              <p:cNvSpPr>
                <a:spLocks noChangeShapeType="1"/>
              </p:cNvSpPr>
              <p:nvPr/>
            </p:nvSpPr>
            <p:spPr bwMode="auto">
              <a:xfrm>
                <a:off x="2615057" y="2090800"/>
                <a:ext cx="0" cy="9356"/>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1" name="Freeform 253">
                <a:extLst>
                  <a:ext uri="{FF2B5EF4-FFF2-40B4-BE49-F238E27FC236}">
                    <a16:creationId xmlns="" xmlns:a16="http://schemas.microsoft.com/office/drawing/2014/main" id="{907AD7A2-205A-4C73-8402-1A848652C7FD}"/>
                  </a:ext>
                </a:extLst>
              </p:cNvPr>
              <p:cNvSpPr>
                <a:spLocks/>
              </p:cNvSpPr>
              <p:nvPr/>
            </p:nvSpPr>
            <p:spPr bwMode="auto">
              <a:xfrm>
                <a:off x="2070570" y="1454602"/>
                <a:ext cx="1354446" cy="621496"/>
              </a:xfrm>
              <a:custGeom>
                <a:avLst/>
                <a:gdLst>
                  <a:gd name="T0" fmla="*/ 0 w 2327"/>
                  <a:gd name="T1" fmla="*/ 0 h 1231"/>
                  <a:gd name="T2" fmla="*/ 0 w 2327"/>
                  <a:gd name="T3" fmla="*/ 0 h 1231"/>
                  <a:gd name="T4" fmla="*/ 0 w 2327"/>
                  <a:gd name="T5" fmla="*/ 0 h 1231"/>
                  <a:gd name="T6" fmla="*/ 0 w 2327"/>
                  <a:gd name="T7" fmla="*/ 0 h 1231"/>
                  <a:gd name="T8" fmla="*/ 0 w 2327"/>
                  <a:gd name="T9" fmla="*/ 0 h 1231"/>
                  <a:gd name="T10" fmla="*/ 0 w 2327"/>
                  <a:gd name="T11" fmla="*/ 0 h 1231"/>
                  <a:gd name="T12" fmla="*/ 0 w 2327"/>
                  <a:gd name="T13" fmla="*/ 0 h 1231"/>
                  <a:gd name="T14" fmla="*/ 0 w 2327"/>
                  <a:gd name="T15" fmla="*/ 0 h 1231"/>
                  <a:gd name="T16" fmla="*/ 0 w 2327"/>
                  <a:gd name="T17" fmla="*/ 0 h 1231"/>
                  <a:gd name="T18" fmla="*/ 0 w 2327"/>
                  <a:gd name="T19" fmla="*/ 0 h 1231"/>
                  <a:gd name="T20" fmla="*/ 0 w 2327"/>
                  <a:gd name="T21" fmla="*/ 0 h 1231"/>
                  <a:gd name="T22" fmla="*/ 0 w 2327"/>
                  <a:gd name="T23" fmla="*/ 0 h 1231"/>
                  <a:gd name="T24" fmla="*/ 0 w 2327"/>
                  <a:gd name="T25" fmla="*/ 0 h 1231"/>
                  <a:gd name="T26" fmla="*/ 0 w 2327"/>
                  <a:gd name="T27" fmla="*/ 0 h 1231"/>
                  <a:gd name="T28" fmla="*/ 0 w 2327"/>
                  <a:gd name="T29" fmla="*/ 0 h 1231"/>
                  <a:gd name="T30" fmla="*/ 0 w 2327"/>
                  <a:gd name="T31" fmla="*/ 0 h 1231"/>
                  <a:gd name="T32" fmla="*/ 0 w 2327"/>
                  <a:gd name="T33" fmla="*/ 0 h 1231"/>
                  <a:gd name="T34" fmla="*/ 0 w 2327"/>
                  <a:gd name="T35" fmla="*/ 0 h 1231"/>
                  <a:gd name="T36" fmla="*/ 0 w 2327"/>
                  <a:gd name="T37" fmla="*/ 0 h 1231"/>
                  <a:gd name="T38" fmla="*/ 0 w 2327"/>
                  <a:gd name="T39" fmla="*/ 0 h 1231"/>
                  <a:gd name="T40" fmla="*/ 0 w 2327"/>
                  <a:gd name="T41" fmla="*/ 0 h 1231"/>
                  <a:gd name="T42" fmla="*/ 0 w 2327"/>
                  <a:gd name="T43" fmla="*/ 0 h 1231"/>
                  <a:gd name="T44" fmla="*/ 0 w 2327"/>
                  <a:gd name="T45" fmla="*/ 0 h 1231"/>
                  <a:gd name="T46" fmla="*/ 0 w 2327"/>
                  <a:gd name="T47" fmla="*/ 0 h 1231"/>
                  <a:gd name="T48" fmla="*/ 0 w 2327"/>
                  <a:gd name="T49" fmla="*/ 0 h 1231"/>
                  <a:gd name="T50" fmla="*/ 0 w 2327"/>
                  <a:gd name="T51" fmla="*/ 0 h 1231"/>
                  <a:gd name="T52" fmla="*/ 0 w 2327"/>
                  <a:gd name="T53" fmla="*/ 0 h 1231"/>
                  <a:gd name="T54" fmla="*/ 0 w 2327"/>
                  <a:gd name="T55" fmla="*/ 0 h 1231"/>
                  <a:gd name="T56" fmla="*/ 0 w 2327"/>
                  <a:gd name="T57" fmla="*/ 0 h 1231"/>
                  <a:gd name="T58" fmla="*/ 0 w 2327"/>
                  <a:gd name="T59" fmla="*/ 0 h 1231"/>
                  <a:gd name="T60" fmla="*/ 0 w 2327"/>
                  <a:gd name="T61" fmla="*/ 0 h 1231"/>
                  <a:gd name="T62" fmla="*/ 0 w 2327"/>
                  <a:gd name="T63" fmla="*/ 0 h 1231"/>
                  <a:gd name="T64" fmla="*/ 0 w 2327"/>
                  <a:gd name="T65" fmla="*/ 0 h 1231"/>
                  <a:gd name="T66" fmla="*/ 0 w 2327"/>
                  <a:gd name="T67" fmla="*/ 0 h 1231"/>
                  <a:gd name="T68" fmla="*/ 0 w 2327"/>
                  <a:gd name="T69" fmla="*/ 0 h 1231"/>
                  <a:gd name="T70" fmla="*/ 0 w 2327"/>
                  <a:gd name="T71" fmla="*/ 0 h 1231"/>
                  <a:gd name="T72" fmla="*/ 0 w 2327"/>
                  <a:gd name="T73" fmla="*/ 0 h 1231"/>
                  <a:gd name="T74" fmla="*/ 0 w 2327"/>
                  <a:gd name="T75" fmla="*/ 0 h 1231"/>
                  <a:gd name="T76" fmla="*/ 0 w 2327"/>
                  <a:gd name="T77" fmla="*/ 0 h 1231"/>
                  <a:gd name="T78" fmla="*/ 0 w 2327"/>
                  <a:gd name="T79" fmla="*/ 0 h 1231"/>
                  <a:gd name="T80" fmla="*/ 0 w 2327"/>
                  <a:gd name="T81" fmla="*/ 0 h 1231"/>
                  <a:gd name="T82" fmla="*/ 0 w 2327"/>
                  <a:gd name="T83" fmla="*/ 0 h 1231"/>
                  <a:gd name="T84" fmla="*/ 0 w 2327"/>
                  <a:gd name="T85" fmla="*/ 0 h 1231"/>
                  <a:gd name="T86" fmla="*/ 0 w 2327"/>
                  <a:gd name="T87" fmla="*/ 0 h 1231"/>
                  <a:gd name="T88" fmla="*/ 0 w 2327"/>
                  <a:gd name="T89" fmla="*/ 0 h 1231"/>
                  <a:gd name="T90" fmla="*/ 0 w 2327"/>
                  <a:gd name="T91" fmla="*/ 0 h 1231"/>
                  <a:gd name="T92" fmla="*/ 0 w 2327"/>
                  <a:gd name="T93" fmla="*/ 0 h 1231"/>
                  <a:gd name="T94" fmla="*/ 0 w 2327"/>
                  <a:gd name="T95" fmla="*/ 0 h 1231"/>
                  <a:gd name="T96" fmla="*/ 0 w 2327"/>
                  <a:gd name="T97" fmla="*/ 0 h 1231"/>
                  <a:gd name="T98" fmla="*/ 0 w 2327"/>
                  <a:gd name="T99" fmla="*/ 0 h 1231"/>
                  <a:gd name="T100" fmla="*/ 0 w 2327"/>
                  <a:gd name="T101" fmla="*/ 0 h 1231"/>
                  <a:gd name="T102" fmla="*/ 0 w 2327"/>
                  <a:gd name="T103" fmla="*/ 0 h 1231"/>
                  <a:gd name="T104" fmla="*/ 0 w 2327"/>
                  <a:gd name="T105" fmla="*/ 0 h 1231"/>
                  <a:gd name="T106" fmla="*/ 0 w 2327"/>
                  <a:gd name="T107" fmla="*/ 0 h 1231"/>
                  <a:gd name="T108" fmla="*/ 0 w 2327"/>
                  <a:gd name="T109" fmla="*/ 0 h 1231"/>
                  <a:gd name="T110" fmla="*/ 0 w 2327"/>
                  <a:gd name="T111" fmla="*/ 0 h 12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27"/>
                  <a:gd name="T169" fmla="*/ 0 h 1231"/>
                  <a:gd name="T170" fmla="*/ 2327 w 2327"/>
                  <a:gd name="T171" fmla="*/ 1231 h 12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27" h="1231">
                    <a:moveTo>
                      <a:pt x="1082" y="881"/>
                    </a:moveTo>
                    <a:lnTo>
                      <a:pt x="948" y="941"/>
                    </a:lnTo>
                    <a:lnTo>
                      <a:pt x="904" y="941"/>
                    </a:lnTo>
                    <a:lnTo>
                      <a:pt x="889" y="972"/>
                    </a:lnTo>
                    <a:lnTo>
                      <a:pt x="859" y="972"/>
                    </a:lnTo>
                    <a:lnTo>
                      <a:pt x="859" y="957"/>
                    </a:lnTo>
                    <a:lnTo>
                      <a:pt x="667" y="1017"/>
                    </a:lnTo>
                    <a:lnTo>
                      <a:pt x="667" y="1002"/>
                    </a:lnTo>
                    <a:lnTo>
                      <a:pt x="652" y="987"/>
                    </a:lnTo>
                    <a:lnTo>
                      <a:pt x="637" y="1002"/>
                    </a:lnTo>
                    <a:lnTo>
                      <a:pt x="637" y="1017"/>
                    </a:lnTo>
                    <a:lnTo>
                      <a:pt x="652" y="1048"/>
                    </a:lnTo>
                    <a:lnTo>
                      <a:pt x="667" y="1048"/>
                    </a:lnTo>
                    <a:lnTo>
                      <a:pt x="667" y="1033"/>
                    </a:lnTo>
                    <a:lnTo>
                      <a:pt x="667" y="1017"/>
                    </a:lnTo>
                    <a:lnTo>
                      <a:pt x="859" y="957"/>
                    </a:lnTo>
                    <a:lnTo>
                      <a:pt x="859" y="926"/>
                    </a:lnTo>
                    <a:lnTo>
                      <a:pt x="948" y="926"/>
                    </a:lnTo>
                    <a:lnTo>
                      <a:pt x="948" y="941"/>
                    </a:lnTo>
                    <a:lnTo>
                      <a:pt x="1082" y="881"/>
                    </a:lnTo>
                    <a:lnTo>
                      <a:pt x="1067" y="941"/>
                    </a:lnTo>
                    <a:lnTo>
                      <a:pt x="1007" y="941"/>
                    </a:lnTo>
                    <a:lnTo>
                      <a:pt x="1022" y="972"/>
                    </a:lnTo>
                    <a:lnTo>
                      <a:pt x="993" y="987"/>
                    </a:lnTo>
                    <a:lnTo>
                      <a:pt x="1007" y="1017"/>
                    </a:lnTo>
                    <a:lnTo>
                      <a:pt x="993" y="1078"/>
                    </a:lnTo>
                    <a:lnTo>
                      <a:pt x="948" y="1109"/>
                    </a:lnTo>
                    <a:lnTo>
                      <a:pt x="933" y="1093"/>
                    </a:lnTo>
                    <a:lnTo>
                      <a:pt x="904" y="1124"/>
                    </a:lnTo>
                    <a:lnTo>
                      <a:pt x="919" y="1139"/>
                    </a:lnTo>
                    <a:lnTo>
                      <a:pt x="933" y="1169"/>
                    </a:lnTo>
                    <a:lnTo>
                      <a:pt x="904" y="1169"/>
                    </a:lnTo>
                    <a:lnTo>
                      <a:pt x="889" y="1184"/>
                    </a:lnTo>
                    <a:lnTo>
                      <a:pt x="874" y="1169"/>
                    </a:lnTo>
                    <a:lnTo>
                      <a:pt x="859" y="1154"/>
                    </a:lnTo>
                    <a:lnTo>
                      <a:pt x="844" y="1169"/>
                    </a:lnTo>
                    <a:lnTo>
                      <a:pt x="815" y="1184"/>
                    </a:lnTo>
                    <a:lnTo>
                      <a:pt x="800" y="1184"/>
                    </a:lnTo>
                    <a:lnTo>
                      <a:pt x="770" y="1184"/>
                    </a:lnTo>
                    <a:lnTo>
                      <a:pt x="756" y="1215"/>
                    </a:lnTo>
                    <a:lnTo>
                      <a:pt x="741" y="1230"/>
                    </a:lnTo>
                    <a:lnTo>
                      <a:pt x="711" y="1230"/>
                    </a:lnTo>
                    <a:lnTo>
                      <a:pt x="711" y="1215"/>
                    </a:lnTo>
                    <a:lnTo>
                      <a:pt x="622" y="1184"/>
                    </a:lnTo>
                    <a:lnTo>
                      <a:pt x="607" y="1184"/>
                    </a:lnTo>
                    <a:lnTo>
                      <a:pt x="593" y="1200"/>
                    </a:lnTo>
                    <a:lnTo>
                      <a:pt x="563" y="1139"/>
                    </a:lnTo>
                    <a:lnTo>
                      <a:pt x="578" y="1139"/>
                    </a:lnTo>
                    <a:lnTo>
                      <a:pt x="563" y="1109"/>
                    </a:lnTo>
                    <a:lnTo>
                      <a:pt x="548" y="1124"/>
                    </a:lnTo>
                    <a:lnTo>
                      <a:pt x="548" y="1093"/>
                    </a:lnTo>
                    <a:lnTo>
                      <a:pt x="519" y="1063"/>
                    </a:lnTo>
                    <a:lnTo>
                      <a:pt x="504" y="1048"/>
                    </a:lnTo>
                    <a:lnTo>
                      <a:pt x="519" y="1048"/>
                    </a:lnTo>
                    <a:lnTo>
                      <a:pt x="519" y="1017"/>
                    </a:lnTo>
                    <a:lnTo>
                      <a:pt x="533" y="1017"/>
                    </a:lnTo>
                    <a:lnTo>
                      <a:pt x="533" y="987"/>
                    </a:lnTo>
                    <a:lnTo>
                      <a:pt x="504" y="987"/>
                    </a:lnTo>
                    <a:lnTo>
                      <a:pt x="489" y="987"/>
                    </a:lnTo>
                    <a:lnTo>
                      <a:pt x="444" y="1017"/>
                    </a:lnTo>
                    <a:lnTo>
                      <a:pt x="444" y="1048"/>
                    </a:lnTo>
                    <a:lnTo>
                      <a:pt x="489" y="1109"/>
                    </a:lnTo>
                    <a:lnTo>
                      <a:pt x="504" y="1139"/>
                    </a:lnTo>
                    <a:lnTo>
                      <a:pt x="504" y="1200"/>
                    </a:lnTo>
                    <a:lnTo>
                      <a:pt x="489" y="1169"/>
                    </a:lnTo>
                    <a:lnTo>
                      <a:pt x="444" y="1184"/>
                    </a:lnTo>
                    <a:lnTo>
                      <a:pt x="430" y="1169"/>
                    </a:lnTo>
                    <a:lnTo>
                      <a:pt x="430" y="1154"/>
                    </a:lnTo>
                    <a:lnTo>
                      <a:pt x="415" y="1154"/>
                    </a:lnTo>
                    <a:lnTo>
                      <a:pt x="415" y="1139"/>
                    </a:lnTo>
                    <a:lnTo>
                      <a:pt x="400" y="1124"/>
                    </a:lnTo>
                    <a:lnTo>
                      <a:pt x="370" y="1124"/>
                    </a:lnTo>
                    <a:lnTo>
                      <a:pt x="356" y="1093"/>
                    </a:lnTo>
                    <a:lnTo>
                      <a:pt x="326" y="1093"/>
                    </a:lnTo>
                    <a:lnTo>
                      <a:pt x="281" y="1048"/>
                    </a:lnTo>
                    <a:lnTo>
                      <a:pt x="296" y="1017"/>
                    </a:lnTo>
                    <a:lnTo>
                      <a:pt x="267" y="1017"/>
                    </a:lnTo>
                    <a:lnTo>
                      <a:pt x="237" y="1033"/>
                    </a:lnTo>
                    <a:lnTo>
                      <a:pt x="267" y="1048"/>
                    </a:lnTo>
                    <a:lnTo>
                      <a:pt x="222" y="1063"/>
                    </a:lnTo>
                    <a:lnTo>
                      <a:pt x="207" y="1033"/>
                    </a:lnTo>
                    <a:lnTo>
                      <a:pt x="163" y="1033"/>
                    </a:lnTo>
                    <a:lnTo>
                      <a:pt x="163" y="1048"/>
                    </a:lnTo>
                    <a:lnTo>
                      <a:pt x="133" y="1048"/>
                    </a:lnTo>
                    <a:lnTo>
                      <a:pt x="133" y="1017"/>
                    </a:lnTo>
                    <a:lnTo>
                      <a:pt x="104" y="987"/>
                    </a:lnTo>
                    <a:lnTo>
                      <a:pt x="89" y="1002"/>
                    </a:lnTo>
                    <a:lnTo>
                      <a:pt x="44" y="1002"/>
                    </a:lnTo>
                    <a:lnTo>
                      <a:pt x="30" y="987"/>
                    </a:lnTo>
                    <a:lnTo>
                      <a:pt x="44" y="987"/>
                    </a:lnTo>
                    <a:lnTo>
                      <a:pt x="59" y="926"/>
                    </a:lnTo>
                    <a:lnTo>
                      <a:pt x="44" y="896"/>
                    </a:lnTo>
                    <a:lnTo>
                      <a:pt x="44" y="866"/>
                    </a:lnTo>
                    <a:lnTo>
                      <a:pt x="0" y="790"/>
                    </a:lnTo>
                    <a:lnTo>
                      <a:pt x="15" y="759"/>
                    </a:lnTo>
                    <a:lnTo>
                      <a:pt x="30" y="774"/>
                    </a:lnTo>
                    <a:lnTo>
                      <a:pt x="44" y="759"/>
                    </a:lnTo>
                    <a:lnTo>
                      <a:pt x="30" y="729"/>
                    </a:lnTo>
                    <a:lnTo>
                      <a:pt x="59" y="714"/>
                    </a:lnTo>
                    <a:lnTo>
                      <a:pt x="89" y="729"/>
                    </a:lnTo>
                    <a:lnTo>
                      <a:pt x="119" y="699"/>
                    </a:lnTo>
                    <a:lnTo>
                      <a:pt x="104" y="683"/>
                    </a:lnTo>
                    <a:lnTo>
                      <a:pt x="133" y="623"/>
                    </a:lnTo>
                    <a:lnTo>
                      <a:pt x="119" y="592"/>
                    </a:lnTo>
                    <a:lnTo>
                      <a:pt x="104" y="547"/>
                    </a:lnTo>
                    <a:lnTo>
                      <a:pt x="119" y="531"/>
                    </a:lnTo>
                    <a:lnTo>
                      <a:pt x="104" y="486"/>
                    </a:lnTo>
                    <a:lnTo>
                      <a:pt x="89" y="471"/>
                    </a:lnTo>
                    <a:lnTo>
                      <a:pt x="89" y="440"/>
                    </a:lnTo>
                    <a:lnTo>
                      <a:pt x="89" y="425"/>
                    </a:lnTo>
                    <a:lnTo>
                      <a:pt x="163" y="440"/>
                    </a:lnTo>
                    <a:lnTo>
                      <a:pt x="252" y="456"/>
                    </a:lnTo>
                    <a:lnTo>
                      <a:pt x="252" y="486"/>
                    </a:lnTo>
                    <a:lnTo>
                      <a:pt x="237" y="516"/>
                    </a:lnTo>
                    <a:lnTo>
                      <a:pt x="193" y="516"/>
                    </a:lnTo>
                    <a:lnTo>
                      <a:pt x="133" y="486"/>
                    </a:lnTo>
                    <a:lnTo>
                      <a:pt x="148" y="516"/>
                    </a:lnTo>
                    <a:lnTo>
                      <a:pt x="163" y="531"/>
                    </a:lnTo>
                    <a:lnTo>
                      <a:pt x="178" y="577"/>
                    </a:lnTo>
                    <a:lnTo>
                      <a:pt x="207" y="577"/>
                    </a:lnTo>
                    <a:lnTo>
                      <a:pt x="207" y="547"/>
                    </a:lnTo>
                    <a:lnTo>
                      <a:pt x="237" y="562"/>
                    </a:lnTo>
                    <a:lnTo>
                      <a:pt x="237" y="531"/>
                    </a:lnTo>
                    <a:lnTo>
                      <a:pt x="267" y="501"/>
                    </a:lnTo>
                    <a:lnTo>
                      <a:pt x="296" y="501"/>
                    </a:lnTo>
                    <a:lnTo>
                      <a:pt x="281" y="471"/>
                    </a:lnTo>
                    <a:lnTo>
                      <a:pt x="281" y="440"/>
                    </a:lnTo>
                    <a:lnTo>
                      <a:pt x="311" y="440"/>
                    </a:lnTo>
                    <a:lnTo>
                      <a:pt x="311" y="456"/>
                    </a:lnTo>
                    <a:lnTo>
                      <a:pt x="326" y="471"/>
                    </a:lnTo>
                    <a:lnTo>
                      <a:pt x="356" y="471"/>
                    </a:lnTo>
                    <a:lnTo>
                      <a:pt x="341" y="440"/>
                    </a:lnTo>
                    <a:lnTo>
                      <a:pt x="415" y="410"/>
                    </a:lnTo>
                    <a:lnTo>
                      <a:pt x="400" y="456"/>
                    </a:lnTo>
                    <a:lnTo>
                      <a:pt x="400" y="471"/>
                    </a:lnTo>
                    <a:lnTo>
                      <a:pt x="430" y="425"/>
                    </a:lnTo>
                    <a:lnTo>
                      <a:pt x="489" y="410"/>
                    </a:lnTo>
                    <a:lnTo>
                      <a:pt x="504" y="410"/>
                    </a:lnTo>
                    <a:lnTo>
                      <a:pt x="489" y="380"/>
                    </a:lnTo>
                    <a:lnTo>
                      <a:pt x="593" y="380"/>
                    </a:lnTo>
                    <a:lnTo>
                      <a:pt x="593" y="395"/>
                    </a:lnTo>
                    <a:lnTo>
                      <a:pt x="563" y="319"/>
                    </a:lnTo>
                    <a:lnTo>
                      <a:pt x="578" y="304"/>
                    </a:lnTo>
                    <a:lnTo>
                      <a:pt x="578" y="258"/>
                    </a:lnTo>
                    <a:lnTo>
                      <a:pt x="607" y="258"/>
                    </a:lnTo>
                    <a:lnTo>
                      <a:pt x="622" y="304"/>
                    </a:lnTo>
                    <a:lnTo>
                      <a:pt x="667" y="380"/>
                    </a:lnTo>
                    <a:lnTo>
                      <a:pt x="682" y="410"/>
                    </a:lnTo>
                    <a:lnTo>
                      <a:pt x="667" y="440"/>
                    </a:lnTo>
                    <a:lnTo>
                      <a:pt x="637" y="456"/>
                    </a:lnTo>
                    <a:lnTo>
                      <a:pt x="682" y="471"/>
                    </a:lnTo>
                    <a:lnTo>
                      <a:pt x="696" y="410"/>
                    </a:lnTo>
                    <a:lnTo>
                      <a:pt x="696" y="380"/>
                    </a:lnTo>
                    <a:lnTo>
                      <a:pt x="711" y="380"/>
                    </a:lnTo>
                    <a:lnTo>
                      <a:pt x="756" y="410"/>
                    </a:lnTo>
                    <a:lnTo>
                      <a:pt x="711" y="364"/>
                    </a:lnTo>
                    <a:lnTo>
                      <a:pt x="682" y="364"/>
                    </a:lnTo>
                    <a:lnTo>
                      <a:pt x="667" y="319"/>
                    </a:lnTo>
                    <a:lnTo>
                      <a:pt x="637" y="304"/>
                    </a:lnTo>
                    <a:lnTo>
                      <a:pt x="652" y="258"/>
                    </a:lnTo>
                    <a:lnTo>
                      <a:pt x="682" y="289"/>
                    </a:lnTo>
                    <a:lnTo>
                      <a:pt x="682" y="258"/>
                    </a:lnTo>
                    <a:lnTo>
                      <a:pt x="741" y="273"/>
                    </a:lnTo>
                    <a:lnTo>
                      <a:pt x="741" y="243"/>
                    </a:lnTo>
                    <a:lnTo>
                      <a:pt x="711" y="243"/>
                    </a:lnTo>
                    <a:lnTo>
                      <a:pt x="696" y="213"/>
                    </a:lnTo>
                    <a:lnTo>
                      <a:pt x="741" y="182"/>
                    </a:lnTo>
                    <a:lnTo>
                      <a:pt x="726" y="167"/>
                    </a:lnTo>
                    <a:lnTo>
                      <a:pt x="800" y="91"/>
                    </a:lnTo>
                    <a:lnTo>
                      <a:pt x="919" y="61"/>
                    </a:lnTo>
                    <a:lnTo>
                      <a:pt x="919" y="30"/>
                    </a:lnTo>
                    <a:lnTo>
                      <a:pt x="933" y="0"/>
                    </a:lnTo>
                    <a:lnTo>
                      <a:pt x="978" y="0"/>
                    </a:lnTo>
                    <a:lnTo>
                      <a:pt x="993" y="30"/>
                    </a:lnTo>
                    <a:lnTo>
                      <a:pt x="1022" y="0"/>
                    </a:lnTo>
                    <a:lnTo>
                      <a:pt x="1052" y="0"/>
                    </a:lnTo>
                    <a:lnTo>
                      <a:pt x="1067" y="0"/>
                    </a:lnTo>
                    <a:lnTo>
                      <a:pt x="1096" y="30"/>
                    </a:lnTo>
                    <a:lnTo>
                      <a:pt x="1082" y="61"/>
                    </a:lnTo>
                    <a:lnTo>
                      <a:pt x="1067" y="91"/>
                    </a:lnTo>
                    <a:lnTo>
                      <a:pt x="1096" y="106"/>
                    </a:lnTo>
                    <a:lnTo>
                      <a:pt x="1082" y="137"/>
                    </a:lnTo>
                    <a:lnTo>
                      <a:pt x="1156" y="61"/>
                    </a:lnTo>
                    <a:lnTo>
                      <a:pt x="1185" y="91"/>
                    </a:lnTo>
                    <a:lnTo>
                      <a:pt x="1200" y="46"/>
                    </a:lnTo>
                    <a:lnTo>
                      <a:pt x="1333" y="61"/>
                    </a:lnTo>
                    <a:lnTo>
                      <a:pt x="1452" y="106"/>
                    </a:lnTo>
                    <a:lnTo>
                      <a:pt x="1467" y="76"/>
                    </a:lnTo>
                    <a:lnTo>
                      <a:pt x="1526" y="46"/>
                    </a:lnTo>
                    <a:lnTo>
                      <a:pt x="1600" y="46"/>
                    </a:lnTo>
                    <a:lnTo>
                      <a:pt x="1644" y="61"/>
                    </a:lnTo>
                    <a:lnTo>
                      <a:pt x="1733" y="30"/>
                    </a:lnTo>
                    <a:lnTo>
                      <a:pt x="1837" y="46"/>
                    </a:lnTo>
                    <a:lnTo>
                      <a:pt x="1941" y="106"/>
                    </a:lnTo>
                    <a:lnTo>
                      <a:pt x="2015" y="61"/>
                    </a:lnTo>
                    <a:lnTo>
                      <a:pt x="2030" y="91"/>
                    </a:lnTo>
                    <a:lnTo>
                      <a:pt x="2059" y="76"/>
                    </a:lnTo>
                    <a:lnTo>
                      <a:pt x="2059" y="46"/>
                    </a:lnTo>
                    <a:lnTo>
                      <a:pt x="2133" y="30"/>
                    </a:lnTo>
                    <a:lnTo>
                      <a:pt x="2193" y="61"/>
                    </a:lnTo>
                    <a:lnTo>
                      <a:pt x="2296" y="46"/>
                    </a:lnTo>
                    <a:lnTo>
                      <a:pt x="2326" y="106"/>
                    </a:lnTo>
                    <a:lnTo>
                      <a:pt x="2296" y="106"/>
                    </a:lnTo>
                    <a:lnTo>
                      <a:pt x="2237" y="91"/>
                    </a:lnTo>
                    <a:lnTo>
                      <a:pt x="2237" y="121"/>
                    </a:lnTo>
                    <a:lnTo>
                      <a:pt x="2252" y="137"/>
                    </a:lnTo>
                    <a:lnTo>
                      <a:pt x="2296" y="137"/>
                    </a:lnTo>
                    <a:lnTo>
                      <a:pt x="2311" y="137"/>
                    </a:lnTo>
                    <a:lnTo>
                      <a:pt x="2311" y="182"/>
                    </a:lnTo>
                    <a:lnTo>
                      <a:pt x="2267" y="228"/>
                    </a:lnTo>
                    <a:lnTo>
                      <a:pt x="2237" y="273"/>
                    </a:lnTo>
                    <a:lnTo>
                      <a:pt x="2193" y="258"/>
                    </a:lnTo>
                    <a:lnTo>
                      <a:pt x="2148" y="258"/>
                    </a:lnTo>
                    <a:lnTo>
                      <a:pt x="2133" y="304"/>
                    </a:lnTo>
                    <a:lnTo>
                      <a:pt x="2119" y="273"/>
                    </a:lnTo>
                    <a:lnTo>
                      <a:pt x="2089" y="304"/>
                    </a:lnTo>
                    <a:lnTo>
                      <a:pt x="2104" y="364"/>
                    </a:lnTo>
                    <a:lnTo>
                      <a:pt x="2133" y="364"/>
                    </a:lnTo>
                    <a:lnTo>
                      <a:pt x="2133" y="395"/>
                    </a:lnTo>
                    <a:lnTo>
                      <a:pt x="2148" y="410"/>
                    </a:lnTo>
                    <a:lnTo>
                      <a:pt x="2148" y="456"/>
                    </a:lnTo>
                    <a:lnTo>
                      <a:pt x="2163" y="471"/>
                    </a:lnTo>
                    <a:lnTo>
                      <a:pt x="2148" y="486"/>
                    </a:lnTo>
                    <a:lnTo>
                      <a:pt x="2163" y="531"/>
                    </a:lnTo>
                    <a:lnTo>
                      <a:pt x="2148" y="531"/>
                    </a:lnTo>
                    <a:lnTo>
                      <a:pt x="2133" y="607"/>
                    </a:lnTo>
                    <a:lnTo>
                      <a:pt x="2045" y="456"/>
                    </a:lnTo>
                    <a:lnTo>
                      <a:pt x="2030" y="395"/>
                    </a:lnTo>
                    <a:lnTo>
                      <a:pt x="2045" y="395"/>
                    </a:lnTo>
                    <a:lnTo>
                      <a:pt x="2074" y="289"/>
                    </a:lnTo>
                    <a:lnTo>
                      <a:pt x="2045" y="213"/>
                    </a:lnTo>
                    <a:lnTo>
                      <a:pt x="2015" y="228"/>
                    </a:lnTo>
                    <a:lnTo>
                      <a:pt x="2030" y="243"/>
                    </a:lnTo>
                    <a:lnTo>
                      <a:pt x="2030" y="289"/>
                    </a:lnTo>
                    <a:lnTo>
                      <a:pt x="2000" y="289"/>
                    </a:lnTo>
                    <a:lnTo>
                      <a:pt x="2000" y="243"/>
                    </a:lnTo>
                    <a:lnTo>
                      <a:pt x="1956" y="304"/>
                    </a:lnTo>
                    <a:lnTo>
                      <a:pt x="1956" y="380"/>
                    </a:lnTo>
                    <a:lnTo>
                      <a:pt x="1926" y="395"/>
                    </a:lnTo>
                    <a:lnTo>
                      <a:pt x="1882" y="380"/>
                    </a:lnTo>
                    <a:lnTo>
                      <a:pt x="1882" y="395"/>
                    </a:lnTo>
                    <a:lnTo>
                      <a:pt x="1793" y="425"/>
                    </a:lnTo>
                    <a:lnTo>
                      <a:pt x="1763" y="547"/>
                    </a:lnTo>
                    <a:lnTo>
                      <a:pt x="1748" y="577"/>
                    </a:lnTo>
                    <a:lnTo>
                      <a:pt x="1793" y="592"/>
                    </a:lnTo>
                    <a:lnTo>
                      <a:pt x="1807" y="623"/>
                    </a:lnTo>
                    <a:lnTo>
                      <a:pt x="1837" y="577"/>
                    </a:lnTo>
                    <a:lnTo>
                      <a:pt x="1867" y="592"/>
                    </a:lnTo>
                    <a:lnTo>
                      <a:pt x="1882" y="607"/>
                    </a:lnTo>
                    <a:lnTo>
                      <a:pt x="1896" y="683"/>
                    </a:lnTo>
                    <a:lnTo>
                      <a:pt x="1911" y="744"/>
                    </a:lnTo>
                    <a:lnTo>
                      <a:pt x="1882" y="896"/>
                    </a:lnTo>
                    <a:lnTo>
                      <a:pt x="1837" y="926"/>
                    </a:lnTo>
                    <a:lnTo>
                      <a:pt x="1807" y="866"/>
                    </a:lnTo>
                    <a:lnTo>
                      <a:pt x="1837" y="850"/>
                    </a:lnTo>
                    <a:lnTo>
                      <a:pt x="1837" y="774"/>
                    </a:lnTo>
                    <a:lnTo>
                      <a:pt x="1807" y="774"/>
                    </a:lnTo>
                    <a:lnTo>
                      <a:pt x="1793" y="790"/>
                    </a:lnTo>
                    <a:lnTo>
                      <a:pt x="1778" y="790"/>
                    </a:lnTo>
                    <a:lnTo>
                      <a:pt x="1719" y="744"/>
                    </a:lnTo>
                    <a:lnTo>
                      <a:pt x="1719" y="759"/>
                    </a:lnTo>
                    <a:lnTo>
                      <a:pt x="1689" y="729"/>
                    </a:lnTo>
                    <a:lnTo>
                      <a:pt x="1644" y="683"/>
                    </a:lnTo>
                    <a:lnTo>
                      <a:pt x="1600" y="653"/>
                    </a:lnTo>
                    <a:lnTo>
                      <a:pt x="1570" y="653"/>
                    </a:lnTo>
                    <a:lnTo>
                      <a:pt x="1556" y="699"/>
                    </a:lnTo>
                    <a:lnTo>
                      <a:pt x="1570" y="699"/>
                    </a:lnTo>
                    <a:lnTo>
                      <a:pt x="1570" y="729"/>
                    </a:lnTo>
                    <a:lnTo>
                      <a:pt x="1556" y="774"/>
                    </a:lnTo>
                    <a:lnTo>
                      <a:pt x="1541" y="790"/>
                    </a:lnTo>
                    <a:lnTo>
                      <a:pt x="1526" y="790"/>
                    </a:lnTo>
                    <a:lnTo>
                      <a:pt x="1482" y="790"/>
                    </a:lnTo>
                    <a:lnTo>
                      <a:pt x="1467" y="805"/>
                    </a:lnTo>
                    <a:lnTo>
                      <a:pt x="1437" y="805"/>
                    </a:lnTo>
                    <a:lnTo>
                      <a:pt x="1422" y="820"/>
                    </a:lnTo>
                    <a:lnTo>
                      <a:pt x="1348" y="790"/>
                    </a:lnTo>
                    <a:lnTo>
                      <a:pt x="1304" y="805"/>
                    </a:lnTo>
                    <a:lnTo>
                      <a:pt x="1289" y="790"/>
                    </a:lnTo>
                    <a:lnTo>
                      <a:pt x="1230" y="759"/>
                    </a:lnTo>
                    <a:lnTo>
                      <a:pt x="1215" y="805"/>
                    </a:lnTo>
                    <a:lnTo>
                      <a:pt x="1215" y="835"/>
                    </a:lnTo>
                    <a:lnTo>
                      <a:pt x="1170" y="835"/>
                    </a:lnTo>
                    <a:lnTo>
                      <a:pt x="1126" y="835"/>
                    </a:lnTo>
                    <a:lnTo>
                      <a:pt x="1082" y="881"/>
                    </a:lnTo>
                  </a:path>
                </a:pathLst>
              </a:custGeom>
              <a:solidFill>
                <a:srgbClr val="FF0040"/>
              </a:solidFill>
              <a:ln w="6350"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2" name="Freeform 254">
                <a:extLst>
                  <a:ext uri="{FF2B5EF4-FFF2-40B4-BE49-F238E27FC236}">
                    <a16:creationId xmlns="" xmlns:a16="http://schemas.microsoft.com/office/drawing/2014/main" id="{115DF6CE-B23A-4F9C-9899-70A127AF0935}"/>
                  </a:ext>
                </a:extLst>
              </p:cNvPr>
              <p:cNvSpPr>
                <a:spLocks/>
              </p:cNvSpPr>
              <p:nvPr/>
            </p:nvSpPr>
            <p:spPr bwMode="auto">
              <a:xfrm>
                <a:off x="2066506" y="1454602"/>
                <a:ext cx="1363927" cy="629515"/>
              </a:xfrm>
              <a:custGeom>
                <a:avLst/>
                <a:gdLst>
                  <a:gd name="T0" fmla="*/ 0 w 2342"/>
                  <a:gd name="T1" fmla="*/ 0 h 1246"/>
                  <a:gd name="T2" fmla="*/ 0 w 2342"/>
                  <a:gd name="T3" fmla="*/ 0 h 1246"/>
                  <a:gd name="T4" fmla="*/ 0 w 2342"/>
                  <a:gd name="T5" fmla="*/ 0 h 1246"/>
                  <a:gd name="T6" fmla="*/ 0 w 2342"/>
                  <a:gd name="T7" fmla="*/ 0 h 1246"/>
                  <a:gd name="T8" fmla="*/ 0 w 2342"/>
                  <a:gd name="T9" fmla="*/ 0 h 1246"/>
                  <a:gd name="T10" fmla="*/ 0 w 2342"/>
                  <a:gd name="T11" fmla="*/ 0 h 1246"/>
                  <a:gd name="T12" fmla="*/ 0 w 2342"/>
                  <a:gd name="T13" fmla="*/ 0 h 1246"/>
                  <a:gd name="T14" fmla="*/ 0 w 2342"/>
                  <a:gd name="T15" fmla="*/ 0 h 1246"/>
                  <a:gd name="T16" fmla="*/ 0 w 2342"/>
                  <a:gd name="T17" fmla="*/ 0 h 1246"/>
                  <a:gd name="T18" fmla="*/ 0 w 2342"/>
                  <a:gd name="T19" fmla="*/ 0 h 1246"/>
                  <a:gd name="T20" fmla="*/ 0 w 2342"/>
                  <a:gd name="T21" fmla="*/ 0 h 1246"/>
                  <a:gd name="T22" fmla="*/ 0 w 2342"/>
                  <a:gd name="T23" fmla="*/ 0 h 1246"/>
                  <a:gd name="T24" fmla="*/ 0 w 2342"/>
                  <a:gd name="T25" fmla="*/ 0 h 1246"/>
                  <a:gd name="T26" fmla="*/ 0 w 2342"/>
                  <a:gd name="T27" fmla="*/ 0 h 1246"/>
                  <a:gd name="T28" fmla="*/ 0 w 2342"/>
                  <a:gd name="T29" fmla="*/ 0 h 1246"/>
                  <a:gd name="T30" fmla="*/ 0 w 2342"/>
                  <a:gd name="T31" fmla="*/ 0 h 1246"/>
                  <a:gd name="T32" fmla="*/ 0 w 2342"/>
                  <a:gd name="T33" fmla="*/ 0 h 1246"/>
                  <a:gd name="T34" fmla="*/ 0 w 2342"/>
                  <a:gd name="T35" fmla="*/ 0 h 1246"/>
                  <a:gd name="T36" fmla="*/ 0 w 2342"/>
                  <a:gd name="T37" fmla="*/ 0 h 1246"/>
                  <a:gd name="T38" fmla="*/ 0 w 2342"/>
                  <a:gd name="T39" fmla="*/ 0 h 1246"/>
                  <a:gd name="T40" fmla="*/ 0 w 2342"/>
                  <a:gd name="T41" fmla="*/ 0 h 1246"/>
                  <a:gd name="T42" fmla="*/ 0 w 2342"/>
                  <a:gd name="T43" fmla="*/ 0 h 1246"/>
                  <a:gd name="T44" fmla="*/ 0 w 2342"/>
                  <a:gd name="T45" fmla="*/ 0 h 1246"/>
                  <a:gd name="T46" fmla="*/ 0 w 2342"/>
                  <a:gd name="T47" fmla="*/ 0 h 1246"/>
                  <a:gd name="T48" fmla="*/ 0 w 2342"/>
                  <a:gd name="T49" fmla="*/ 0 h 1246"/>
                  <a:gd name="T50" fmla="*/ 0 w 2342"/>
                  <a:gd name="T51" fmla="*/ 0 h 1246"/>
                  <a:gd name="T52" fmla="*/ 0 w 2342"/>
                  <a:gd name="T53" fmla="*/ 0 h 1246"/>
                  <a:gd name="T54" fmla="*/ 0 w 2342"/>
                  <a:gd name="T55" fmla="*/ 0 h 1246"/>
                  <a:gd name="T56" fmla="*/ 0 w 2342"/>
                  <a:gd name="T57" fmla="*/ 0 h 1246"/>
                  <a:gd name="T58" fmla="*/ 0 w 2342"/>
                  <a:gd name="T59" fmla="*/ 0 h 1246"/>
                  <a:gd name="T60" fmla="*/ 0 w 2342"/>
                  <a:gd name="T61" fmla="*/ 0 h 1246"/>
                  <a:gd name="T62" fmla="*/ 0 w 2342"/>
                  <a:gd name="T63" fmla="*/ 0 h 1246"/>
                  <a:gd name="T64" fmla="*/ 0 w 2342"/>
                  <a:gd name="T65" fmla="*/ 0 h 1246"/>
                  <a:gd name="T66" fmla="*/ 0 w 2342"/>
                  <a:gd name="T67" fmla="*/ 0 h 1246"/>
                  <a:gd name="T68" fmla="*/ 0 w 2342"/>
                  <a:gd name="T69" fmla="*/ 0 h 1246"/>
                  <a:gd name="T70" fmla="*/ 0 w 2342"/>
                  <a:gd name="T71" fmla="*/ 0 h 1246"/>
                  <a:gd name="T72" fmla="*/ 0 w 2342"/>
                  <a:gd name="T73" fmla="*/ 0 h 1246"/>
                  <a:gd name="T74" fmla="*/ 0 w 2342"/>
                  <a:gd name="T75" fmla="*/ 0 h 1246"/>
                  <a:gd name="T76" fmla="*/ 0 w 2342"/>
                  <a:gd name="T77" fmla="*/ 0 h 1246"/>
                  <a:gd name="T78" fmla="*/ 0 w 2342"/>
                  <a:gd name="T79" fmla="*/ 0 h 1246"/>
                  <a:gd name="T80" fmla="*/ 0 w 2342"/>
                  <a:gd name="T81" fmla="*/ 0 h 1246"/>
                  <a:gd name="T82" fmla="*/ 0 w 2342"/>
                  <a:gd name="T83" fmla="*/ 0 h 1246"/>
                  <a:gd name="T84" fmla="*/ 0 w 2342"/>
                  <a:gd name="T85" fmla="*/ 0 h 1246"/>
                  <a:gd name="T86" fmla="*/ 0 w 2342"/>
                  <a:gd name="T87" fmla="*/ 0 h 1246"/>
                  <a:gd name="T88" fmla="*/ 0 w 2342"/>
                  <a:gd name="T89" fmla="*/ 0 h 1246"/>
                  <a:gd name="T90" fmla="*/ 0 w 2342"/>
                  <a:gd name="T91" fmla="*/ 0 h 1246"/>
                  <a:gd name="T92" fmla="*/ 0 w 2342"/>
                  <a:gd name="T93" fmla="*/ 0 h 1246"/>
                  <a:gd name="T94" fmla="*/ 0 w 2342"/>
                  <a:gd name="T95" fmla="*/ 0 h 1246"/>
                  <a:gd name="T96" fmla="*/ 0 w 2342"/>
                  <a:gd name="T97" fmla="*/ 0 h 1246"/>
                  <a:gd name="T98" fmla="*/ 0 w 2342"/>
                  <a:gd name="T99" fmla="*/ 0 h 1246"/>
                  <a:gd name="T100" fmla="*/ 0 w 2342"/>
                  <a:gd name="T101" fmla="*/ 0 h 1246"/>
                  <a:gd name="T102" fmla="*/ 0 w 2342"/>
                  <a:gd name="T103" fmla="*/ 0 h 1246"/>
                  <a:gd name="T104" fmla="*/ 0 w 2342"/>
                  <a:gd name="T105" fmla="*/ 0 h 12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42"/>
                  <a:gd name="T160" fmla="*/ 0 h 1246"/>
                  <a:gd name="T161" fmla="*/ 2342 w 2342"/>
                  <a:gd name="T162" fmla="*/ 1246 h 12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42" h="1246">
                    <a:moveTo>
                      <a:pt x="1088" y="891"/>
                    </a:moveTo>
                    <a:lnTo>
                      <a:pt x="1074" y="953"/>
                    </a:lnTo>
                    <a:lnTo>
                      <a:pt x="1014" y="953"/>
                    </a:lnTo>
                    <a:lnTo>
                      <a:pt x="1029" y="984"/>
                    </a:lnTo>
                    <a:lnTo>
                      <a:pt x="999" y="999"/>
                    </a:lnTo>
                    <a:lnTo>
                      <a:pt x="1014" y="1030"/>
                    </a:lnTo>
                    <a:lnTo>
                      <a:pt x="999" y="1091"/>
                    </a:lnTo>
                    <a:lnTo>
                      <a:pt x="954" y="1122"/>
                    </a:lnTo>
                    <a:lnTo>
                      <a:pt x="939" y="1107"/>
                    </a:lnTo>
                    <a:lnTo>
                      <a:pt x="910" y="1137"/>
                    </a:lnTo>
                    <a:lnTo>
                      <a:pt x="924" y="1153"/>
                    </a:lnTo>
                    <a:lnTo>
                      <a:pt x="939" y="1184"/>
                    </a:lnTo>
                    <a:lnTo>
                      <a:pt x="910" y="1184"/>
                    </a:lnTo>
                    <a:lnTo>
                      <a:pt x="895" y="1199"/>
                    </a:lnTo>
                    <a:lnTo>
                      <a:pt x="880" y="1184"/>
                    </a:lnTo>
                    <a:lnTo>
                      <a:pt x="865" y="1168"/>
                    </a:lnTo>
                    <a:lnTo>
                      <a:pt x="850" y="1184"/>
                    </a:lnTo>
                    <a:lnTo>
                      <a:pt x="820" y="1199"/>
                    </a:lnTo>
                    <a:lnTo>
                      <a:pt x="805" y="1199"/>
                    </a:lnTo>
                    <a:lnTo>
                      <a:pt x="775" y="1199"/>
                    </a:lnTo>
                    <a:lnTo>
                      <a:pt x="760" y="1230"/>
                    </a:lnTo>
                    <a:lnTo>
                      <a:pt x="746" y="1245"/>
                    </a:lnTo>
                    <a:lnTo>
                      <a:pt x="716" y="1245"/>
                    </a:lnTo>
                    <a:lnTo>
                      <a:pt x="716" y="1230"/>
                    </a:lnTo>
                    <a:lnTo>
                      <a:pt x="626" y="1199"/>
                    </a:lnTo>
                    <a:lnTo>
                      <a:pt x="611" y="1199"/>
                    </a:lnTo>
                    <a:lnTo>
                      <a:pt x="596" y="1214"/>
                    </a:lnTo>
                    <a:lnTo>
                      <a:pt x="567" y="1153"/>
                    </a:lnTo>
                    <a:lnTo>
                      <a:pt x="582" y="1153"/>
                    </a:lnTo>
                    <a:lnTo>
                      <a:pt x="567" y="1122"/>
                    </a:lnTo>
                    <a:lnTo>
                      <a:pt x="552" y="1137"/>
                    </a:lnTo>
                    <a:lnTo>
                      <a:pt x="552" y="1107"/>
                    </a:lnTo>
                    <a:lnTo>
                      <a:pt x="522" y="1076"/>
                    </a:lnTo>
                    <a:lnTo>
                      <a:pt x="507" y="1061"/>
                    </a:lnTo>
                    <a:lnTo>
                      <a:pt x="522" y="1061"/>
                    </a:lnTo>
                    <a:lnTo>
                      <a:pt x="522" y="1030"/>
                    </a:lnTo>
                    <a:lnTo>
                      <a:pt x="537" y="1030"/>
                    </a:lnTo>
                    <a:lnTo>
                      <a:pt x="537" y="999"/>
                    </a:lnTo>
                    <a:lnTo>
                      <a:pt x="507" y="999"/>
                    </a:lnTo>
                    <a:lnTo>
                      <a:pt x="492" y="999"/>
                    </a:lnTo>
                    <a:lnTo>
                      <a:pt x="447" y="1030"/>
                    </a:lnTo>
                    <a:lnTo>
                      <a:pt x="447" y="1061"/>
                    </a:lnTo>
                    <a:lnTo>
                      <a:pt x="492" y="1122"/>
                    </a:lnTo>
                    <a:lnTo>
                      <a:pt x="507" y="1153"/>
                    </a:lnTo>
                    <a:lnTo>
                      <a:pt x="507" y="1214"/>
                    </a:lnTo>
                    <a:lnTo>
                      <a:pt x="492" y="1184"/>
                    </a:lnTo>
                    <a:lnTo>
                      <a:pt x="447" y="1199"/>
                    </a:lnTo>
                    <a:lnTo>
                      <a:pt x="432" y="1184"/>
                    </a:lnTo>
                    <a:lnTo>
                      <a:pt x="432" y="1168"/>
                    </a:lnTo>
                    <a:lnTo>
                      <a:pt x="418" y="1168"/>
                    </a:lnTo>
                    <a:lnTo>
                      <a:pt x="418" y="1153"/>
                    </a:lnTo>
                    <a:lnTo>
                      <a:pt x="403" y="1137"/>
                    </a:lnTo>
                    <a:lnTo>
                      <a:pt x="373" y="1137"/>
                    </a:lnTo>
                    <a:lnTo>
                      <a:pt x="358" y="1107"/>
                    </a:lnTo>
                    <a:lnTo>
                      <a:pt x="328" y="1107"/>
                    </a:lnTo>
                    <a:lnTo>
                      <a:pt x="283" y="1061"/>
                    </a:lnTo>
                    <a:lnTo>
                      <a:pt x="298" y="1030"/>
                    </a:lnTo>
                    <a:lnTo>
                      <a:pt x="268" y="1030"/>
                    </a:lnTo>
                    <a:lnTo>
                      <a:pt x="239" y="1045"/>
                    </a:lnTo>
                    <a:lnTo>
                      <a:pt x="268" y="1061"/>
                    </a:lnTo>
                    <a:lnTo>
                      <a:pt x="224" y="1076"/>
                    </a:lnTo>
                    <a:lnTo>
                      <a:pt x="209" y="1045"/>
                    </a:lnTo>
                    <a:lnTo>
                      <a:pt x="164" y="1045"/>
                    </a:lnTo>
                    <a:lnTo>
                      <a:pt x="164" y="1061"/>
                    </a:lnTo>
                    <a:lnTo>
                      <a:pt x="134" y="1061"/>
                    </a:lnTo>
                    <a:lnTo>
                      <a:pt x="134" y="1030"/>
                    </a:lnTo>
                    <a:lnTo>
                      <a:pt x="104" y="999"/>
                    </a:lnTo>
                    <a:lnTo>
                      <a:pt x="89" y="1014"/>
                    </a:lnTo>
                    <a:lnTo>
                      <a:pt x="45" y="1014"/>
                    </a:lnTo>
                    <a:lnTo>
                      <a:pt x="30" y="999"/>
                    </a:lnTo>
                    <a:lnTo>
                      <a:pt x="45" y="999"/>
                    </a:lnTo>
                    <a:lnTo>
                      <a:pt x="60" y="938"/>
                    </a:lnTo>
                    <a:lnTo>
                      <a:pt x="45" y="907"/>
                    </a:lnTo>
                    <a:lnTo>
                      <a:pt x="45" y="876"/>
                    </a:lnTo>
                    <a:lnTo>
                      <a:pt x="0" y="799"/>
                    </a:lnTo>
                    <a:lnTo>
                      <a:pt x="15" y="769"/>
                    </a:lnTo>
                    <a:lnTo>
                      <a:pt x="30" y="784"/>
                    </a:lnTo>
                    <a:lnTo>
                      <a:pt x="45" y="769"/>
                    </a:lnTo>
                    <a:lnTo>
                      <a:pt x="30" y="738"/>
                    </a:lnTo>
                    <a:lnTo>
                      <a:pt x="60" y="722"/>
                    </a:lnTo>
                    <a:lnTo>
                      <a:pt x="89" y="738"/>
                    </a:lnTo>
                    <a:lnTo>
                      <a:pt x="119" y="707"/>
                    </a:lnTo>
                    <a:lnTo>
                      <a:pt x="104" y="692"/>
                    </a:lnTo>
                    <a:lnTo>
                      <a:pt x="134" y="630"/>
                    </a:lnTo>
                    <a:lnTo>
                      <a:pt x="119" y="599"/>
                    </a:lnTo>
                    <a:lnTo>
                      <a:pt x="104" y="553"/>
                    </a:lnTo>
                    <a:lnTo>
                      <a:pt x="119" y="538"/>
                    </a:lnTo>
                    <a:lnTo>
                      <a:pt x="104" y="492"/>
                    </a:lnTo>
                    <a:lnTo>
                      <a:pt x="89" y="476"/>
                    </a:lnTo>
                    <a:lnTo>
                      <a:pt x="89" y="446"/>
                    </a:lnTo>
                    <a:lnTo>
                      <a:pt x="89" y="430"/>
                    </a:lnTo>
                    <a:lnTo>
                      <a:pt x="164" y="446"/>
                    </a:lnTo>
                    <a:lnTo>
                      <a:pt x="253" y="461"/>
                    </a:lnTo>
                    <a:lnTo>
                      <a:pt x="253" y="492"/>
                    </a:lnTo>
                    <a:lnTo>
                      <a:pt x="239" y="523"/>
                    </a:lnTo>
                    <a:lnTo>
                      <a:pt x="194" y="523"/>
                    </a:lnTo>
                    <a:lnTo>
                      <a:pt x="134" y="492"/>
                    </a:lnTo>
                    <a:lnTo>
                      <a:pt x="149" y="523"/>
                    </a:lnTo>
                    <a:lnTo>
                      <a:pt x="164" y="538"/>
                    </a:lnTo>
                    <a:lnTo>
                      <a:pt x="179" y="584"/>
                    </a:lnTo>
                    <a:lnTo>
                      <a:pt x="209" y="584"/>
                    </a:lnTo>
                    <a:lnTo>
                      <a:pt x="209" y="553"/>
                    </a:lnTo>
                    <a:lnTo>
                      <a:pt x="239" y="569"/>
                    </a:lnTo>
                    <a:lnTo>
                      <a:pt x="239" y="538"/>
                    </a:lnTo>
                    <a:lnTo>
                      <a:pt x="268" y="507"/>
                    </a:lnTo>
                    <a:lnTo>
                      <a:pt x="298" y="507"/>
                    </a:lnTo>
                    <a:lnTo>
                      <a:pt x="283" y="476"/>
                    </a:lnTo>
                    <a:lnTo>
                      <a:pt x="283" y="446"/>
                    </a:lnTo>
                    <a:lnTo>
                      <a:pt x="313" y="446"/>
                    </a:lnTo>
                    <a:lnTo>
                      <a:pt x="313" y="461"/>
                    </a:lnTo>
                    <a:lnTo>
                      <a:pt x="328" y="476"/>
                    </a:lnTo>
                    <a:lnTo>
                      <a:pt x="358" y="476"/>
                    </a:lnTo>
                    <a:lnTo>
                      <a:pt x="343" y="446"/>
                    </a:lnTo>
                    <a:lnTo>
                      <a:pt x="418" y="415"/>
                    </a:lnTo>
                    <a:lnTo>
                      <a:pt x="403" y="461"/>
                    </a:lnTo>
                    <a:lnTo>
                      <a:pt x="403" y="476"/>
                    </a:lnTo>
                    <a:lnTo>
                      <a:pt x="432" y="430"/>
                    </a:lnTo>
                    <a:lnTo>
                      <a:pt x="492" y="415"/>
                    </a:lnTo>
                    <a:lnTo>
                      <a:pt x="507" y="415"/>
                    </a:lnTo>
                    <a:lnTo>
                      <a:pt x="492" y="384"/>
                    </a:lnTo>
                    <a:lnTo>
                      <a:pt x="596" y="384"/>
                    </a:lnTo>
                    <a:lnTo>
                      <a:pt x="596" y="400"/>
                    </a:lnTo>
                    <a:lnTo>
                      <a:pt x="567" y="323"/>
                    </a:lnTo>
                    <a:lnTo>
                      <a:pt x="582" y="307"/>
                    </a:lnTo>
                    <a:lnTo>
                      <a:pt x="582" y="261"/>
                    </a:lnTo>
                    <a:lnTo>
                      <a:pt x="611" y="261"/>
                    </a:lnTo>
                    <a:lnTo>
                      <a:pt x="626" y="307"/>
                    </a:lnTo>
                    <a:lnTo>
                      <a:pt x="671" y="384"/>
                    </a:lnTo>
                    <a:lnTo>
                      <a:pt x="686" y="415"/>
                    </a:lnTo>
                    <a:lnTo>
                      <a:pt x="671" y="446"/>
                    </a:lnTo>
                    <a:lnTo>
                      <a:pt x="641" y="461"/>
                    </a:lnTo>
                    <a:lnTo>
                      <a:pt x="686" y="476"/>
                    </a:lnTo>
                    <a:lnTo>
                      <a:pt x="701" y="415"/>
                    </a:lnTo>
                    <a:lnTo>
                      <a:pt x="701" y="384"/>
                    </a:lnTo>
                    <a:lnTo>
                      <a:pt x="716" y="384"/>
                    </a:lnTo>
                    <a:lnTo>
                      <a:pt x="760" y="415"/>
                    </a:lnTo>
                    <a:lnTo>
                      <a:pt x="716" y="369"/>
                    </a:lnTo>
                    <a:lnTo>
                      <a:pt x="686" y="369"/>
                    </a:lnTo>
                    <a:lnTo>
                      <a:pt x="671" y="323"/>
                    </a:lnTo>
                    <a:lnTo>
                      <a:pt x="641" y="307"/>
                    </a:lnTo>
                    <a:lnTo>
                      <a:pt x="656" y="261"/>
                    </a:lnTo>
                    <a:lnTo>
                      <a:pt x="686" y="292"/>
                    </a:lnTo>
                    <a:lnTo>
                      <a:pt x="686" y="261"/>
                    </a:lnTo>
                    <a:lnTo>
                      <a:pt x="746" y="277"/>
                    </a:lnTo>
                    <a:lnTo>
                      <a:pt x="746" y="246"/>
                    </a:lnTo>
                    <a:lnTo>
                      <a:pt x="716" y="246"/>
                    </a:lnTo>
                    <a:lnTo>
                      <a:pt x="701" y="215"/>
                    </a:lnTo>
                    <a:lnTo>
                      <a:pt x="746" y="184"/>
                    </a:lnTo>
                    <a:lnTo>
                      <a:pt x="731" y="169"/>
                    </a:lnTo>
                    <a:lnTo>
                      <a:pt x="805" y="92"/>
                    </a:lnTo>
                    <a:lnTo>
                      <a:pt x="924" y="61"/>
                    </a:lnTo>
                    <a:lnTo>
                      <a:pt x="924" y="31"/>
                    </a:lnTo>
                    <a:lnTo>
                      <a:pt x="939" y="0"/>
                    </a:lnTo>
                    <a:lnTo>
                      <a:pt x="984" y="0"/>
                    </a:lnTo>
                    <a:lnTo>
                      <a:pt x="999" y="31"/>
                    </a:lnTo>
                    <a:lnTo>
                      <a:pt x="1029" y="0"/>
                    </a:lnTo>
                    <a:lnTo>
                      <a:pt x="1059" y="0"/>
                    </a:lnTo>
                    <a:lnTo>
                      <a:pt x="1074" y="0"/>
                    </a:lnTo>
                    <a:lnTo>
                      <a:pt x="1103" y="31"/>
                    </a:lnTo>
                    <a:lnTo>
                      <a:pt x="1088" y="61"/>
                    </a:lnTo>
                    <a:lnTo>
                      <a:pt x="1074" y="92"/>
                    </a:lnTo>
                    <a:lnTo>
                      <a:pt x="1103" y="108"/>
                    </a:lnTo>
                    <a:lnTo>
                      <a:pt x="1088" y="138"/>
                    </a:lnTo>
                    <a:lnTo>
                      <a:pt x="1163" y="61"/>
                    </a:lnTo>
                    <a:lnTo>
                      <a:pt x="1193" y="92"/>
                    </a:lnTo>
                    <a:lnTo>
                      <a:pt x="1208" y="46"/>
                    </a:lnTo>
                    <a:lnTo>
                      <a:pt x="1342" y="61"/>
                    </a:lnTo>
                    <a:lnTo>
                      <a:pt x="1461" y="108"/>
                    </a:lnTo>
                    <a:lnTo>
                      <a:pt x="1476" y="77"/>
                    </a:lnTo>
                    <a:lnTo>
                      <a:pt x="1536" y="46"/>
                    </a:lnTo>
                    <a:lnTo>
                      <a:pt x="1610" y="46"/>
                    </a:lnTo>
                    <a:lnTo>
                      <a:pt x="1655" y="61"/>
                    </a:lnTo>
                    <a:lnTo>
                      <a:pt x="1745" y="31"/>
                    </a:lnTo>
                    <a:lnTo>
                      <a:pt x="1849" y="46"/>
                    </a:lnTo>
                    <a:lnTo>
                      <a:pt x="1953" y="108"/>
                    </a:lnTo>
                    <a:lnTo>
                      <a:pt x="2028" y="61"/>
                    </a:lnTo>
                    <a:lnTo>
                      <a:pt x="2043" y="92"/>
                    </a:lnTo>
                    <a:lnTo>
                      <a:pt x="2073" y="77"/>
                    </a:lnTo>
                    <a:lnTo>
                      <a:pt x="2073" y="46"/>
                    </a:lnTo>
                    <a:lnTo>
                      <a:pt x="2147" y="31"/>
                    </a:lnTo>
                    <a:lnTo>
                      <a:pt x="2207" y="61"/>
                    </a:lnTo>
                    <a:lnTo>
                      <a:pt x="2311" y="46"/>
                    </a:lnTo>
                    <a:lnTo>
                      <a:pt x="2341" y="108"/>
                    </a:lnTo>
                    <a:lnTo>
                      <a:pt x="2311" y="108"/>
                    </a:lnTo>
                    <a:lnTo>
                      <a:pt x="2252" y="92"/>
                    </a:lnTo>
                    <a:lnTo>
                      <a:pt x="2252" y="123"/>
                    </a:lnTo>
                    <a:lnTo>
                      <a:pt x="2266" y="138"/>
                    </a:lnTo>
                    <a:lnTo>
                      <a:pt x="2311" y="138"/>
                    </a:lnTo>
                    <a:lnTo>
                      <a:pt x="2326" y="138"/>
                    </a:lnTo>
                    <a:lnTo>
                      <a:pt x="2326" y="184"/>
                    </a:lnTo>
                    <a:lnTo>
                      <a:pt x="2281" y="231"/>
                    </a:lnTo>
                    <a:lnTo>
                      <a:pt x="2252" y="277"/>
                    </a:lnTo>
                    <a:lnTo>
                      <a:pt x="2207" y="261"/>
                    </a:lnTo>
                    <a:lnTo>
                      <a:pt x="2162" y="261"/>
                    </a:lnTo>
                    <a:lnTo>
                      <a:pt x="2147" y="307"/>
                    </a:lnTo>
                    <a:lnTo>
                      <a:pt x="2132" y="277"/>
                    </a:lnTo>
                    <a:lnTo>
                      <a:pt x="2102" y="307"/>
                    </a:lnTo>
                    <a:lnTo>
                      <a:pt x="2117" y="369"/>
                    </a:lnTo>
                    <a:lnTo>
                      <a:pt x="2147" y="369"/>
                    </a:lnTo>
                    <a:lnTo>
                      <a:pt x="2147" y="400"/>
                    </a:lnTo>
                    <a:lnTo>
                      <a:pt x="2162" y="415"/>
                    </a:lnTo>
                    <a:lnTo>
                      <a:pt x="2162" y="461"/>
                    </a:lnTo>
                    <a:lnTo>
                      <a:pt x="2177" y="476"/>
                    </a:lnTo>
                    <a:lnTo>
                      <a:pt x="2162" y="492"/>
                    </a:lnTo>
                    <a:lnTo>
                      <a:pt x="2177" y="538"/>
                    </a:lnTo>
                    <a:lnTo>
                      <a:pt x="2162" y="538"/>
                    </a:lnTo>
                    <a:lnTo>
                      <a:pt x="2147" y="615"/>
                    </a:lnTo>
                    <a:lnTo>
                      <a:pt x="2058" y="461"/>
                    </a:lnTo>
                    <a:lnTo>
                      <a:pt x="2043" y="400"/>
                    </a:lnTo>
                    <a:lnTo>
                      <a:pt x="2058" y="400"/>
                    </a:lnTo>
                    <a:lnTo>
                      <a:pt x="2088" y="292"/>
                    </a:lnTo>
                    <a:lnTo>
                      <a:pt x="2058" y="215"/>
                    </a:lnTo>
                    <a:lnTo>
                      <a:pt x="2028" y="231"/>
                    </a:lnTo>
                    <a:lnTo>
                      <a:pt x="2043" y="246"/>
                    </a:lnTo>
                    <a:lnTo>
                      <a:pt x="2043" y="292"/>
                    </a:lnTo>
                    <a:lnTo>
                      <a:pt x="2013" y="292"/>
                    </a:lnTo>
                    <a:lnTo>
                      <a:pt x="2013" y="246"/>
                    </a:lnTo>
                    <a:lnTo>
                      <a:pt x="1968" y="307"/>
                    </a:lnTo>
                    <a:lnTo>
                      <a:pt x="1968" y="384"/>
                    </a:lnTo>
                    <a:lnTo>
                      <a:pt x="1938" y="400"/>
                    </a:lnTo>
                    <a:lnTo>
                      <a:pt x="1894" y="384"/>
                    </a:lnTo>
                    <a:lnTo>
                      <a:pt x="1894" y="400"/>
                    </a:lnTo>
                    <a:lnTo>
                      <a:pt x="1804" y="430"/>
                    </a:lnTo>
                    <a:lnTo>
                      <a:pt x="1774" y="553"/>
                    </a:lnTo>
                    <a:lnTo>
                      <a:pt x="1759" y="584"/>
                    </a:lnTo>
                    <a:lnTo>
                      <a:pt x="1804" y="599"/>
                    </a:lnTo>
                    <a:lnTo>
                      <a:pt x="1819" y="630"/>
                    </a:lnTo>
                    <a:lnTo>
                      <a:pt x="1849" y="584"/>
                    </a:lnTo>
                    <a:lnTo>
                      <a:pt x="1879" y="599"/>
                    </a:lnTo>
                    <a:lnTo>
                      <a:pt x="1894" y="615"/>
                    </a:lnTo>
                    <a:lnTo>
                      <a:pt x="1909" y="692"/>
                    </a:lnTo>
                    <a:lnTo>
                      <a:pt x="1923" y="753"/>
                    </a:lnTo>
                    <a:lnTo>
                      <a:pt x="1894" y="907"/>
                    </a:lnTo>
                    <a:lnTo>
                      <a:pt x="1849" y="938"/>
                    </a:lnTo>
                    <a:lnTo>
                      <a:pt x="1819" y="876"/>
                    </a:lnTo>
                    <a:lnTo>
                      <a:pt x="1849" y="861"/>
                    </a:lnTo>
                    <a:lnTo>
                      <a:pt x="1849" y="784"/>
                    </a:lnTo>
                    <a:lnTo>
                      <a:pt x="1819" y="784"/>
                    </a:lnTo>
                    <a:lnTo>
                      <a:pt x="1804" y="799"/>
                    </a:lnTo>
                    <a:lnTo>
                      <a:pt x="1789" y="799"/>
                    </a:lnTo>
                    <a:lnTo>
                      <a:pt x="1730" y="753"/>
                    </a:lnTo>
                    <a:lnTo>
                      <a:pt x="1730" y="769"/>
                    </a:lnTo>
                    <a:lnTo>
                      <a:pt x="1700" y="738"/>
                    </a:lnTo>
                    <a:lnTo>
                      <a:pt x="1655" y="692"/>
                    </a:lnTo>
                    <a:lnTo>
                      <a:pt x="1610" y="661"/>
                    </a:lnTo>
                    <a:lnTo>
                      <a:pt x="1581" y="661"/>
                    </a:lnTo>
                    <a:lnTo>
                      <a:pt x="1566" y="707"/>
                    </a:lnTo>
                    <a:lnTo>
                      <a:pt x="1581" y="707"/>
                    </a:lnTo>
                    <a:lnTo>
                      <a:pt x="1581" y="738"/>
                    </a:lnTo>
                    <a:lnTo>
                      <a:pt x="1566" y="784"/>
                    </a:lnTo>
                    <a:lnTo>
                      <a:pt x="1551" y="799"/>
                    </a:lnTo>
                    <a:lnTo>
                      <a:pt x="1536" y="799"/>
                    </a:lnTo>
                    <a:lnTo>
                      <a:pt x="1491" y="799"/>
                    </a:lnTo>
                    <a:lnTo>
                      <a:pt x="1476" y="815"/>
                    </a:lnTo>
                    <a:lnTo>
                      <a:pt x="1446" y="815"/>
                    </a:lnTo>
                    <a:lnTo>
                      <a:pt x="1431" y="830"/>
                    </a:lnTo>
                    <a:lnTo>
                      <a:pt x="1357" y="799"/>
                    </a:lnTo>
                    <a:lnTo>
                      <a:pt x="1312" y="815"/>
                    </a:lnTo>
                    <a:lnTo>
                      <a:pt x="1297" y="799"/>
                    </a:lnTo>
                    <a:lnTo>
                      <a:pt x="1238" y="769"/>
                    </a:lnTo>
                    <a:lnTo>
                      <a:pt x="1223" y="815"/>
                    </a:lnTo>
                    <a:lnTo>
                      <a:pt x="1223" y="845"/>
                    </a:lnTo>
                    <a:lnTo>
                      <a:pt x="1178" y="845"/>
                    </a:lnTo>
                    <a:lnTo>
                      <a:pt x="1133" y="845"/>
                    </a:lnTo>
                    <a:lnTo>
                      <a:pt x="1088" y="891"/>
                    </a:lnTo>
                  </a:path>
                </a:pathLst>
              </a:custGeom>
              <a:noFill/>
              <a:ln w="31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3" name="Freeform 255">
                <a:extLst>
                  <a:ext uri="{FF2B5EF4-FFF2-40B4-BE49-F238E27FC236}">
                    <a16:creationId xmlns="" xmlns:a16="http://schemas.microsoft.com/office/drawing/2014/main" id="{C7EA3D96-C423-43A9-B369-D331D509DB4F}"/>
                  </a:ext>
                </a:extLst>
              </p:cNvPr>
              <p:cNvSpPr>
                <a:spLocks/>
              </p:cNvSpPr>
              <p:nvPr/>
            </p:nvSpPr>
            <p:spPr bwMode="auto">
              <a:xfrm>
                <a:off x="2571715" y="1927741"/>
                <a:ext cx="51469" cy="25394"/>
              </a:xfrm>
              <a:custGeom>
                <a:avLst/>
                <a:gdLst>
                  <a:gd name="T0" fmla="*/ 0 w 90"/>
                  <a:gd name="T1" fmla="*/ 0 h 47"/>
                  <a:gd name="T2" fmla="*/ 0 w 90"/>
                  <a:gd name="T3" fmla="*/ 0 h 47"/>
                  <a:gd name="T4" fmla="*/ 0 w 90"/>
                  <a:gd name="T5" fmla="*/ 0 h 47"/>
                  <a:gd name="T6" fmla="*/ 0 w 90"/>
                  <a:gd name="T7" fmla="*/ 0 h 47"/>
                  <a:gd name="T8" fmla="*/ 0 w 90"/>
                  <a:gd name="T9" fmla="*/ 0 h 47"/>
                  <a:gd name="T10" fmla="*/ 0 w 90"/>
                  <a:gd name="T11" fmla="*/ 0 h 47"/>
                  <a:gd name="T12" fmla="*/ 0 w 90"/>
                  <a:gd name="T13" fmla="*/ 0 h 47"/>
                  <a:gd name="T14" fmla="*/ 0 60000 65536"/>
                  <a:gd name="T15" fmla="*/ 0 60000 65536"/>
                  <a:gd name="T16" fmla="*/ 0 60000 65536"/>
                  <a:gd name="T17" fmla="*/ 0 60000 65536"/>
                  <a:gd name="T18" fmla="*/ 0 60000 65536"/>
                  <a:gd name="T19" fmla="*/ 0 60000 65536"/>
                  <a:gd name="T20" fmla="*/ 0 60000 65536"/>
                  <a:gd name="T21" fmla="*/ 0 w 90"/>
                  <a:gd name="T22" fmla="*/ 0 h 47"/>
                  <a:gd name="T23" fmla="*/ 90 w 90"/>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47">
                    <a:moveTo>
                      <a:pt x="30" y="46"/>
                    </a:moveTo>
                    <a:lnTo>
                      <a:pt x="0" y="46"/>
                    </a:lnTo>
                    <a:lnTo>
                      <a:pt x="0" y="0"/>
                    </a:lnTo>
                    <a:lnTo>
                      <a:pt x="89" y="0"/>
                    </a:lnTo>
                    <a:lnTo>
                      <a:pt x="89" y="15"/>
                    </a:lnTo>
                    <a:lnTo>
                      <a:pt x="45" y="15"/>
                    </a:lnTo>
                    <a:lnTo>
                      <a:pt x="30" y="46"/>
                    </a:lnTo>
                  </a:path>
                </a:pathLst>
              </a:custGeom>
              <a:noFill/>
              <a:ln w="31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4" name="Freeform 256">
                <a:extLst>
                  <a:ext uri="{FF2B5EF4-FFF2-40B4-BE49-F238E27FC236}">
                    <a16:creationId xmlns="" xmlns:a16="http://schemas.microsoft.com/office/drawing/2014/main" id="{B309C5A8-5C71-4774-B509-F02B87DD9A0D}"/>
                  </a:ext>
                </a:extLst>
              </p:cNvPr>
              <p:cNvSpPr>
                <a:spLocks/>
              </p:cNvSpPr>
              <p:nvPr/>
            </p:nvSpPr>
            <p:spPr bwMode="auto">
              <a:xfrm>
                <a:off x="2440333" y="1958481"/>
                <a:ext cx="18962" cy="32077"/>
              </a:xfrm>
              <a:custGeom>
                <a:avLst/>
                <a:gdLst>
                  <a:gd name="T0" fmla="*/ 0 w 31"/>
                  <a:gd name="T1" fmla="*/ 0 h 62"/>
                  <a:gd name="T2" fmla="*/ 0 w 31"/>
                  <a:gd name="T3" fmla="*/ 0 h 62"/>
                  <a:gd name="T4" fmla="*/ 0 w 31"/>
                  <a:gd name="T5" fmla="*/ 0 h 62"/>
                  <a:gd name="T6" fmla="*/ 0 w 31"/>
                  <a:gd name="T7" fmla="*/ 0 h 62"/>
                  <a:gd name="T8" fmla="*/ 0 w 31"/>
                  <a:gd name="T9" fmla="*/ 0 h 62"/>
                  <a:gd name="T10" fmla="*/ 0 w 31"/>
                  <a:gd name="T11" fmla="*/ 0 h 62"/>
                  <a:gd name="T12" fmla="*/ 0 w 31"/>
                  <a:gd name="T13" fmla="*/ 0 h 62"/>
                  <a:gd name="T14" fmla="*/ 0 w 31"/>
                  <a:gd name="T15" fmla="*/ 0 h 62"/>
                  <a:gd name="T16" fmla="*/ 0 w 31"/>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62"/>
                  <a:gd name="T29" fmla="*/ 31 w 31"/>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62">
                    <a:moveTo>
                      <a:pt x="30" y="31"/>
                    </a:moveTo>
                    <a:lnTo>
                      <a:pt x="30" y="15"/>
                    </a:lnTo>
                    <a:lnTo>
                      <a:pt x="15" y="0"/>
                    </a:lnTo>
                    <a:lnTo>
                      <a:pt x="0" y="15"/>
                    </a:lnTo>
                    <a:lnTo>
                      <a:pt x="0" y="31"/>
                    </a:lnTo>
                    <a:lnTo>
                      <a:pt x="15" y="61"/>
                    </a:lnTo>
                    <a:lnTo>
                      <a:pt x="30" y="61"/>
                    </a:lnTo>
                    <a:lnTo>
                      <a:pt x="30" y="46"/>
                    </a:lnTo>
                    <a:lnTo>
                      <a:pt x="30" y="31"/>
                    </a:lnTo>
                  </a:path>
                </a:pathLst>
              </a:custGeom>
              <a:noFill/>
              <a:ln w="31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5" name="Freeform 257">
                <a:extLst>
                  <a:ext uri="{FF2B5EF4-FFF2-40B4-BE49-F238E27FC236}">
                    <a16:creationId xmlns="" xmlns:a16="http://schemas.microsoft.com/office/drawing/2014/main" id="{681BF428-5400-4584-B761-ED69DE51CE91}"/>
                  </a:ext>
                </a:extLst>
              </p:cNvPr>
              <p:cNvSpPr>
                <a:spLocks/>
              </p:cNvSpPr>
              <p:nvPr/>
            </p:nvSpPr>
            <p:spPr bwMode="auto">
              <a:xfrm>
                <a:off x="2294053" y="1517419"/>
                <a:ext cx="78558" cy="77520"/>
              </a:xfrm>
              <a:custGeom>
                <a:avLst/>
                <a:gdLst>
                  <a:gd name="T0" fmla="*/ 0 w 134"/>
                  <a:gd name="T1" fmla="*/ 0 h 156"/>
                  <a:gd name="T2" fmla="*/ 0 w 134"/>
                  <a:gd name="T3" fmla="*/ 0 h 156"/>
                  <a:gd name="T4" fmla="*/ 0 w 134"/>
                  <a:gd name="T5" fmla="*/ 0 h 156"/>
                  <a:gd name="T6" fmla="*/ 0 w 134"/>
                  <a:gd name="T7" fmla="*/ 0 h 156"/>
                  <a:gd name="T8" fmla="*/ 0 w 134"/>
                  <a:gd name="T9" fmla="*/ 0 h 156"/>
                  <a:gd name="T10" fmla="*/ 0 w 134"/>
                  <a:gd name="T11" fmla="*/ 0 h 156"/>
                  <a:gd name="T12" fmla="*/ 0 w 134"/>
                  <a:gd name="T13" fmla="*/ 0 h 156"/>
                  <a:gd name="T14" fmla="*/ 0 w 134"/>
                  <a:gd name="T15" fmla="*/ 0 h 156"/>
                  <a:gd name="T16" fmla="*/ 0 w 134"/>
                  <a:gd name="T17" fmla="*/ 0 h 156"/>
                  <a:gd name="T18" fmla="*/ 0 w 134"/>
                  <a:gd name="T19" fmla="*/ 0 h 156"/>
                  <a:gd name="T20" fmla="*/ 0 w 134"/>
                  <a:gd name="T21" fmla="*/ 0 h 156"/>
                  <a:gd name="T22" fmla="*/ 0 w 134"/>
                  <a:gd name="T23" fmla="*/ 0 h 156"/>
                  <a:gd name="T24" fmla="*/ 0 w 134"/>
                  <a:gd name="T25" fmla="*/ 0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156"/>
                  <a:gd name="T41" fmla="*/ 134 w 134"/>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156">
                    <a:moveTo>
                      <a:pt x="15" y="155"/>
                    </a:moveTo>
                    <a:lnTo>
                      <a:pt x="15" y="140"/>
                    </a:lnTo>
                    <a:lnTo>
                      <a:pt x="59" y="93"/>
                    </a:lnTo>
                    <a:lnTo>
                      <a:pt x="103" y="47"/>
                    </a:lnTo>
                    <a:lnTo>
                      <a:pt x="133" y="31"/>
                    </a:lnTo>
                    <a:lnTo>
                      <a:pt x="118" y="0"/>
                    </a:lnTo>
                    <a:lnTo>
                      <a:pt x="103" y="0"/>
                    </a:lnTo>
                    <a:lnTo>
                      <a:pt x="89" y="16"/>
                    </a:lnTo>
                    <a:lnTo>
                      <a:pt x="74" y="31"/>
                    </a:lnTo>
                    <a:lnTo>
                      <a:pt x="30" y="62"/>
                    </a:lnTo>
                    <a:lnTo>
                      <a:pt x="0" y="109"/>
                    </a:lnTo>
                    <a:lnTo>
                      <a:pt x="0" y="140"/>
                    </a:lnTo>
                    <a:lnTo>
                      <a:pt x="15" y="155"/>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6" name="Freeform 258">
                <a:extLst>
                  <a:ext uri="{FF2B5EF4-FFF2-40B4-BE49-F238E27FC236}">
                    <a16:creationId xmlns="" xmlns:a16="http://schemas.microsoft.com/office/drawing/2014/main" id="{D5D42618-FD48-427E-B3E6-3EADE55C4E44}"/>
                  </a:ext>
                </a:extLst>
              </p:cNvPr>
              <p:cNvSpPr>
                <a:spLocks/>
              </p:cNvSpPr>
              <p:nvPr/>
            </p:nvSpPr>
            <p:spPr bwMode="auto">
              <a:xfrm>
                <a:off x="3160899" y="1740623"/>
                <a:ext cx="79912" cy="117616"/>
              </a:xfrm>
              <a:custGeom>
                <a:avLst/>
                <a:gdLst>
                  <a:gd name="T0" fmla="*/ 0 w 136"/>
                  <a:gd name="T1" fmla="*/ 0 h 231"/>
                  <a:gd name="T2" fmla="*/ 0 w 136"/>
                  <a:gd name="T3" fmla="*/ 0 h 231"/>
                  <a:gd name="T4" fmla="*/ 0 w 136"/>
                  <a:gd name="T5" fmla="*/ 0 h 231"/>
                  <a:gd name="T6" fmla="*/ 0 w 136"/>
                  <a:gd name="T7" fmla="*/ 0 h 231"/>
                  <a:gd name="T8" fmla="*/ 0 w 136"/>
                  <a:gd name="T9" fmla="*/ 0 h 231"/>
                  <a:gd name="T10" fmla="*/ 0 w 136"/>
                  <a:gd name="T11" fmla="*/ 0 h 231"/>
                  <a:gd name="T12" fmla="*/ 0 w 136"/>
                  <a:gd name="T13" fmla="*/ 0 h 231"/>
                  <a:gd name="T14" fmla="*/ 0 w 136"/>
                  <a:gd name="T15" fmla="*/ 0 h 231"/>
                  <a:gd name="T16" fmla="*/ 0 w 136"/>
                  <a:gd name="T17" fmla="*/ 0 h 231"/>
                  <a:gd name="T18" fmla="*/ 0 w 136"/>
                  <a:gd name="T19" fmla="*/ 0 h 231"/>
                  <a:gd name="T20" fmla="*/ 0 w 136"/>
                  <a:gd name="T21" fmla="*/ 0 h 231"/>
                  <a:gd name="T22" fmla="*/ 0 w 136"/>
                  <a:gd name="T23" fmla="*/ 0 h 231"/>
                  <a:gd name="T24" fmla="*/ 0 w 136"/>
                  <a:gd name="T25" fmla="*/ 0 h 231"/>
                  <a:gd name="T26" fmla="*/ 0 w 136"/>
                  <a:gd name="T27" fmla="*/ 0 h 231"/>
                  <a:gd name="T28" fmla="*/ 0 w 136"/>
                  <a:gd name="T29" fmla="*/ 0 h 231"/>
                  <a:gd name="T30" fmla="*/ 0 w 136"/>
                  <a:gd name="T31" fmla="*/ 0 h 2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6"/>
                  <a:gd name="T49" fmla="*/ 0 h 231"/>
                  <a:gd name="T50" fmla="*/ 136 w 136"/>
                  <a:gd name="T51" fmla="*/ 231 h 2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6" h="231">
                    <a:moveTo>
                      <a:pt x="0" y="0"/>
                    </a:moveTo>
                    <a:lnTo>
                      <a:pt x="30" y="61"/>
                    </a:lnTo>
                    <a:lnTo>
                      <a:pt x="45" y="77"/>
                    </a:lnTo>
                    <a:lnTo>
                      <a:pt x="60" y="153"/>
                    </a:lnTo>
                    <a:lnTo>
                      <a:pt x="75" y="169"/>
                    </a:lnTo>
                    <a:lnTo>
                      <a:pt x="90" y="199"/>
                    </a:lnTo>
                    <a:lnTo>
                      <a:pt x="105" y="230"/>
                    </a:lnTo>
                    <a:lnTo>
                      <a:pt x="105" y="215"/>
                    </a:lnTo>
                    <a:lnTo>
                      <a:pt x="135" y="230"/>
                    </a:lnTo>
                    <a:lnTo>
                      <a:pt x="135" y="215"/>
                    </a:lnTo>
                    <a:lnTo>
                      <a:pt x="105" y="184"/>
                    </a:lnTo>
                    <a:lnTo>
                      <a:pt x="90" y="138"/>
                    </a:lnTo>
                    <a:lnTo>
                      <a:pt x="105" y="153"/>
                    </a:lnTo>
                    <a:lnTo>
                      <a:pt x="90" y="107"/>
                    </a:lnTo>
                    <a:lnTo>
                      <a:pt x="45" y="61"/>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7" name="Freeform 259">
                <a:extLst>
                  <a:ext uri="{FF2B5EF4-FFF2-40B4-BE49-F238E27FC236}">
                    <a16:creationId xmlns="" xmlns:a16="http://schemas.microsoft.com/office/drawing/2014/main" id="{2A4B1A42-9452-4CB1-94CE-CDAB69642C29}"/>
                  </a:ext>
                </a:extLst>
              </p:cNvPr>
              <p:cNvSpPr>
                <a:spLocks/>
              </p:cNvSpPr>
              <p:nvPr/>
            </p:nvSpPr>
            <p:spPr bwMode="auto">
              <a:xfrm>
                <a:off x="2528372" y="1399803"/>
                <a:ext cx="52823" cy="46779"/>
              </a:xfrm>
              <a:custGeom>
                <a:avLst/>
                <a:gdLst>
                  <a:gd name="T0" fmla="*/ 0 w 90"/>
                  <a:gd name="T1" fmla="*/ 0 h 93"/>
                  <a:gd name="T2" fmla="*/ 0 w 90"/>
                  <a:gd name="T3" fmla="*/ 0 h 93"/>
                  <a:gd name="T4" fmla="*/ 0 w 90"/>
                  <a:gd name="T5" fmla="*/ 0 h 93"/>
                  <a:gd name="T6" fmla="*/ 0 w 90"/>
                  <a:gd name="T7" fmla="*/ 0 h 93"/>
                  <a:gd name="T8" fmla="*/ 0 w 90"/>
                  <a:gd name="T9" fmla="*/ 0 h 93"/>
                  <a:gd name="T10" fmla="*/ 0 w 90"/>
                  <a:gd name="T11" fmla="*/ 0 h 93"/>
                  <a:gd name="T12" fmla="*/ 0 w 90"/>
                  <a:gd name="T13" fmla="*/ 0 h 93"/>
                  <a:gd name="T14" fmla="*/ 0 60000 65536"/>
                  <a:gd name="T15" fmla="*/ 0 60000 65536"/>
                  <a:gd name="T16" fmla="*/ 0 60000 65536"/>
                  <a:gd name="T17" fmla="*/ 0 60000 65536"/>
                  <a:gd name="T18" fmla="*/ 0 60000 65536"/>
                  <a:gd name="T19" fmla="*/ 0 60000 65536"/>
                  <a:gd name="T20" fmla="*/ 0 60000 65536"/>
                  <a:gd name="T21" fmla="*/ 0 w 90"/>
                  <a:gd name="T22" fmla="*/ 0 h 93"/>
                  <a:gd name="T23" fmla="*/ 90 w 90"/>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93">
                    <a:moveTo>
                      <a:pt x="74" y="31"/>
                    </a:moveTo>
                    <a:lnTo>
                      <a:pt x="15" y="0"/>
                    </a:lnTo>
                    <a:lnTo>
                      <a:pt x="0" y="31"/>
                    </a:lnTo>
                    <a:lnTo>
                      <a:pt x="30" y="92"/>
                    </a:lnTo>
                    <a:lnTo>
                      <a:pt x="74" y="77"/>
                    </a:lnTo>
                    <a:lnTo>
                      <a:pt x="89" y="31"/>
                    </a:lnTo>
                    <a:lnTo>
                      <a:pt x="74" y="3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8" name="Freeform 260">
                <a:extLst>
                  <a:ext uri="{FF2B5EF4-FFF2-40B4-BE49-F238E27FC236}">
                    <a16:creationId xmlns="" xmlns:a16="http://schemas.microsoft.com/office/drawing/2014/main" id="{AE199857-5AEA-448E-9561-B6E0DBD873D1}"/>
                  </a:ext>
                </a:extLst>
              </p:cNvPr>
              <p:cNvSpPr>
                <a:spLocks/>
              </p:cNvSpPr>
              <p:nvPr/>
            </p:nvSpPr>
            <p:spPr bwMode="auto">
              <a:xfrm>
                <a:off x="2276445" y="1601622"/>
                <a:ext cx="52823" cy="40097"/>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78"/>
                  <a:gd name="T29" fmla="*/ 91 w 91"/>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78">
                    <a:moveTo>
                      <a:pt x="45" y="0"/>
                    </a:moveTo>
                    <a:lnTo>
                      <a:pt x="15" y="0"/>
                    </a:lnTo>
                    <a:lnTo>
                      <a:pt x="0" y="31"/>
                    </a:lnTo>
                    <a:lnTo>
                      <a:pt x="15" y="62"/>
                    </a:lnTo>
                    <a:lnTo>
                      <a:pt x="30" y="62"/>
                    </a:lnTo>
                    <a:lnTo>
                      <a:pt x="45" y="77"/>
                    </a:lnTo>
                    <a:lnTo>
                      <a:pt x="90" y="62"/>
                    </a:lnTo>
                    <a:lnTo>
                      <a:pt x="45" y="31"/>
                    </a:lnTo>
                    <a:lnTo>
                      <a:pt x="4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9" name="Freeform 261">
                <a:extLst>
                  <a:ext uri="{FF2B5EF4-FFF2-40B4-BE49-F238E27FC236}">
                    <a16:creationId xmlns="" xmlns:a16="http://schemas.microsoft.com/office/drawing/2014/main" id="{3041415C-EF6D-4429-8AD0-527C62DF526C}"/>
                  </a:ext>
                </a:extLst>
              </p:cNvPr>
              <p:cNvSpPr>
                <a:spLocks/>
              </p:cNvSpPr>
              <p:nvPr/>
            </p:nvSpPr>
            <p:spPr bwMode="auto">
              <a:xfrm>
                <a:off x="2587968" y="1415842"/>
                <a:ext cx="28443" cy="30741"/>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60000 65536"/>
                  <a:gd name="T13" fmla="*/ 0 60000 65536"/>
                  <a:gd name="T14" fmla="*/ 0 60000 65536"/>
                  <a:gd name="T15" fmla="*/ 0 60000 65536"/>
                  <a:gd name="T16" fmla="*/ 0 60000 65536"/>
                  <a:gd name="T17" fmla="*/ 0 60000 65536"/>
                  <a:gd name="T18" fmla="*/ 0 w 47"/>
                  <a:gd name="T19" fmla="*/ 0 h 62"/>
                  <a:gd name="T20" fmla="*/ 47 w 47"/>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47" h="62">
                    <a:moveTo>
                      <a:pt x="0" y="0"/>
                    </a:moveTo>
                    <a:lnTo>
                      <a:pt x="0" y="46"/>
                    </a:lnTo>
                    <a:lnTo>
                      <a:pt x="15" y="61"/>
                    </a:lnTo>
                    <a:lnTo>
                      <a:pt x="46" y="31"/>
                    </a:lnTo>
                    <a:lnTo>
                      <a:pt x="30" y="0"/>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0" name="Freeform 262">
                <a:extLst>
                  <a:ext uri="{FF2B5EF4-FFF2-40B4-BE49-F238E27FC236}">
                    <a16:creationId xmlns="" xmlns:a16="http://schemas.microsoft.com/office/drawing/2014/main" id="{027CD219-BFC5-4D99-A9EA-01582F084ECC}"/>
                  </a:ext>
                </a:extLst>
              </p:cNvPr>
              <p:cNvSpPr>
                <a:spLocks/>
              </p:cNvSpPr>
              <p:nvPr/>
            </p:nvSpPr>
            <p:spPr bwMode="auto">
              <a:xfrm>
                <a:off x="2936061" y="1430544"/>
                <a:ext cx="25734" cy="16039"/>
              </a:xfrm>
              <a:custGeom>
                <a:avLst/>
                <a:gdLst>
                  <a:gd name="T0" fmla="*/ 0 w 45"/>
                  <a:gd name="T1" fmla="*/ 0 h 32"/>
                  <a:gd name="T2" fmla="*/ 0 w 45"/>
                  <a:gd name="T3" fmla="*/ 0 h 32"/>
                  <a:gd name="T4" fmla="*/ 0 w 45"/>
                  <a:gd name="T5" fmla="*/ 0 h 32"/>
                  <a:gd name="T6" fmla="*/ 0 w 45"/>
                  <a:gd name="T7" fmla="*/ 0 h 32"/>
                  <a:gd name="T8" fmla="*/ 0 w 45"/>
                  <a:gd name="T9" fmla="*/ 0 h 32"/>
                  <a:gd name="T10" fmla="*/ 0 60000 65536"/>
                  <a:gd name="T11" fmla="*/ 0 60000 65536"/>
                  <a:gd name="T12" fmla="*/ 0 60000 65536"/>
                  <a:gd name="T13" fmla="*/ 0 60000 65536"/>
                  <a:gd name="T14" fmla="*/ 0 60000 65536"/>
                  <a:gd name="T15" fmla="*/ 0 w 45"/>
                  <a:gd name="T16" fmla="*/ 0 h 32"/>
                  <a:gd name="T17" fmla="*/ 45 w 45"/>
                  <a:gd name="T18" fmla="*/ 32 h 32"/>
                </a:gdLst>
                <a:ahLst/>
                <a:cxnLst>
                  <a:cxn ang="T10">
                    <a:pos x="T0" y="T1"/>
                  </a:cxn>
                  <a:cxn ang="T11">
                    <a:pos x="T2" y="T3"/>
                  </a:cxn>
                  <a:cxn ang="T12">
                    <a:pos x="T4" y="T5"/>
                  </a:cxn>
                  <a:cxn ang="T13">
                    <a:pos x="T6" y="T7"/>
                  </a:cxn>
                  <a:cxn ang="T14">
                    <a:pos x="T8" y="T9"/>
                  </a:cxn>
                </a:cxnLst>
                <a:rect l="T15" t="T16" r="T17" b="T18"/>
                <a:pathLst>
                  <a:path w="45" h="32">
                    <a:moveTo>
                      <a:pt x="0" y="0"/>
                    </a:moveTo>
                    <a:lnTo>
                      <a:pt x="44" y="16"/>
                    </a:lnTo>
                    <a:lnTo>
                      <a:pt x="44" y="31"/>
                    </a:lnTo>
                    <a:lnTo>
                      <a:pt x="0" y="16"/>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1" name="Freeform 263">
                <a:extLst>
                  <a:ext uri="{FF2B5EF4-FFF2-40B4-BE49-F238E27FC236}">
                    <a16:creationId xmlns="" xmlns:a16="http://schemas.microsoft.com/office/drawing/2014/main" id="{B45A5F7D-A3DE-4C52-A3CB-B504778DD963}"/>
                  </a:ext>
                </a:extLst>
              </p:cNvPr>
              <p:cNvSpPr>
                <a:spLocks/>
              </p:cNvSpPr>
              <p:nvPr/>
            </p:nvSpPr>
            <p:spPr bwMode="auto">
              <a:xfrm>
                <a:off x="3274672" y="1438563"/>
                <a:ext cx="27089" cy="16039"/>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60000 65536"/>
                  <a:gd name="T11" fmla="*/ 0 60000 65536"/>
                  <a:gd name="T12" fmla="*/ 0 60000 65536"/>
                  <a:gd name="T13" fmla="*/ 0 60000 65536"/>
                  <a:gd name="T14" fmla="*/ 0 60000 65536"/>
                  <a:gd name="T15" fmla="*/ 0 w 46"/>
                  <a:gd name="T16" fmla="*/ 0 h 31"/>
                  <a:gd name="T17" fmla="*/ 46 w 46"/>
                  <a:gd name="T18" fmla="*/ 31 h 31"/>
                </a:gdLst>
                <a:ahLst/>
                <a:cxnLst>
                  <a:cxn ang="T10">
                    <a:pos x="T0" y="T1"/>
                  </a:cxn>
                  <a:cxn ang="T11">
                    <a:pos x="T2" y="T3"/>
                  </a:cxn>
                  <a:cxn ang="T12">
                    <a:pos x="T4" y="T5"/>
                  </a:cxn>
                  <a:cxn ang="T13">
                    <a:pos x="T6" y="T7"/>
                  </a:cxn>
                  <a:cxn ang="T14">
                    <a:pos x="T8" y="T9"/>
                  </a:cxn>
                </a:cxnLst>
                <a:rect l="T15" t="T16" r="T17" b="T18"/>
                <a:pathLst>
                  <a:path w="46" h="31">
                    <a:moveTo>
                      <a:pt x="0" y="0"/>
                    </a:moveTo>
                    <a:lnTo>
                      <a:pt x="0" y="30"/>
                    </a:lnTo>
                    <a:lnTo>
                      <a:pt x="30" y="15"/>
                    </a:lnTo>
                    <a:lnTo>
                      <a:pt x="45" y="0"/>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2" name="Freeform 264">
                <a:extLst>
                  <a:ext uri="{FF2B5EF4-FFF2-40B4-BE49-F238E27FC236}">
                    <a16:creationId xmlns="" xmlns:a16="http://schemas.microsoft.com/office/drawing/2014/main" id="{E1D6F6CE-0F55-4453-8853-A757D203384E}"/>
                  </a:ext>
                </a:extLst>
              </p:cNvPr>
              <p:cNvSpPr>
                <a:spLocks/>
              </p:cNvSpPr>
              <p:nvPr/>
            </p:nvSpPr>
            <p:spPr bwMode="auto">
              <a:xfrm>
                <a:off x="2902199" y="1430544"/>
                <a:ext cx="17608" cy="24058"/>
              </a:xfrm>
              <a:custGeom>
                <a:avLst/>
                <a:gdLst>
                  <a:gd name="T0" fmla="*/ 0 w 30"/>
                  <a:gd name="T1" fmla="*/ 0 h 47"/>
                  <a:gd name="T2" fmla="*/ 0 w 30"/>
                  <a:gd name="T3" fmla="*/ 0 h 47"/>
                  <a:gd name="T4" fmla="*/ 0 w 30"/>
                  <a:gd name="T5" fmla="*/ 0 h 47"/>
                  <a:gd name="T6" fmla="*/ 0 w 30"/>
                  <a:gd name="T7" fmla="*/ 0 h 47"/>
                  <a:gd name="T8" fmla="*/ 0 w 30"/>
                  <a:gd name="T9" fmla="*/ 0 h 47"/>
                  <a:gd name="T10" fmla="*/ 0 60000 65536"/>
                  <a:gd name="T11" fmla="*/ 0 60000 65536"/>
                  <a:gd name="T12" fmla="*/ 0 60000 65536"/>
                  <a:gd name="T13" fmla="*/ 0 60000 65536"/>
                  <a:gd name="T14" fmla="*/ 0 60000 65536"/>
                  <a:gd name="T15" fmla="*/ 0 w 30"/>
                  <a:gd name="T16" fmla="*/ 0 h 47"/>
                  <a:gd name="T17" fmla="*/ 30 w 30"/>
                  <a:gd name="T18" fmla="*/ 47 h 47"/>
                </a:gdLst>
                <a:ahLst/>
                <a:cxnLst>
                  <a:cxn ang="T10">
                    <a:pos x="T0" y="T1"/>
                  </a:cxn>
                  <a:cxn ang="T11">
                    <a:pos x="T2" y="T3"/>
                  </a:cxn>
                  <a:cxn ang="T12">
                    <a:pos x="T4" y="T5"/>
                  </a:cxn>
                  <a:cxn ang="T13">
                    <a:pos x="T6" y="T7"/>
                  </a:cxn>
                  <a:cxn ang="T14">
                    <a:pos x="T8" y="T9"/>
                  </a:cxn>
                </a:cxnLst>
                <a:rect l="T15" t="T16" r="T17" b="T18"/>
                <a:pathLst>
                  <a:path w="30" h="47">
                    <a:moveTo>
                      <a:pt x="0" y="0"/>
                    </a:moveTo>
                    <a:lnTo>
                      <a:pt x="0" y="31"/>
                    </a:lnTo>
                    <a:lnTo>
                      <a:pt x="29" y="46"/>
                    </a:lnTo>
                    <a:lnTo>
                      <a:pt x="29" y="15"/>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3" name="Freeform 265">
                <a:extLst>
                  <a:ext uri="{FF2B5EF4-FFF2-40B4-BE49-F238E27FC236}">
                    <a16:creationId xmlns="" xmlns:a16="http://schemas.microsoft.com/office/drawing/2014/main" id="{3EE139F5-4A2E-4307-88A4-916F364BFCB9}"/>
                  </a:ext>
                </a:extLst>
              </p:cNvPr>
              <p:cNvSpPr>
                <a:spLocks/>
              </p:cNvSpPr>
              <p:nvPr/>
            </p:nvSpPr>
            <p:spPr bwMode="auto">
              <a:xfrm>
                <a:off x="2337396" y="1633699"/>
                <a:ext cx="17608" cy="14702"/>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a:moveTo>
                      <a:pt x="0" y="0"/>
                    </a:moveTo>
                    <a:lnTo>
                      <a:pt x="29" y="16"/>
                    </a:lnTo>
                    <a:lnTo>
                      <a:pt x="15" y="31"/>
                    </a:lnTo>
                    <a:lnTo>
                      <a:pt x="0" y="31"/>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4" name="Freeform 266">
                <a:extLst>
                  <a:ext uri="{FF2B5EF4-FFF2-40B4-BE49-F238E27FC236}">
                    <a16:creationId xmlns="" xmlns:a16="http://schemas.microsoft.com/office/drawing/2014/main" id="{B6DF1A11-2A4C-48EF-844A-957051BF653F}"/>
                  </a:ext>
                </a:extLst>
              </p:cNvPr>
              <p:cNvSpPr>
                <a:spLocks/>
              </p:cNvSpPr>
              <p:nvPr/>
            </p:nvSpPr>
            <p:spPr bwMode="auto">
              <a:xfrm>
                <a:off x="3353230" y="1679142"/>
                <a:ext cx="25734" cy="9356"/>
              </a:xfrm>
              <a:custGeom>
                <a:avLst/>
                <a:gdLst>
                  <a:gd name="T0" fmla="*/ 0 w 45"/>
                  <a:gd name="T1" fmla="*/ 0 h 17"/>
                  <a:gd name="T2" fmla="*/ 0 w 45"/>
                  <a:gd name="T3" fmla="*/ 0 h 17"/>
                  <a:gd name="T4" fmla="*/ 0 w 45"/>
                  <a:gd name="T5" fmla="*/ 0 h 17"/>
                  <a:gd name="T6" fmla="*/ 0 w 45"/>
                  <a:gd name="T7" fmla="*/ 0 h 17"/>
                  <a:gd name="T8" fmla="*/ 0 60000 65536"/>
                  <a:gd name="T9" fmla="*/ 0 60000 65536"/>
                  <a:gd name="T10" fmla="*/ 0 60000 65536"/>
                  <a:gd name="T11" fmla="*/ 0 60000 65536"/>
                  <a:gd name="T12" fmla="*/ 0 w 45"/>
                  <a:gd name="T13" fmla="*/ 0 h 17"/>
                  <a:gd name="T14" fmla="*/ 45 w 45"/>
                  <a:gd name="T15" fmla="*/ 17 h 17"/>
                </a:gdLst>
                <a:ahLst/>
                <a:cxnLst>
                  <a:cxn ang="T8">
                    <a:pos x="T0" y="T1"/>
                  </a:cxn>
                  <a:cxn ang="T9">
                    <a:pos x="T2" y="T3"/>
                  </a:cxn>
                  <a:cxn ang="T10">
                    <a:pos x="T4" y="T5"/>
                  </a:cxn>
                  <a:cxn ang="T11">
                    <a:pos x="T6" y="T7"/>
                  </a:cxn>
                </a:cxnLst>
                <a:rect l="T12" t="T13" r="T14" b="T15"/>
                <a:pathLst>
                  <a:path w="45" h="17">
                    <a:moveTo>
                      <a:pt x="14" y="0"/>
                    </a:moveTo>
                    <a:lnTo>
                      <a:pt x="0" y="0"/>
                    </a:lnTo>
                    <a:lnTo>
                      <a:pt x="44" y="16"/>
                    </a:lnTo>
                    <a:lnTo>
                      <a:pt x="14"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5" name="Line 267">
                <a:extLst>
                  <a:ext uri="{FF2B5EF4-FFF2-40B4-BE49-F238E27FC236}">
                    <a16:creationId xmlns="" xmlns:a16="http://schemas.microsoft.com/office/drawing/2014/main" id="{49DE17CE-74DE-446B-BF45-755A6FAFF72B}"/>
                  </a:ext>
                </a:extLst>
              </p:cNvPr>
              <p:cNvSpPr>
                <a:spLocks noChangeShapeType="1"/>
              </p:cNvSpPr>
              <p:nvPr/>
            </p:nvSpPr>
            <p:spPr bwMode="auto">
              <a:xfrm>
                <a:off x="3439914" y="1703200"/>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6" name="Line 268">
                <a:extLst>
                  <a:ext uri="{FF2B5EF4-FFF2-40B4-BE49-F238E27FC236}">
                    <a16:creationId xmlns="" xmlns:a16="http://schemas.microsoft.com/office/drawing/2014/main" id="{8088A6DC-336F-403B-AB20-E224F86891A8}"/>
                  </a:ext>
                </a:extLst>
              </p:cNvPr>
              <p:cNvSpPr>
                <a:spLocks noChangeShapeType="1"/>
              </p:cNvSpPr>
              <p:nvPr/>
            </p:nvSpPr>
            <p:spPr bwMode="auto">
              <a:xfrm>
                <a:off x="2615057" y="2052040"/>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7" name="Line 269">
                <a:extLst>
                  <a:ext uri="{FF2B5EF4-FFF2-40B4-BE49-F238E27FC236}">
                    <a16:creationId xmlns="" xmlns:a16="http://schemas.microsoft.com/office/drawing/2014/main" id="{160F4419-6102-4430-BF95-CDDE01EA0404}"/>
                  </a:ext>
                </a:extLst>
              </p:cNvPr>
              <p:cNvSpPr>
                <a:spLocks noChangeShapeType="1"/>
              </p:cNvSpPr>
              <p:nvPr/>
            </p:nvSpPr>
            <p:spPr bwMode="auto">
              <a:xfrm>
                <a:off x="2605576" y="2060059"/>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8" name="Line 270">
                <a:extLst>
                  <a:ext uri="{FF2B5EF4-FFF2-40B4-BE49-F238E27FC236}">
                    <a16:creationId xmlns="" xmlns:a16="http://schemas.microsoft.com/office/drawing/2014/main" id="{97F5B5AE-D63C-4848-BBFF-D9A98DBD587B}"/>
                  </a:ext>
                </a:extLst>
              </p:cNvPr>
              <p:cNvSpPr>
                <a:spLocks noChangeShapeType="1"/>
              </p:cNvSpPr>
              <p:nvPr/>
            </p:nvSpPr>
            <p:spPr bwMode="auto">
              <a:xfrm>
                <a:off x="2605576" y="2060059"/>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9" name="Line 271">
                <a:extLst>
                  <a:ext uri="{FF2B5EF4-FFF2-40B4-BE49-F238E27FC236}">
                    <a16:creationId xmlns="" xmlns:a16="http://schemas.microsoft.com/office/drawing/2014/main" id="{5242D8E1-01FB-425B-BE7E-F510C45F02A0}"/>
                  </a:ext>
                </a:extLst>
              </p:cNvPr>
              <p:cNvSpPr>
                <a:spLocks noChangeShapeType="1"/>
              </p:cNvSpPr>
              <p:nvPr/>
            </p:nvSpPr>
            <p:spPr bwMode="auto">
              <a:xfrm flipH="1">
                <a:off x="2598804" y="2068078"/>
                <a:ext cx="6772"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0" name="Line 272">
                <a:extLst>
                  <a:ext uri="{FF2B5EF4-FFF2-40B4-BE49-F238E27FC236}">
                    <a16:creationId xmlns="" xmlns:a16="http://schemas.microsoft.com/office/drawing/2014/main" id="{AB4A9DD9-8C7C-4F21-A883-3D6B0213702B}"/>
                  </a:ext>
                </a:extLst>
              </p:cNvPr>
              <p:cNvSpPr>
                <a:spLocks noChangeShapeType="1"/>
              </p:cNvSpPr>
              <p:nvPr/>
            </p:nvSpPr>
            <p:spPr bwMode="auto">
              <a:xfrm>
                <a:off x="2598804" y="2068078"/>
                <a:ext cx="6772"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1" name="Line 273">
                <a:extLst>
                  <a:ext uri="{FF2B5EF4-FFF2-40B4-BE49-F238E27FC236}">
                    <a16:creationId xmlns="" xmlns:a16="http://schemas.microsoft.com/office/drawing/2014/main" id="{E3486E9B-117B-4467-9C8C-806FEBE992ED}"/>
                  </a:ext>
                </a:extLst>
              </p:cNvPr>
              <p:cNvSpPr>
                <a:spLocks noChangeShapeType="1"/>
              </p:cNvSpPr>
              <p:nvPr/>
            </p:nvSpPr>
            <p:spPr bwMode="auto">
              <a:xfrm>
                <a:off x="2605576" y="20760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2" name="Line 274">
                <a:extLst>
                  <a:ext uri="{FF2B5EF4-FFF2-40B4-BE49-F238E27FC236}">
                    <a16:creationId xmlns="" xmlns:a16="http://schemas.microsoft.com/office/drawing/2014/main" id="{4C103856-492A-4641-A093-7D956416A11C}"/>
                  </a:ext>
                </a:extLst>
              </p:cNvPr>
              <p:cNvSpPr>
                <a:spLocks noChangeShapeType="1"/>
              </p:cNvSpPr>
              <p:nvPr/>
            </p:nvSpPr>
            <p:spPr bwMode="auto">
              <a:xfrm>
                <a:off x="2615057" y="207609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3" name="Line 275">
                <a:extLst>
                  <a:ext uri="{FF2B5EF4-FFF2-40B4-BE49-F238E27FC236}">
                    <a16:creationId xmlns="" xmlns:a16="http://schemas.microsoft.com/office/drawing/2014/main" id="{7325B4D5-69BF-4CE0-B87B-46281629AA47}"/>
                  </a:ext>
                </a:extLst>
              </p:cNvPr>
              <p:cNvSpPr>
                <a:spLocks noChangeShapeType="1"/>
              </p:cNvSpPr>
              <p:nvPr/>
            </p:nvSpPr>
            <p:spPr bwMode="auto">
              <a:xfrm>
                <a:off x="2615057" y="208411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4" name="Line 276">
                <a:extLst>
                  <a:ext uri="{FF2B5EF4-FFF2-40B4-BE49-F238E27FC236}">
                    <a16:creationId xmlns="" xmlns:a16="http://schemas.microsoft.com/office/drawing/2014/main" id="{16841E00-BA31-4CAC-9509-E1A73DD1DFE6}"/>
                  </a:ext>
                </a:extLst>
              </p:cNvPr>
              <p:cNvSpPr>
                <a:spLocks noChangeShapeType="1"/>
              </p:cNvSpPr>
              <p:nvPr/>
            </p:nvSpPr>
            <p:spPr bwMode="auto">
              <a:xfrm>
                <a:off x="2615057" y="208411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5" name="Line 277">
                <a:extLst>
                  <a:ext uri="{FF2B5EF4-FFF2-40B4-BE49-F238E27FC236}">
                    <a16:creationId xmlns="" xmlns:a16="http://schemas.microsoft.com/office/drawing/2014/main" id="{1D6B4657-1CE3-44E6-8D17-1CF39651130D}"/>
                  </a:ext>
                </a:extLst>
              </p:cNvPr>
              <p:cNvSpPr>
                <a:spLocks noChangeShapeType="1"/>
              </p:cNvSpPr>
              <p:nvPr/>
            </p:nvSpPr>
            <p:spPr bwMode="auto">
              <a:xfrm>
                <a:off x="2623184" y="208411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6" name="Line 278">
                <a:extLst>
                  <a:ext uri="{FF2B5EF4-FFF2-40B4-BE49-F238E27FC236}">
                    <a16:creationId xmlns="" xmlns:a16="http://schemas.microsoft.com/office/drawing/2014/main" id="{AC59FFAC-41DC-415A-8FAB-9BFAEA3C23FF}"/>
                  </a:ext>
                </a:extLst>
              </p:cNvPr>
              <p:cNvSpPr>
                <a:spLocks noChangeShapeType="1"/>
              </p:cNvSpPr>
              <p:nvPr/>
            </p:nvSpPr>
            <p:spPr bwMode="auto">
              <a:xfrm>
                <a:off x="2640791" y="20760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7" name="Line 279">
                <a:extLst>
                  <a:ext uri="{FF2B5EF4-FFF2-40B4-BE49-F238E27FC236}">
                    <a16:creationId xmlns="" xmlns:a16="http://schemas.microsoft.com/office/drawing/2014/main" id="{1417BCCD-04E6-47C3-8891-EC5A722FADE1}"/>
                  </a:ext>
                </a:extLst>
              </p:cNvPr>
              <p:cNvSpPr>
                <a:spLocks noChangeShapeType="1"/>
              </p:cNvSpPr>
              <p:nvPr/>
            </p:nvSpPr>
            <p:spPr bwMode="auto">
              <a:xfrm flipV="1">
                <a:off x="2640791" y="2068078"/>
                <a:ext cx="9481"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8" name="Freeform 280">
                <a:extLst>
                  <a:ext uri="{FF2B5EF4-FFF2-40B4-BE49-F238E27FC236}">
                    <a16:creationId xmlns="" xmlns:a16="http://schemas.microsoft.com/office/drawing/2014/main" id="{D42B7E25-0376-4E7B-BB5E-A5BB61D5B920}"/>
                  </a:ext>
                </a:extLst>
              </p:cNvPr>
              <p:cNvSpPr>
                <a:spLocks/>
              </p:cNvSpPr>
              <p:nvPr/>
            </p:nvSpPr>
            <p:spPr bwMode="auto">
              <a:xfrm>
                <a:off x="2701741" y="1842201"/>
                <a:ext cx="304750" cy="132319"/>
              </a:xfrm>
              <a:custGeom>
                <a:avLst/>
                <a:gdLst>
                  <a:gd name="T0" fmla="*/ 0 w 523"/>
                  <a:gd name="T1" fmla="*/ 0 h 262"/>
                  <a:gd name="T2" fmla="*/ 0 w 523"/>
                  <a:gd name="T3" fmla="*/ 0 h 262"/>
                  <a:gd name="T4" fmla="*/ 0 w 523"/>
                  <a:gd name="T5" fmla="*/ 0 h 262"/>
                  <a:gd name="T6" fmla="*/ 0 w 523"/>
                  <a:gd name="T7" fmla="*/ 0 h 262"/>
                  <a:gd name="T8" fmla="*/ 0 w 523"/>
                  <a:gd name="T9" fmla="*/ 0 h 262"/>
                  <a:gd name="T10" fmla="*/ 0 w 523"/>
                  <a:gd name="T11" fmla="*/ 0 h 262"/>
                  <a:gd name="T12" fmla="*/ 0 w 523"/>
                  <a:gd name="T13" fmla="*/ 0 h 262"/>
                  <a:gd name="T14" fmla="*/ 0 w 523"/>
                  <a:gd name="T15" fmla="*/ 0 h 262"/>
                  <a:gd name="T16" fmla="*/ 0 w 523"/>
                  <a:gd name="T17" fmla="*/ 0 h 262"/>
                  <a:gd name="T18" fmla="*/ 0 w 523"/>
                  <a:gd name="T19" fmla="*/ 0 h 262"/>
                  <a:gd name="T20" fmla="*/ 0 w 523"/>
                  <a:gd name="T21" fmla="*/ 0 h 262"/>
                  <a:gd name="T22" fmla="*/ 0 w 523"/>
                  <a:gd name="T23" fmla="*/ 0 h 262"/>
                  <a:gd name="T24" fmla="*/ 0 w 523"/>
                  <a:gd name="T25" fmla="*/ 0 h 262"/>
                  <a:gd name="T26" fmla="*/ 0 w 523"/>
                  <a:gd name="T27" fmla="*/ 0 h 262"/>
                  <a:gd name="T28" fmla="*/ 0 w 523"/>
                  <a:gd name="T29" fmla="*/ 0 h 262"/>
                  <a:gd name="T30" fmla="*/ 0 w 523"/>
                  <a:gd name="T31" fmla="*/ 0 h 262"/>
                  <a:gd name="T32" fmla="*/ 0 w 523"/>
                  <a:gd name="T33" fmla="*/ 0 h 262"/>
                  <a:gd name="T34" fmla="*/ 0 w 523"/>
                  <a:gd name="T35" fmla="*/ 0 h 262"/>
                  <a:gd name="T36" fmla="*/ 0 w 523"/>
                  <a:gd name="T37" fmla="*/ 0 h 262"/>
                  <a:gd name="T38" fmla="*/ 0 w 523"/>
                  <a:gd name="T39" fmla="*/ 0 h 262"/>
                  <a:gd name="T40" fmla="*/ 0 w 523"/>
                  <a:gd name="T41" fmla="*/ 0 h 262"/>
                  <a:gd name="T42" fmla="*/ 0 w 523"/>
                  <a:gd name="T43" fmla="*/ 0 h 262"/>
                  <a:gd name="T44" fmla="*/ 0 w 523"/>
                  <a:gd name="T45" fmla="*/ 0 h 262"/>
                  <a:gd name="T46" fmla="*/ 0 w 523"/>
                  <a:gd name="T47" fmla="*/ 0 h 262"/>
                  <a:gd name="T48" fmla="*/ 0 w 523"/>
                  <a:gd name="T49" fmla="*/ 0 h 262"/>
                  <a:gd name="T50" fmla="*/ 0 w 523"/>
                  <a:gd name="T51" fmla="*/ 0 h 262"/>
                  <a:gd name="T52" fmla="*/ 0 w 523"/>
                  <a:gd name="T53" fmla="*/ 0 h 262"/>
                  <a:gd name="T54" fmla="*/ 0 w 523"/>
                  <a:gd name="T55" fmla="*/ 0 h 262"/>
                  <a:gd name="T56" fmla="*/ 0 w 523"/>
                  <a:gd name="T57" fmla="*/ 0 h 262"/>
                  <a:gd name="T58" fmla="*/ 0 w 523"/>
                  <a:gd name="T59" fmla="*/ 0 h 262"/>
                  <a:gd name="T60" fmla="*/ 0 w 523"/>
                  <a:gd name="T61" fmla="*/ 0 h 262"/>
                  <a:gd name="T62" fmla="*/ 0 w 523"/>
                  <a:gd name="T63" fmla="*/ 0 h 262"/>
                  <a:gd name="T64" fmla="*/ 0 w 523"/>
                  <a:gd name="T65" fmla="*/ 0 h 262"/>
                  <a:gd name="T66" fmla="*/ 0 w 523"/>
                  <a:gd name="T67" fmla="*/ 0 h 262"/>
                  <a:gd name="T68" fmla="*/ 0 w 523"/>
                  <a:gd name="T69" fmla="*/ 0 h 262"/>
                  <a:gd name="T70" fmla="*/ 0 w 523"/>
                  <a:gd name="T71" fmla="*/ 0 h 262"/>
                  <a:gd name="T72" fmla="*/ 0 w 523"/>
                  <a:gd name="T73" fmla="*/ 0 h 2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3"/>
                  <a:gd name="T112" fmla="*/ 0 h 262"/>
                  <a:gd name="T113" fmla="*/ 523 w 523"/>
                  <a:gd name="T114" fmla="*/ 262 h 2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3" h="262">
                    <a:moveTo>
                      <a:pt x="447" y="31"/>
                    </a:moveTo>
                    <a:lnTo>
                      <a:pt x="403" y="31"/>
                    </a:lnTo>
                    <a:lnTo>
                      <a:pt x="388" y="46"/>
                    </a:lnTo>
                    <a:lnTo>
                      <a:pt x="358" y="46"/>
                    </a:lnTo>
                    <a:lnTo>
                      <a:pt x="343" y="61"/>
                    </a:lnTo>
                    <a:lnTo>
                      <a:pt x="268" y="31"/>
                    </a:lnTo>
                    <a:lnTo>
                      <a:pt x="224" y="46"/>
                    </a:lnTo>
                    <a:lnTo>
                      <a:pt x="209" y="31"/>
                    </a:lnTo>
                    <a:lnTo>
                      <a:pt x="149" y="0"/>
                    </a:lnTo>
                    <a:lnTo>
                      <a:pt x="134" y="46"/>
                    </a:lnTo>
                    <a:lnTo>
                      <a:pt x="134" y="77"/>
                    </a:lnTo>
                    <a:lnTo>
                      <a:pt x="89" y="77"/>
                    </a:lnTo>
                    <a:lnTo>
                      <a:pt x="45" y="77"/>
                    </a:lnTo>
                    <a:lnTo>
                      <a:pt x="0" y="123"/>
                    </a:lnTo>
                    <a:lnTo>
                      <a:pt x="15" y="138"/>
                    </a:lnTo>
                    <a:lnTo>
                      <a:pt x="30" y="154"/>
                    </a:lnTo>
                    <a:lnTo>
                      <a:pt x="60" y="154"/>
                    </a:lnTo>
                    <a:lnTo>
                      <a:pt x="75" y="184"/>
                    </a:lnTo>
                    <a:lnTo>
                      <a:pt x="75" y="200"/>
                    </a:lnTo>
                    <a:lnTo>
                      <a:pt x="164" y="230"/>
                    </a:lnTo>
                    <a:lnTo>
                      <a:pt x="179" y="261"/>
                    </a:lnTo>
                    <a:lnTo>
                      <a:pt x="239" y="230"/>
                    </a:lnTo>
                    <a:lnTo>
                      <a:pt x="254" y="246"/>
                    </a:lnTo>
                    <a:lnTo>
                      <a:pt x="268" y="261"/>
                    </a:lnTo>
                    <a:lnTo>
                      <a:pt x="343" y="261"/>
                    </a:lnTo>
                    <a:lnTo>
                      <a:pt x="358" y="246"/>
                    </a:lnTo>
                    <a:lnTo>
                      <a:pt x="403" y="230"/>
                    </a:lnTo>
                    <a:lnTo>
                      <a:pt x="418" y="200"/>
                    </a:lnTo>
                    <a:lnTo>
                      <a:pt x="403" y="184"/>
                    </a:lnTo>
                    <a:lnTo>
                      <a:pt x="433" y="154"/>
                    </a:lnTo>
                    <a:lnTo>
                      <a:pt x="447" y="154"/>
                    </a:lnTo>
                    <a:lnTo>
                      <a:pt x="477" y="138"/>
                    </a:lnTo>
                    <a:lnTo>
                      <a:pt x="492" y="107"/>
                    </a:lnTo>
                    <a:lnTo>
                      <a:pt x="522" y="92"/>
                    </a:lnTo>
                    <a:lnTo>
                      <a:pt x="492" y="61"/>
                    </a:lnTo>
                    <a:lnTo>
                      <a:pt x="462" y="61"/>
                    </a:lnTo>
                    <a:lnTo>
                      <a:pt x="447" y="3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9" name="Freeform 281">
                <a:extLst>
                  <a:ext uri="{FF2B5EF4-FFF2-40B4-BE49-F238E27FC236}">
                    <a16:creationId xmlns="" xmlns:a16="http://schemas.microsoft.com/office/drawing/2014/main" id="{166B42F7-8CB2-4FED-BF59-B42812FD671C}"/>
                  </a:ext>
                </a:extLst>
              </p:cNvPr>
              <p:cNvSpPr>
                <a:spLocks/>
              </p:cNvSpPr>
              <p:nvPr/>
            </p:nvSpPr>
            <p:spPr bwMode="auto">
              <a:xfrm>
                <a:off x="2598804" y="1788739"/>
                <a:ext cx="545842" cy="443735"/>
              </a:xfrm>
              <a:custGeom>
                <a:avLst/>
                <a:gdLst>
                  <a:gd name="T0" fmla="*/ 0 w 941"/>
                  <a:gd name="T1" fmla="*/ 0 h 877"/>
                  <a:gd name="T2" fmla="*/ 0 w 941"/>
                  <a:gd name="T3" fmla="*/ 0 h 877"/>
                  <a:gd name="T4" fmla="*/ 0 w 941"/>
                  <a:gd name="T5" fmla="*/ 0 h 877"/>
                  <a:gd name="T6" fmla="*/ 0 w 941"/>
                  <a:gd name="T7" fmla="*/ 0 h 877"/>
                  <a:gd name="T8" fmla="*/ 0 w 941"/>
                  <a:gd name="T9" fmla="*/ 0 h 877"/>
                  <a:gd name="T10" fmla="*/ 0 w 941"/>
                  <a:gd name="T11" fmla="*/ 0 h 877"/>
                  <a:gd name="T12" fmla="*/ 0 w 941"/>
                  <a:gd name="T13" fmla="*/ 0 h 877"/>
                  <a:gd name="T14" fmla="*/ 0 w 941"/>
                  <a:gd name="T15" fmla="*/ 0 h 877"/>
                  <a:gd name="T16" fmla="*/ 0 w 941"/>
                  <a:gd name="T17" fmla="*/ 0 h 877"/>
                  <a:gd name="T18" fmla="*/ 0 w 941"/>
                  <a:gd name="T19" fmla="*/ 0 h 877"/>
                  <a:gd name="T20" fmla="*/ 0 w 941"/>
                  <a:gd name="T21" fmla="*/ 0 h 877"/>
                  <a:gd name="T22" fmla="*/ 0 w 941"/>
                  <a:gd name="T23" fmla="*/ 0 h 877"/>
                  <a:gd name="T24" fmla="*/ 0 w 941"/>
                  <a:gd name="T25" fmla="*/ 0 h 877"/>
                  <a:gd name="T26" fmla="*/ 0 w 941"/>
                  <a:gd name="T27" fmla="*/ 0 h 877"/>
                  <a:gd name="T28" fmla="*/ 0 w 941"/>
                  <a:gd name="T29" fmla="*/ 0 h 877"/>
                  <a:gd name="T30" fmla="*/ 0 w 941"/>
                  <a:gd name="T31" fmla="*/ 0 h 877"/>
                  <a:gd name="T32" fmla="*/ 0 w 941"/>
                  <a:gd name="T33" fmla="*/ 0 h 877"/>
                  <a:gd name="T34" fmla="*/ 0 w 941"/>
                  <a:gd name="T35" fmla="*/ 0 h 877"/>
                  <a:gd name="T36" fmla="*/ 0 w 941"/>
                  <a:gd name="T37" fmla="*/ 0 h 877"/>
                  <a:gd name="T38" fmla="*/ 0 w 941"/>
                  <a:gd name="T39" fmla="*/ 0 h 877"/>
                  <a:gd name="T40" fmla="*/ 0 w 941"/>
                  <a:gd name="T41" fmla="*/ 0 h 877"/>
                  <a:gd name="T42" fmla="*/ 0 w 941"/>
                  <a:gd name="T43" fmla="*/ 0 h 877"/>
                  <a:gd name="T44" fmla="*/ 0 w 941"/>
                  <a:gd name="T45" fmla="*/ 0 h 877"/>
                  <a:gd name="T46" fmla="*/ 0 w 941"/>
                  <a:gd name="T47" fmla="*/ 0 h 877"/>
                  <a:gd name="T48" fmla="*/ 0 w 941"/>
                  <a:gd name="T49" fmla="*/ 0 h 877"/>
                  <a:gd name="T50" fmla="*/ 0 w 941"/>
                  <a:gd name="T51" fmla="*/ 0 h 877"/>
                  <a:gd name="T52" fmla="*/ 0 w 941"/>
                  <a:gd name="T53" fmla="*/ 0 h 877"/>
                  <a:gd name="T54" fmla="*/ 0 w 941"/>
                  <a:gd name="T55" fmla="*/ 0 h 877"/>
                  <a:gd name="T56" fmla="*/ 0 w 941"/>
                  <a:gd name="T57" fmla="*/ 0 h 877"/>
                  <a:gd name="T58" fmla="*/ 0 w 941"/>
                  <a:gd name="T59" fmla="*/ 0 h 877"/>
                  <a:gd name="T60" fmla="*/ 0 w 941"/>
                  <a:gd name="T61" fmla="*/ 0 h 877"/>
                  <a:gd name="T62" fmla="*/ 0 w 941"/>
                  <a:gd name="T63" fmla="*/ 0 h 877"/>
                  <a:gd name="T64" fmla="*/ 0 w 941"/>
                  <a:gd name="T65" fmla="*/ 0 h 877"/>
                  <a:gd name="T66" fmla="*/ 0 w 941"/>
                  <a:gd name="T67" fmla="*/ 0 h 877"/>
                  <a:gd name="T68" fmla="*/ 0 w 941"/>
                  <a:gd name="T69" fmla="*/ 0 h 877"/>
                  <a:gd name="T70" fmla="*/ 0 w 941"/>
                  <a:gd name="T71" fmla="*/ 0 h 877"/>
                  <a:gd name="T72" fmla="*/ 0 w 941"/>
                  <a:gd name="T73" fmla="*/ 0 h 877"/>
                  <a:gd name="T74" fmla="*/ 0 w 941"/>
                  <a:gd name="T75" fmla="*/ 0 h 877"/>
                  <a:gd name="T76" fmla="*/ 0 w 941"/>
                  <a:gd name="T77" fmla="*/ 0 h 877"/>
                  <a:gd name="T78" fmla="*/ 0 w 941"/>
                  <a:gd name="T79" fmla="*/ 0 h 877"/>
                  <a:gd name="T80" fmla="*/ 0 w 941"/>
                  <a:gd name="T81" fmla="*/ 0 h 877"/>
                  <a:gd name="T82" fmla="*/ 0 w 941"/>
                  <a:gd name="T83" fmla="*/ 0 h 877"/>
                  <a:gd name="T84" fmla="*/ 0 w 941"/>
                  <a:gd name="T85" fmla="*/ 0 h 877"/>
                  <a:gd name="T86" fmla="*/ 0 w 941"/>
                  <a:gd name="T87" fmla="*/ 0 h 877"/>
                  <a:gd name="T88" fmla="*/ 0 w 941"/>
                  <a:gd name="T89" fmla="*/ 0 h 877"/>
                  <a:gd name="T90" fmla="*/ 0 w 941"/>
                  <a:gd name="T91" fmla="*/ 0 h 877"/>
                  <a:gd name="T92" fmla="*/ 0 w 941"/>
                  <a:gd name="T93" fmla="*/ 0 h 877"/>
                  <a:gd name="T94" fmla="*/ 0 w 941"/>
                  <a:gd name="T95" fmla="*/ 0 h 877"/>
                  <a:gd name="T96" fmla="*/ 0 w 941"/>
                  <a:gd name="T97" fmla="*/ 0 h 877"/>
                  <a:gd name="T98" fmla="*/ 0 w 941"/>
                  <a:gd name="T99" fmla="*/ 0 h 877"/>
                  <a:gd name="T100" fmla="*/ 0 w 941"/>
                  <a:gd name="T101" fmla="*/ 0 h 877"/>
                  <a:gd name="T102" fmla="*/ 0 w 941"/>
                  <a:gd name="T103" fmla="*/ 0 h 877"/>
                  <a:gd name="T104" fmla="*/ 0 w 941"/>
                  <a:gd name="T105" fmla="*/ 0 h 877"/>
                  <a:gd name="T106" fmla="*/ 0 w 941"/>
                  <a:gd name="T107" fmla="*/ 0 h 877"/>
                  <a:gd name="T108" fmla="*/ 0 w 941"/>
                  <a:gd name="T109" fmla="*/ 0 h 877"/>
                  <a:gd name="T110" fmla="*/ 0 w 941"/>
                  <a:gd name="T111" fmla="*/ 0 h 877"/>
                  <a:gd name="T112" fmla="*/ 0 w 941"/>
                  <a:gd name="T113" fmla="*/ 0 h 877"/>
                  <a:gd name="T114" fmla="*/ 0 w 941"/>
                  <a:gd name="T115" fmla="*/ 0 h 877"/>
                  <a:gd name="T116" fmla="*/ 0 w 941"/>
                  <a:gd name="T117" fmla="*/ 0 h 877"/>
                  <a:gd name="T118" fmla="*/ 0 w 941"/>
                  <a:gd name="T119" fmla="*/ 0 h 877"/>
                  <a:gd name="T120" fmla="*/ 0 w 941"/>
                  <a:gd name="T121" fmla="*/ 0 h 8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1"/>
                  <a:gd name="T184" fmla="*/ 0 h 877"/>
                  <a:gd name="T185" fmla="*/ 941 w 941"/>
                  <a:gd name="T186" fmla="*/ 877 h 87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1" h="877">
                    <a:moveTo>
                      <a:pt x="701" y="200"/>
                    </a:moveTo>
                    <a:lnTo>
                      <a:pt x="671" y="215"/>
                    </a:lnTo>
                    <a:lnTo>
                      <a:pt x="657" y="246"/>
                    </a:lnTo>
                    <a:lnTo>
                      <a:pt x="627" y="261"/>
                    </a:lnTo>
                    <a:lnTo>
                      <a:pt x="612" y="261"/>
                    </a:lnTo>
                    <a:lnTo>
                      <a:pt x="582" y="292"/>
                    </a:lnTo>
                    <a:lnTo>
                      <a:pt x="597" y="307"/>
                    </a:lnTo>
                    <a:lnTo>
                      <a:pt x="582" y="338"/>
                    </a:lnTo>
                    <a:lnTo>
                      <a:pt x="537" y="353"/>
                    </a:lnTo>
                    <a:lnTo>
                      <a:pt x="522" y="369"/>
                    </a:lnTo>
                    <a:lnTo>
                      <a:pt x="448" y="369"/>
                    </a:lnTo>
                    <a:lnTo>
                      <a:pt x="433" y="353"/>
                    </a:lnTo>
                    <a:lnTo>
                      <a:pt x="418" y="338"/>
                    </a:lnTo>
                    <a:lnTo>
                      <a:pt x="358" y="369"/>
                    </a:lnTo>
                    <a:lnTo>
                      <a:pt x="343" y="338"/>
                    </a:lnTo>
                    <a:lnTo>
                      <a:pt x="254" y="307"/>
                    </a:lnTo>
                    <a:lnTo>
                      <a:pt x="254" y="292"/>
                    </a:lnTo>
                    <a:lnTo>
                      <a:pt x="239" y="261"/>
                    </a:lnTo>
                    <a:lnTo>
                      <a:pt x="209" y="261"/>
                    </a:lnTo>
                    <a:lnTo>
                      <a:pt x="194" y="246"/>
                    </a:lnTo>
                    <a:lnTo>
                      <a:pt x="179" y="231"/>
                    </a:lnTo>
                    <a:lnTo>
                      <a:pt x="164" y="292"/>
                    </a:lnTo>
                    <a:lnTo>
                      <a:pt x="104" y="292"/>
                    </a:lnTo>
                    <a:lnTo>
                      <a:pt x="119" y="323"/>
                    </a:lnTo>
                    <a:lnTo>
                      <a:pt x="90" y="338"/>
                    </a:lnTo>
                    <a:lnTo>
                      <a:pt x="104" y="369"/>
                    </a:lnTo>
                    <a:lnTo>
                      <a:pt x="90" y="430"/>
                    </a:lnTo>
                    <a:lnTo>
                      <a:pt x="45" y="461"/>
                    </a:lnTo>
                    <a:lnTo>
                      <a:pt x="30" y="446"/>
                    </a:lnTo>
                    <a:lnTo>
                      <a:pt x="0" y="476"/>
                    </a:lnTo>
                    <a:lnTo>
                      <a:pt x="15" y="492"/>
                    </a:lnTo>
                    <a:lnTo>
                      <a:pt x="30" y="523"/>
                    </a:lnTo>
                    <a:lnTo>
                      <a:pt x="75" y="553"/>
                    </a:lnTo>
                    <a:lnTo>
                      <a:pt x="119" y="584"/>
                    </a:lnTo>
                    <a:lnTo>
                      <a:pt x="119" y="630"/>
                    </a:lnTo>
                    <a:lnTo>
                      <a:pt x="134" y="676"/>
                    </a:lnTo>
                    <a:lnTo>
                      <a:pt x="164" y="692"/>
                    </a:lnTo>
                    <a:lnTo>
                      <a:pt x="194" y="692"/>
                    </a:lnTo>
                    <a:lnTo>
                      <a:pt x="209" y="707"/>
                    </a:lnTo>
                    <a:lnTo>
                      <a:pt x="254" y="722"/>
                    </a:lnTo>
                    <a:lnTo>
                      <a:pt x="298" y="738"/>
                    </a:lnTo>
                    <a:lnTo>
                      <a:pt x="298" y="722"/>
                    </a:lnTo>
                    <a:lnTo>
                      <a:pt x="313" y="738"/>
                    </a:lnTo>
                    <a:lnTo>
                      <a:pt x="328" y="738"/>
                    </a:lnTo>
                    <a:lnTo>
                      <a:pt x="358" y="722"/>
                    </a:lnTo>
                    <a:lnTo>
                      <a:pt x="403" y="692"/>
                    </a:lnTo>
                    <a:lnTo>
                      <a:pt x="418" y="707"/>
                    </a:lnTo>
                    <a:lnTo>
                      <a:pt x="433" y="692"/>
                    </a:lnTo>
                    <a:lnTo>
                      <a:pt x="448" y="692"/>
                    </a:lnTo>
                    <a:lnTo>
                      <a:pt x="448" y="707"/>
                    </a:lnTo>
                    <a:lnTo>
                      <a:pt x="477" y="707"/>
                    </a:lnTo>
                    <a:lnTo>
                      <a:pt x="477" y="722"/>
                    </a:lnTo>
                    <a:lnTo>
                      <a:pt x="492" y="768"/>
                    </a:lnTo>
                    <a:lnTo>
                      <a:pt x="477" y="784"/>
                    </a:lnTo>
                    <a:lnTo>
                      <a:pt x="477" y="815"/>
                    </a:lnTo>
                    <a:lnTo>
                      <a:pt x="492" y="799"/>
                    </a:lnTo>
                    <a:lnTo>
                      <a:pt x="507" y="861"/>
                    </a:lnTo>
                    <a:lnTo>
                      <a:pt x="537" y="861"/>
                    </a:lnTo>
                    <a:lnTo>
                      <a:pt x="552" y="876"/>
                    </a:lnTo>
                    <a:lnTo>
                      <a:pt x="567" y="861"/>
                    </a:lnTo>
                    <a:lnTo>
                      <a:pt x="567" y="845"/>
                    </a:lnTo>
                    <a:lnTo>
                      <a:pt x="582" y="830"/>
                    </a:lnTo>
                    <a:lnTo>
                      <a:pt x="597" y="830"/>
                    </a:lnTo>
                    <a:lnTo>
                      <a:pt x="627" y="815"/>
                    </a:lnTo>
                    <a:lnTo>
                      <a:pt x="642" y="830"/>
                    </a:lnTo>
                    <a:lnTo>
                      <a:pt x="642" y="845"/>
                    </a:lnTo>
                    <a:lnTo>
                      <a:pt x="671" y="861"/>
                    </a:lnTo>
                    <a:lnTo>
                      <a:pt x="701" y="845"/>
                    </a:lnTo>
                    <a:lnTo>
                      <a:pt x="701" y="861"/>
                    </a:lnTo>
                    <a:lnTo>
                      <a:pt x="716" y="876"/>
                    </a:lnTo>
                    <a:lnTo>
                      <a:pt x="716" y="861"/>
                    </a:lnTo>
                    <a:lnTo>
                      <a:pt x="716" y="845"/>
                    </a:lnTo>
                    <a:lnTo>
                      <a:pt x="761" y="830"/>
                    </a:lnTo>
                    <a:lnTo>
                      <a:pt x="761" y="815"/>
                    </a:lnTo>
                    <a:lnTo>
                      <a:pt x="776" y="830"/>
                    </a:lnTo>
                    <a:lnTo>
                      <a:pt x="776" y="815"/>
                    </a:lnTo>
                    <a:lnTo>
                      <a:pt x="806" y="815"/>
                    </a:lnTo>
                    <a:lnTo>
                      <a:pt x="850" y="753"/>
                    </a:lnTo>
                    <a:lnTo>
                      <a:pt x="880" y="645"/>
                    </a:lnTo>
                    <a:lnTo>
                      <a:pt x="865" y="630"/>
                    </a:lnTo>
                    <a:lnTo>
                      <a:pt x="850" y="615"/>
                    </a:lnTo>
                    <a:lnTo>
                      <a:pt x="865" y="599"/>
                    </a:lnTo>
                    <a:lnTo>
                      <a:pt x="865" y="584"/>
                    </a:lnTo>
                    <a:lnTo>
                      <a:pt x="836" y="538"/>
                    </a:lnTo>
                    <a:lnTo>
                      <a:pt x="806" y="523"/>
                    </a:lnTo>
                    <a:lnTo>
                      <a:pt x="806" y="492"/>
                    </a:lnTo>
                    <a:lnTo>
                      <a:pt x="821" y="461"/>
                    </a:lnTo>
                    <a:lnTo>
                      <a:pt x="836" y="461"/>
                    </a:lnTo>
                    <a:lnTo>
                      <a:pt x="836" y="446"/>
                    </a:lnTo>
                    <a:lnTo>
                      <a:pt x="806" y="430"/>
                    </a:lnTo>
                    <a:lnTo>
                      <a:pt x="791" y="461"/>
                    </a:lnTo>
                    <a:lnTo>
                      <a:pt x="746" y="415"/>
                    </a:lnTo>
                    <a:lnTo>
                      <a:pt x="761" y="400"/>
                    </a:lnTo>
                    <a:lnTo>
                      <a:pt x="806" y="353"/>
                    </a:lnTo>
                    <a:lnTo>
                      <a:pt x="821" y="369"/>
                    </a:lnTo>
                    <a:lnTo>
                      <a:pt x="806" y="400"/>
                    </a:lnTo>
                    <a:lnTo>
                      <a:pt x="821" y="384"/>
                    </a:lnTo>
                    <a:lnTo>
                      <a:pt x="865" y="369"/>
                    </a:lnTo>
                    <a:lnTo>
                      <a:pt x="865" y="323"/>
                    </a:lnTo>
                    <a:lnTo>
                      <a:pt x="895" y="323"/>
                    </a:lnTo>
                    <a:lnTo>
                      <a:pt x="910" y="277"/>
                    </a:lnTo>
                    <a:lnTo>
                      <a:pt x="940" y="277"/>
                    </a:lnTo>
                    <a:lnTo>
                      <a:pt x="910" y="215"/>
                    </a:lnTo>
                    <a:lnTo>
                      <a:pt x="940" y="200"/>
                    </a:lnTo>
                    <a:lnTo>
                      <a:pt x="940" y="123"/>
                    </a:lnTo>
                    <a:lnTo>
                      <a:pt x="910" y="123"/>
                    </a:lnTo>
                    <a:lnTo>
                      <a:pt x="895" y="138"/>
                    </a:lnTo>
                    <a:lnTo>
                      <a:pt x="880" y="138"/>
                    </a:lnTo>
                    <a:lnTo>
                      <a:pt x="821" y="92"/>
                    </a:lnTo>
                    <a:lnTo>
                      <a:pt x="821" y="108"/>
                    </a:lnTo>
                    <a:lnTo>
                      <a:pt x="791" y="77"/>
                    </a:lnTo>
                    <a:lnTo>
                      <a:pt x="746" y="31"/>
                    </a:lnTo>
                    <a:lnTo>
                      <a:pt x="701" y="0"/>
                    </a:lnTo>
                    <a:lnTo>
                      <a:pt x="671" y="0"/>
                    </a:lnTo>
                    <a:lnTo>
                      <a:pt x="657" y="46"/>
                    </a:lnTo>
                    <a:lnTo>
                      <a:pt x="671" y="46"/>
                    </a:lnTo>
                    <a:lnTo>
                      <a:pt x="671" y="77"/>
                    </a:lnTo>
                    <a:lnTo>
                      <a:pt x="657" y="123"/>
                    </a:lnTo>
                    <a:lnTo>
                      <a:pt x="642" y="138"/>
                    </a:lnTo>
                    <a:lnTo>
                      <a:pt x="627" y="138"/>
                    </a:lnTo>
                    <a:lnTo>
                      <a:pt x="642" y="169"/>
                    </a:lnTo>
                    <a:lnTo>
                      <a:pt x="671" y="169"/>
                    </a:lnTo>
                    <a:lnTo>
                      <a:pt x="701" y="20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0" name="Freeform 282">
                <a:extLst>
                  <a:ext uri="{FF2B5EF4-FFF2-40B4-BE49-F238E27FC236}">
                    <a16:creationId xmlns="" xmlns:a16="http://schemas.microsoft.com/office/drawing/2014/main" id="{DF0A4528-B024-479B-8921-90F1DFBF45F7}"/>
                  </a:ext>
                </a:extLst>
              </p:cNvPr>
              <p:cNvSpPr>
                <a:spLocks/>
              </p:cNvSpPr>
              <p:nvPr/>
            </p:nvSpPr>
            <p:spPr bwMode="auto">
              <a:xfrm>
                <a:off x="2997011" y="2239157"/>
                <a:ext cx="27089" cy="14702"/>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 name="T18" fmla="*/ 0 w 46"/>
                  <a:gd name="T19" fmla="*/ 0 h 32"/>
                  <a:gd name="T20" fmla="*/ 46 w 4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6" h="32">
                    <a:moveTo>
                      <a:pt x="45" y="0"/>
                    </a:moveTo>
                    <a:lnTo>
                      <a:pt x="15" y="0"/>
                    </a:lnTo>
                    <a:lnTo>
                      <a:pt x="0" y="31"/>
                    </a:lnTo>
                    <a:lnTo>
                      <a:pt x="30" y="31"/>
                    </a:lnTo>
                    <a:lnTo>
                      <a:pt x="45" y="16"/>
                    </a:lnTo>
                    <a:lnTo>
                      <a:pt x="4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1" name="Line 283">
                <a:extLst>
                  <a:ext uri="{FF2B5EF4-FFF2-40B4-BE49-F238E27FC236}">
                    <a16:creationId xmlns="" xmlns:a16="http://schemas.microsoft.com/office/drawing/2014/main" id="{ABEE0F08-FF6B-4AD2-ACA5-B6BCF83CA52C}"/>
                  </a:ext>
                </a:extLst>
              </p:cNvPr>
              <p:cNvSpPr>
                <a:spLocks noChangeShapeType="1"/>
              </p:cNvSpPr>
              <p:nvPr/>
            </p:nvSpPr>
            <p:spPr bwMode="auto">
              <a:xfrm>
                <a:off x="2623184" y="210683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2" name="Line 284">
                <a:extLst>
                  <a:ext uri="{FF2B5EF4-FFF2-40B4-BE49-F238E27FC236}">
                    <a16:creationId xmlns="" xmlns:a16="http://schemas.microsoft.com/office/drawing/2014/main" id="{E4BA9406-0525-4D73-A8E2-1C127742946E}"/>
                  </a:ext>
                </a:extLst>
              </p:cNvPr>
              <p:cNvSpPr>
                <a:spLocks noChangeShapeType="1"/>
              </p:cNvSpPr>
              <p:nvPr/>
            </p:nvSpPr>
            <p:spPr bwMode="auto">
              <a:xfrm>
                <a:off x="2806034" y="215361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3" name="Line 285">
                <a:extLst>
                  <a:ext uri="{FF2B5EF4-FFF2-40B4-BE49-F238E27FC236}">
                    <a16:creationId xmlns="" xmlns:a16="http://schemas.microsoft.com/office/drawing/2014/main" id="{8AC69C8F-A010-44B8-8CA8-0F642A2EA5C9}"/>
                  </a:ext>
                </a:extLst>
              </p:cNvPr>
              <p:cNvSpPr>
                <a:spLocks noChangeShapeType="1"/>
              </p:cNvSpPr>
              <p:nvPr/>
            </p:nvSpPr>
            <p:spPr bwMode="auto">
              <a:xfrm flipV="1">
                <a:off x="2823642" y="2145598"/>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4" name="Line 286">
                <a:extLst>
                  <a:ext uri="{FF2B5EF4-FFF2-40B4-BE49-F238E27FC236}">
                    <a16:creationId xmlns="" xmlns:a16="http://schemas.microsoft.com/office/drawing/2014/main" id="{E710CCC3-73E4-4F8E-8484-80603729DFE1}"/>
                  </a:ext>
                </a:extLst>
              </p:cNvPr>
              <p:cNvSpPr>
                <a:spLocks noChangeShapeType="1"/>
              </p:cNvSpPr>
              <p:nvPr/>
            </p:nvSpPr>
            <p:spPr bwMode="auto">
              <a:xfrm>
                <a:off x="2831768" y="2145598"/>
                <a:ext cx="10836"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5" name="Line 287">
                <a:extLst>
                  <a:ext uri="{FF2B5EF4-FFF2-40B4-BE49-F238E27FC236}">
                    <a16:creationId xmlns="" xmlns:a16="http://schemas.microsoft.com/office/drawing/2014/main" id="{C76D4C4F-F607-4B6C-A2C6-AC21D1DD9092}"/>
                  </a:ext>
                </a:extLst>
              </p:cNvPr>
              <p:cNvSpPr>
                <a:spLocks noChangeShapeType="1"/>
              </p:cNvSpPr>
              <p:nvPr/>
            </p:nvSpPr>
            <p:spPr bwMode="auto">
              <a:xfrm>
                <a:off x="2831768" y="2145598"/>
                <a:ext cx="10836"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6" name="Line 288">
                <a:extLst>
                  <a:ext uri="{FF2B5EF4-FFF2-40B4-BE49-F238E27FC236}">
                    <a16:creationId xmlns="" xmlns:a16="http://schemas.microsoft.com/office/drawing/2014/main" id="{3B84BA17-7854-4AF4-A129-8F3F58AF0907}"/>
                  </a:ext>
                </a:extLst>
              </p:cNvPr>
              <p:cNvSpPr>
                <a:spLocks noChangeShapeType="1"/>
              </p:cNvSpPr>
              <p:nvPr/>
            </p:nvSpPr>
            <p:spPr bwMode="auto">
              <a:xfrm>
                <a:off x="2842604" y="21455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7" name="Line 289">
                <a:extLst>
                  <a:ext uri="{FF2B5EF4-FFF2-40B4-BE49-F238E27FC236}">
                    <a16:creationId xmlns="" xmlns:a16="http://schemas.microsoft.com/office/drawing/2014/main" id="{CC0A4F91-3BC8-415A-A0C6-6715026FF226}"/>
                  </a:ext>
                </a:extLst>
              </p:cNvPr>
              <p:cNvSpPr>
                <a:spLocks noChangeShapeType="1"/>
              </p:cNvSpPr>
              <p:nvPr/>
            </p:nvSpPr>
            <p:spPr bwMode="auto">
              <a:xfrm flipV="1">
                <a:off x="2849376" y="2137579"/>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8" name="Line 290">
                <a:extLst>
                  <a:ext uri="{FF2B5EF4-FFF2-40B4-BE49-F238E27FC236}">
                    <a16:creationId xmlns="" xmlns:a16="http://schemas.microsoft.com/office/drawing/2014/main" id="{2257117D-824D-4BA1-8CE6-06DB559AE716}"/>
                  </a:ext>
                </a:extLst>
              </p:cNvPr>
              <p:cNvSpPr>
                <a:spLocks noChangeShapeType="1"/>
              </p:cNvSpPr>
              <p:nvPr/>
            </p:nvSpPr>
            <p:spPr bwMode="auto">
              <a:xfrm>
                <a:off x="2849376" y="2137579"/>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9" name="Line 291">
                <a:extLst>
                  <a:ext uri="{FF2B5EF4-FFF2-40B4-BE49-F238E27FC236}">
                    <a16:creationId xmlns="" xmlns:a16="http://schemas.microsoft.com/office/drawing/2014/main" id="{21CC4C15-955A-4B36-B26A-BC47DB156610}"/>
                  </a:ext>
                </a:extLst>
              </p:cNvPr>
              <p:cNvSpPr>
                <a:spLocks noChangeShapeType="1"/>
              </p:cNvSpPr>
              <p:nvPr/>
            </p:nvSpPr>
            <p:spPr bwMode="auto">
              <a:xfrm>
                <a:off x="2857503" y="21455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0" name="Line 292">
                <a:extLst>
                  <a:ext uri="{FF2B5EF4-FFF2-40B4-BE49-F238E27FC236}">
                    <a16:creationId xmlns="" xmlns:a16="http://schemas.microsoft.com/office/drawing/2014/main" id="{185266C4-7C48-4819-BBF5-91B10D998C8A}"/>
                  </a:ext>
                </a:extLst>
              </p:cNvPr>
              <p:cNvSpPr>
                <a:spLocks noChangeShapeType="1"/>
              </p:cNvSpPr>
              <p:nvPr/>
            </p:nvSpPr>
            <p:spPr bwMode="auto">
              <a:xfrm>
                <a:off x="2631310" y="210683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1" name="Line 293">
                <a:extLst>
                  <a:ext uri="{FF2B5EF4-FFF2-40B4-BE49-F238E27FC236}">
                    <a16:creationId xmlns="" xmlns:a16="http://schemas.microsoft.com/office/drawing/2014/main" id="{C5CF8584-52EB-4860-8276-90564D9C131C}"/>
                  </a:ext>
                </a:extLst>
              </p:cNvPr>
              <p:cNvSpPr>
                <a:spLocks noChangeShapeType="1"/>
              </p:cNvSpPr>
              <p:nvPr/>
            </p:nvSpPr>
            <p:spPr bwMode="auto">
              <a:xfrm>
                <a:off x="2640791" y="2100156"/>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2" name="Line 294">
                <a:extLst>
                  <a:ext uri="{FF2B5EF4-FFF2-40B4-BE49-F238E27FC236}">
                    <a16:creationId xmlns="" xmlns:a16="http://schemas.microsoft.com/office/drawing/2014/main" id="{9420E1ED-DA72-4DF3-A145-F45CFDA2FE9E}"/>
                  </a:ext>
                </a:extLst>
              </p:cNvPr>
              <p:cNvSpPr>
                <a:spLocks noChangeShapeType="1"/>
              </p:cNvSpPr>
              <p:nvPr/>
            </p:nvSpPr>
            <p:spPr bwMode="auto">
              <a:xfrm>
                <a:off x="2650273" y="2100156"/>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3" name="Line 295">
                <a:extLst>
                  <a:ext uri="{FF2B5EF4-FFF2-40B4-BE49-F238E27FC236}">
                    <a16:creationId xmlns="" xmlns:a16="http://schemas.microsoft.com/office/drawing/2014/main" id="{B040DA12-387D-4086-A6A5-1E87A408BDCB}"/>
                  </a:ext>
                </a:extLst>
              </p:cNvPr>
              <p:cNvSpPr>
                <a:spLocks noChangeShapeType="1"/>
              </p:cNvSpPr>
              <p:nvPr/>
            </p:nvSpPr>
            <p:spPr bwMode="auto">
              <a:xfrm>
                <a:off x="2658399" y="210683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4" name="Freeform 296">
                <a:extLst>
                  <a:ext uri="{FF2B5EF4-FFF2-40B4-BE49-F238E27FC236}">
                    <a16:creationId xmlns="" xmlns:a16="http://schemas.microsoft.com/office/drawing/2014/main" id="{0CF15AC4-A79F-4A31-8DAB-79271BAFB8FF}"/>
                  </a:ext>
                </a:extLst>
              </p:cNvPr>
              <p:cNvSpPr>
                <a:spLocks/>
              </p:cNvSpPr>
              <p:nvPr/>
            </p:nvSpPr>
            <p:spPr bwMode="auto">
              <a:xfrm>
                <a:off x="2936061" y="2199060"/>
                <a:ext cx="78558" cy="172415"/>
              </a:xfrm>
              <a:custGeom>
                <a:avLst/>
                <a:gdLst>
                  <a:gd name="T0" fmla="*/ 0 w 135"/>
                  <a:gd name="T1" fmla="*/ 0 h 340"/>
                  <a:gd name="T2" fmla="*/ 0 w 135"/>
                  <a:gd name="T3" fmla="*/ 0 h 340"/>
                  <a:gd name="T4" fmla="*/ 0 w 135"/>
                  <a:gd name="T5" fmla="*/ 0 h 340"/>
                  <a:gd name="T6" fmla="*/ 0 w 135"/>
                  <a:gd name="T7" fmla="*/ 0 h 340"/>
                  <a:gd name="T8" fmla="*/ 0 w 135"/>
                  <a:gd name="T9" fmla="*/ 0 h 340"/>
                  <a:gd name="T10" fmla="*/ 0 w 135"/>
                  <a:gd name="T11" fmla="*/ 0 h 340"/>
                  <a:gd name="T12" fmla="*/ 0 w 135"/>
                  <a:gd name="T13" fmla="*/ 0 h 340"/>
                  <a:gd name="T14" fmla="*/ 0 w 135"/>
                  <a:gd name="T15" fmla="*/ 0 h 340"/>
                  <a:gd name="T16" fmla="*/ 0 w 135"/>
                  <a:gd name="T17" fmla="*/ 0 h 340"/>
                  <a:gd name="T18" fmla="*/ 0 w 135"/>
                  <a:gd name="T19" fmla="*/ 0 h 340"/>
                  <a:gd name="T20" fmla="*/ 0 w 135"/>
                  <a:gd name="T21" fmla="*/ 0 h 340"/>
                  <a:gd name="T22" fmla="*/ 0 w 135"/>
                  <a:gd name="T23" fmla="*/ 0 h 340"/>
                  <a:gd name="T24" fmla="*/ 0 w 135"/>
                  <a:gd name="T25" fmla="*/ 0 h 340"/>
                  <a:gd name="T26" fmla="*/ 0 w 135"/>
                  <a:gd name="T27" fmla="*/ 0 h 340"/>
                  <a:gd name="T28" fmla="*/ 0 w 135"/>
                  <a:gd name="T29" fmla="*/ 0 h 340"/>
                  <a:gd name="T30" fmla="*/ 0 w 135"/>
                  <a:gd name="T31" fmla="*/ 0 h 340"/>
                  <a:gd name="T32" fmla="*/ 0 w 135"/>
                  <a:gd name="T33" fmla="*/ 0 h 340"/>
                  <a:gd name="T34" fmla="*/ 0 w 135"/>
                  <a:gd name="T35" fmla="*/ 0 h 340"/>
                  <a:gd name="T36" fmla="*/ 0 w 135"/>
                  <a:gd name="T37" fmla="*/ 0 h 340"/>
                  <a:gd name="T38" fmla="*/ 0 w 135"/>
                  <a:gd name="T39" fmla="*/ 0 h 340"/>
                  <a:gd name="T40" fmla="*/ 0 w 135"/>
                  <a:gd name="T41" fmla="*/ 0 h 340"/>
                  <a:gd name="T42" fmla="*/ 0 w 135"/>
                  <a:gd name="T43" fmla="*/ 0 h 340"/>
                  <a:gd name="T44" fmla="*/ 0 w 135"/>
                  <a:gd name="T45" fmla="*/ 0 h 340"/>
                  <a:gd name="T46" fmla="*/ 0 w 135"/>
                  <a:gd name="T47" fmla="*/ 0 h 340"/>
                  <a:gd name="T48" fmla="*/ 0 w 135"/>
                  <a:gd name="T49" fmla="*/ 0 h 340"/>
                  <a:gd name="T50" fmla="*/ 0 w 135"/>
                  <a:gd name="T51" fmla="*/ 0 h 340"/>
                  <a:gd name="T52" fmla="*/ 0 w 135"/>
                  <a:gd name="T53" fmla="*/ 0 h 340"/>
                  <a:gd name="T54" fmla="*/ 0 w 135"/>
                  <a:gd name="T55" fmla="*/ 0 h 340"/>
                  <a:gd name="T56" fmla="*/ 0 w 135"/>
                  <a:gd name="T57" fmla="*/ 0 h 340"/>
                  <a:gd name="T58" fmla="*/ 0 w 135"/>
                  <a:gd name="T59" fmla="*/ 0 h 340"/>
                  <a:gd name="T60" fmla="*/ 0 w 135"/>
                  <a:gd name="T61" fmla="*/ 0 h 3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5"/>
                  <a:gd name="T94" fmla="*/ 0 h 340"/>
                  <a:gd name="T95" fmla="*/ 135 w 135"/>
                  <a:gd name="T96" fmla="*/ 340 h 3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5" h="340">
                    <a:moveTo>
                      <a:pt x="0" y="15"/>
                    </a:moveTo>
                    <a:lnTo>
                      <a:pt x="0" y="46"/>
                    </a:lnTo>
                    <a:lnTo>
                      <a:pt x="15" y="46"/>
                    </a:lnTo>
                    <a:lnTo>
                      <a:pt x="30" y="77"/>
                    </a:lnTo>
                    <a:lnTo>
                      <a:pt x="45" y="108"/>
                    </a:lnTo>
                    <a:lnTo>
                      <a:pt x="74" y="154"/>
                    </a:lnTo>
                    <a:lnTo>
                      <a:pt x="89" y="170"/>
                    </a:lnTo>
                    <a:lnTo>
                      <a:pt x="89" y="200"/>
                    </a:lnTo>
                    <a:lnTo>
                      <a:pt x="89" y="247"/>
                    </a:lnTo>
                    <a:lnTo>
                      <a:pt x="89" y="262"/>
                    </a:lnTo>
                    <a:lnTo>
                      <a:pt x="74" y="247"/>
                    </a:lnTo>
                    <a:lnTo>
                      <a:pt x="74" y="262"/>
                    </a:lnTo>
                    <a:lnTo>
                      <a:pt x="45" y="293"/>
                    </a:lnTo>
                    <a:lnTo>
                      <a:pt x="60" y="293"/>
                    </a:lnTo>
                    <a:lnTo>
                      <a:pt x="45" y="308"/>
                    </a:lnTo>
                    <a:lnTo>
                      <a:pt x="60" y="339"/>
                    </a:lnTo>
                    <a:lnTo>
                      <a:pt x="74" y="339"/>
                    </a:lnTo>
                    <a:lnTo>
                      <a:pt x="89" y="293"/>
                    </a:lnTo>
                    <a:lnTo>
                      <a:pt x="119" y="262"/>
                    </a:lnTo>
                    <a:lnTo>
                      <a:pt x="134" y="231"/>
                    </a:lnTo>
                    <a:lnTo>
                      <a:pt x="119" y="185"/>
                    </a:lnTo>
                    <a:lnTo>
                      <a:pt x="104" y="154"/>
                    </a:lnTo>
                    <a:lnTo>
                      <a:pt x="60" y="108"/>
                    </a:lnTo>
                    <a:lnTo>
                      <a:pt x="45" y="77"/>
                    </a:lnTo>
                    <a:lnTo>
                      <a:pt x="74" y="62"/>
                    </a:lnTo>
                    <a:lnTo>
                      <a:pt x="89" y="46"/>
                    </a:lnTo>
                    <a:lnTo>
                      <a:pt x="60" y="31"/>
                    </a:lnTo>
                    <a:lnTo>
                      <a:pt x="60" y="15"/>
                    </a:lnTo>
                    <a:lnTo>
                      <a:pt x="45" y="0"/>
                    </a:lnTo>
                    <a:lnTo>
                      <a:pt x="15" y="15"/>
                    </a:lnTo>
                    <a:lnTo>
                      <a:pt x="0" y="15"/>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5" name="Freeform 297">
                <a:extLst>
                  <a:ext uri="{FF2B5EF4-FFF2-40B4-BE49-F238E27FC236}">
                    <a16:creationId xmlns="" xmlns:a16="http://schemas.microsoft.com/office/drawing/2014/main" id="{62DFBE55-FC02-484F-954E-0A954EDCC0DC}"/>
                  </a:ext>
                </a:extLst>
              </p:cNvPr>
              <p:cNvSpPr>
                <a:spLocks/>
              </p:cNvSpPr>
              <p:nvPr/>
            </p:nvSpPr>
            <p:spPr bwMode="auto">
              <a:xfrm>
                <a:off x="2944187" y="2301975"/>
                <a:ext cx="44697" cy="46779"/>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w 75"/>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93"/>
                  <a:gd name="T44" fmla="*/ 75 w 75"/>
                  <a:gd name="T45" fmla="*/ 93 h 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93">
                    <a:moveTo>
                      <a:pt x="0" y="61"/>
                    </a:moveTo>
                    <a:lnTo>
                      <a:pt x="15" y="61"/>
                    </a:lnTo>
                    <a:lnTo>
                      <a:pt x="15" y="77"/>
                    </a:lnTo>
                    <a:lnTo>
                      <a:pt x="30" y="92"/>
                    </a:lnTo>
                    <a:lnTo>
                      <a:pt x="59" y="61"/>
                    </a:lnTo>
                    <a:lnTo>
                      <a:pt x="59" y="46"/>
                    </a:lnTo>
                    <a:lnTo>
                      <a:pt x="74" y="61"/>
                    </a:lnTo>
                    <a:lnTo>
                      <a:pt x="74" y="46"/>
                    </a:lnTo>
                    <a:lnTo>
                      <a:pt x="74" y="0"/>
                    </a:lnTo>
                    <a:lnTo>
                      <a:pt x="59" y="0"/>
                    </a:lnTo>
                    <a:lnTo>
                      <a:pt x="44" y="0"/>
                    </a:lnTo>
                    <a:lnTo>
                      <a:pt x="15" y="0"/>
                    </a:lnTo>
                    <a:lnTo>
                      <a:pt x="0" y="31"/>
                    </a:lnTo>
                    <a:lnTo>
                      <a:pt x="0" y="6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6" name="Freeform 298">
                <a:extLst>
                  <a:ext uri="{FF2B5EF4-FFF2-40B4-BE49-F238E27FC236}">
                    <a16:creationId xmlns="" xmlns:a16="http://schemas.microsoft.com/office/drawing/2014/main" id="{F9CEAA87-1A6D-4AF4-AD39-837FA99C0E83}"/>
                  </a:ext>
                </a:extLst>
              </p:cNvPr>
              <p:cNvSpPr>
                <a:spLocks/>
              </p:cNvSpPr>
              <p:nvPr/>
            </p:nvSpPr>
            <p:spPr bwMode="auto">
              <a:xfrm>
                <a:off x="2823642" y="2145598"/>
                <a:ext cx="88039" cy="203156"/>
              </a:xfrm>
              <a:custGeom>
                <a:avLst/>
                <a:gdLst>
                  <a:gd name="T0" fmla="*/ 0 w 151"/>
                  <a:gd name="T1" fmla="*/ 0 h 401"/>
                  <a:gd name="T2" fmla="*/ 0 w 151"/>
                  <a:gd name="T3" fmla="*/ 0 h 401"/>
                  <a:gd name="T4" fmla="*/ 0 w 151"/>
                  <a:gd name="T5" fmla="*/ 0 h 401"/>
                  <a:gd name="T6" fmla="*/ 0 w 151"/>
                  <a:gd name="T7" fmla="*/ 0 h 401"/>
                  <a:gd name="T8" fmla="*/ 0 w 151"/>
                  <a:gd name="T9" fmla="*/ 0 h 401"/>
                  <a:gd name="T10" fmla="*/ 0 w 151"/>
                  <a:gd name="T11" fmla="*/ 0 h 401"/>
                  <a:gd name="T12" fmla="*/ 0 w 151"/>
                  <a:gd name="T13" fmla="*/ 0 h 401"/>
                  <a:gd name="T14" fmla="*/ 0 w 151"/>
                  <a:gd name="T15" fmla="*/ 0 h 401"/>
                  <a:gd name="T16" fmla="*/ 0 w 151"/>
                  <a:gd name="T17" fmla="*/ 0 h 401"/>
                  <a:gd name="T18" fmla="*/ 0 w 151"/>
                  <a:gd name="T19" fmla="*/ 0 h 401"/>
                  <a:gd name="T20" fmla="*/ 0 w 151"/>
                  <a:gd name="T21" fmla="*/ 0 h 401"/>
                  <a:gd name="T22" fmla="*/ 0 w 151"/>
                  <a:gd name="T23" fmla="*/ 0 h 401"/>
                  <a:gd name="T24" fmla="*/ 0 w 151"/>
                  <a:gd name="T25" fmla="*/ 0 h 401"/>
                  <a:gd name="T26" fmla="*/ 0 w 151"/>
                  <a:gd name="T27" fmla="*/ 0 h 401"/>
                  <a:gd name="T28" fmla="*/ 0 w 151"/>
                  <a:gd name="T29" fmla="*/ 0 h 401"/>
                  <a:gd name="T30" fmla="*/ 0 w 151"/>
                  <a:gd name="T31" fmla="*/ 0 h 401"/>
                  <a:gd name="T32" fmla="*/ 0 w 151"/>
                  <a:gd name="T33" fmla="*/ 0 h 401"/>
                  <a:gd name="T34" fmla="*/ 0 w 151"/>
                  <a:gd name="T35" fmla="*/ 0 h 401"/>
                  <a:gd name="T36" fmla="*/ 0 w 151"/>
                  <a:gd name="T37" fmla="*/ 0 h 401"/>
                  <a:gd name="T38" fmla="*/ 0 w 151"/>
                  <a:gd name="T39" fmla="*/ 0 h 401"/>
                  <a:gd name="T40" fmla="*/ 0 w 151"/>
                  <a:gd name="T41" fmla="*/ 0 h 401"/>
                  <a:gd name="T42" fmla="*/ 0 w 151"/>
                  <a:gd name="T43" fmla="*/ 0 h 401"/>
                  <a:gd name="T44" fmla="*/ 0 w 151"/>
                  <a:gd name="T45" fmla="*/ 0 h 401"/>
                  <a:gd name="T46" fmla="*/ 0 w 151"/>
                  <a:gd name="T47" fmla="*/ 0 h 401"/>
                  <a:gd name="T48" fmla="*/ 0 w 151"/>
                  <a:gd name="T49" fmla="*/ 0 h 401"/>
                  <a:gd name="T50" fmla="*/ 0 w 151"/>
                  <a:gd name="T51" fmla="*/ 0 h 401"/>
                  <a:gd name="T52" fmla="*/ 0 w 151"/>
                  <a:gd name="T53" fmla="*/ 0 h 401"/>
                  <a:gd name="T54" fmla="*/ 0 w 151"/>
                  <a:gd name="T55" fmla="*/ 0 h 401"/>
                  <a:gd name="T56" fmla="*/ 0 w 151"/>
                  <a:gd name="T57" fmla="*/ 0 h 401"/>
                  <a:gd name="T58" fmla="*/ 0 w 151"/>
                  <a:gd name="T59" fmla="*/ 0 h 401"/>
                  <a:gd name="T60" fmla="*/ 0 w 151"/>
                  <a:gd name="T61" fmla="*/ 0 h 401"/>
                  <a:gd name="T62" fmla="*/ 0 w 151"/>
                  <a:gd name="T63" fmla="*/ 0 h 401"/>
                  <a:gd name="T64" fmla="*/ 0 w 151"/>
                  <a:gd name="T65" fmla="*/ 0 h 401"/>
                  <a:gd name="T66" fmla="*/ 0 w 151"/>
                  <a:gd name="T67" fmla="*/ 0 h 4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
                  <a:gd name="T103" fmla="*/ 0 h 401"/>
                  <a:gd name="T104" fmla="*/ 151 w 151"/>
                  <a:gd name="T105" fmla="*/ 401 h 4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 h="401">
                    <a:moveTo>
                      <a:pt x="150" y="154"/>
                    </a:moveTo>
                    <a:lnTo>
                      <a:pt x="120" y="154"/>
                    </a:lnTo>
                    <a:lnTo>
                      <a:pt x="105" y="92"/>
                    </a:lnTo>
                    <a:lnTo>
                      <a:pt x="90" y="108"/>
                    </a:lnTo>
                    <a:lnTo>
                      <a:pt x="90" y="77"/>
                    </a:lnTo>
                    <a:lnTo>
                      <a:pt x="105" y="62"/>
                    </a:lnTo>
                    <a:lnTo>
                      <a:pt x="90" y="15"/>
                    </a:lnTo>
                    <a:lnTo>
                      <a:pt x="90" y="0"/>
                    </a:lnTo>
                    <a:lnTo>
                      <a:pt x="60" y="0"/>
                    </a:lnTo>
                    <a:lnTo>
                      <a:pt x="45" y="46"/>
                    </a:lnTo>
                    <a:lnTo>
                      <a:pt x="30" y="62"/>
                    </a:lnTo>
                    <a:lnTo>
                      <a:pt x="30" y="108"/>
                    </a:lnTo>
                    <a:lnTo>
                      <a:pt x="15" y="108"/>
                    </a:lnTo>
                    <a:lnTo>
                      <a:pt x="15" y="154"/>
                    </a:lnTo>
                    <a:lnTo>
                      <a:pt x="0" y="154"/>
                    </a:lnTo>
                    <a:lnTo>
                      <a:pt x="15" y="169"/>
                    </a:lnTo>
                    <a:lnTo>
                      <a:pt x="0" y="169"/>
                    </a:lnTo>
                    <a:lnTo>
                      <a:pt x="15" y="200"/>
                    </a:lnTo>
                    <a:lnTo>
                      <a:pt x="30" y="200"/>
                    </a:lnTo>
                    <a:lnTo>
                      <a:pt x="60" y="246"/>
                    </a:lnTo>
                    <a:lnTo>
                      <a:pt x="45" y="277"/>
                    </a:lnTo>
                    <a:lnTo>
                      <a:pt x="75" y="277"/>
                    </a:lnTo>
                    <a:lnTo>
                      <a:pt x="90" y="262"/>
                    </a:lnTo>
                    <a:lnTo>
                      <a:pt x="120" y="308"/>
                    </a:lnTo>
                    <a:lnTo>
                      <a:pt x="120" y="323"/>
                    </a:lnTo>
                    <a:lnTo>
                      <a:pt x="135" y="369"/>
                    </a:lnTo>
                    <a:lnTo>
                      <a:pt x="135" y="400"/>
                    </a:lnTo>
                    <a:lnTo>
                      <a:pt x="150" y="369"/>
                    </a:lnTo>
                    <a:lnTo>
                      <a:pt x="135" y="292"/>
                    </a:lnTo>
                    <a:lnTo>
                      <a:pt x="135" y="262"/>
                    </a:lnTo>
                    <a:lnTo>
                      <a:pt x="105" y="215"/>
                    </a:lnTo>
                    <a:lnTo>
                      <a:pt x="120" y="185"/>
                    </a:lnTo>
                    <a:lnTo>
                      <a:pt x="150" y="185"/>
                    </a:lnTo>
                    <a:lnTo>
                      <a:pt x="150" y="154"/>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7" name="Freeform 299">
                <a:extLst>
                  <a:ext uri="{FF2B5EF4-FFF2-40B4-BE49-F238E27FC236}">
                    <a16:creationId xmlns="" xmlns:a16="http://schemas.microsoft.com/office/drawing/2014/main" id="{1BCD5816-B88B-4931-B811-FF43712A8BD7}"/>
                  </a:ext>
                </a:extLst>
              </p:cNvPr>
              <p:cNvSpPr>
                <a:spLocks/>
              </p:cNvSpPr>
              <p:nvPr/>
            </p:nvSpPr>
            <p:spPr bwMode="auto">
              <a:xfrm>
                <a:off x="2911681" y="2207080"/>
                <a:ext cx="77203" cy="94895"/>
              </a:xfrm>
              <a:custGeom>
                <a:avLst/>
                <a:gdLst>
                  <a:gd name="T0" fmla="*/ 0 w 134"/>
                  <a:gd name="T1" fmla="*/ 0 h 186"/>
                  <a:gd name="T2" fmla="*/ 0 w 134"/>
                  <a:gd name="T3" fmla="*/ 0 h 186"/>
                  <a:gd name="T4" fmla="*/ 0 w 134"/>
                  <a:gd name="T5" fmla="*/ 0 h 186"/>
                  <a:gd name="T6" fmla="*/ 0 w 134"/>
                  <a:gd name="T7" fmla="*/ 0 h 186"/>
                  <a:gd name="T8" fmla="*/ 0 w 134"/>
                  <a:gd name="T9" fmla="*/ 0 h 186"/>
                  <a:gd name="T10" fmla="*/ 0 w 134"/>
                  <a:gd name="T11" fmla="*/ 0 h 186"/>
                  <a:gd name="T12" fmla="*/ 0 w 134"/>
                  <a:gd name="T13" fmla="*/ 0 h 186"/>
                  <a:gd name="T14" fmla="*/ 0 w 134"/>
                  <a:gd name="T15" fmla="*/ 0 h 186"/>
                  <a:gd name="T16" fmla="*/ 0 w 134"/>
                  <a:gd name="T17" fmla="*/ 0 h 186"/>
                  <a:gd name="T18" fmla="*/ 0 w 134"/>
                  <a:gd name="T19" fmla="*/ 0 h 186"/>
                  <a:gd name="T20" fmla="*/ 0 w 134"/>
                  <a:gd name="T21" fmla="*/ 0 h 186"/>
                  <a:gd name="T22" fmla="*/ 0 w 134"/>
                  <a:gd name="T23" fmla="*/ 0 h 186"/>
                  <a:gd name="T24" fmla="*/ 0 w 134"/>
                  <a:gd name="T25" fmla="*/ 0 h 186"/>
                  <a:gd name="T26" fmla="*/ 0 w 134"/>
                  <a:gd name="T27" fmla="*/ 0 h 186"/>
                  <a:gd name="T28" fmla="*/ 0 w 134"/>
                  <a:gd name="T29" fmla="*/ 0 h 186"/>
                  <a:gd name="T30" fmla="*/ 0 w 134"/>
                  <a:gd name="T31" fmla="*/ 0 h 186"/>
                  <a:gd name="T32" fmla="*/ 0 w 134"/>
                  <a:gd name="T33" fmla="*/ 0 h 186"/>
                  <a:gd name="T34" fmla="*/ 0 w 134"/>
                  <a:gd name="T35" fmla="*/ 0 h 186"/>
                  <a:gd name="T36" fmla="*/ 0 w 134"/>
                  <a:gd name="T37" fmla="*/ 0 h 186"/>
                  <a:gd name="T38" fmla="*/ 0 w 134"/>
                  <a:gd name="T39" fmla="*/ 0 h 186"/>
                  <a:gd name="T40" fmla="*/ 0 w 134"/>
                  <a:gd name="T41" fmla="*/ 0 h 186"/>
                  <a:gd name="T42" fmla="*/ 0 w 134"/>
                  <a:gd name="T43" fmla="*/ 0 h 186"/>
                  <a:gd name="T44" fmla="*/ 0 w 134"/>
                  <a:gd name="T45" fmla="*/ 0 h 18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4"/>
                  <a:gd name="T70" fmla="*/ 0 h 186"/>
                  <a:gd name="T71" fmla="*/ 134 w 134"/>
                  <a:gd name="T72" fmla="*/ 186 h 18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4" h="186">
                    <a:moveTo>
                      <a:pt x="0" y="31"/>
                    </a:moveTo>
                    <a:lnTo>
                      <a:pt x="0" y="62"/>
                    </a:lnTo>
                    <a:lnTo>
                      <a:pt x="0" y="77"/>
                    </a:lnTo>
                    <a:lnTo>
                      <a:pt x="15" y="77"/>
                    </a:lnTo>
                    <a:lnTo>
                      <a:pt x="30" y="108"/>
                    </a:lnTo>
                    <a:lnTo>
                      <a:pt x="44" y="123"/>
                    </a:lnTo>
                    <a:lnTo>
                      <a:pt x="59" y="108"/>
                    </a:lnTo>
                    <a:lnTo>
                      <a:pt x="74" y="123"/>
                    </a:lnTo>
                    <a:lnTo>
                      <a:pt x="89" y="139"/>
                    </a:lnTo>
                    <a:lnTo>
                      <a:pt x="103" y="170"/>
                    </a:lnTo>
                    <a:lnTo>
                      <a:pt x="118" y="185"/>
                    </a:lnTo>
                    <a:lnTo>
                      <a:pt x="133" y="185"/>
                    </a:lnTo>
                    <a:lnTo>
                      <a:pt x="133" y="154"/>
                    </a:lnTo>
                    <a:lnTo>
                      <a:pt x="118" y="139"/>
                    </a:lnTo>
                    <a:lnTo>
                      <a:pt x="89" y="93"/>
                    </a:lnTo>
                    <a:lnTo>
                      <a:pt x="74" y="62"/>
                    </a:lnTo>
                    <a:lnTo>
                      <a:pt x="59" y="31"/>
                    </a:lnTo>
                    <a:lnTo>
                      <a:pt x="44" y="31"/>
                    </a:lnTo>
                    <a:lnTo>
                      <a:pt x="44" y="0"/>
                    </a:lnTo>
                    <a:lnTo>
                      <a:pt x="30" y="15"/>
                    </a:lnTo>
                    <a:lnTo>
                      <a:pt x="30" y="31"/>
                    </a:lnTo>
                    <a:lnTo>
                      <a:pt x="15" y="46"/>
                    </a:lnTo>
                    <a:lnTo>
                      <a:pt x="0" y="3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8" name="Oval 300">
                <a:extLst>
                  <a:ext uri="{FF2B5EF4-FFF2-40B4-BE49-F238E27FC236}">
                    <a16:creationId xmlns="" xmlns:a16="http://schemas.microsoft.com/office/drawing/2014/main" id="{A15BC143-86FB-4894-89DF-1C9A6F72A10B}"/>
                  </a:ext>
                </a:extLst>
              </p:cNvPr>
              <p:cNvSpPr>
                <a:spLocks noChangeArrowheads="1"/>
              </p:cNvSpPr>
              <p:nvPr/>
            </p:nvSpPr>
            <p:spPr bwMode="auto">
              <a:xfrm>
                <a:off x="3066087" y="2191041"/>
                <a:ext cx="1354" cy="8019"/>
              </a:xfrm>
              <a:prstGeom prst="ellipse">
                <a:avLst/>
              </a:prstGeom>
              <a:solidFill>
                <a:srgbClr val="00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9" name="Oval 301">
                <a:extLst>
                  <a:ext uri="{FF2B5EF4-FFF2-40B4-BE49-F238E27FC236}">
                    <a16:creationId xmlns="" xmlns:a16="http://schemas.microsoft.com/office/drawing/2014/main" id="{10787805-6548-46A2-9095-B6C9A702682D}"/>
                  </a:ext>
                </a:extLst>
              </p:cNvPr>
              <p:cNvSpPr>
                <a:spLocks noChangeArrowheads="1"/>
              </p:cNvSpPr>
              <p:nvPr/>
            </p:nvSpPr>
            <p:spPr bwMode="auto">
              <a:xfrm>
                <a:off x="3049834" y="2191041"/>
                <a:ext cx="6772" cy="8019"/>
              </a:xfrm>
              <a:prstGeom prst="ellipse">
                <a:avLst/>
              </a:pr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0" name="Freeform 302">
                <a:extLst>
                  <a:ext uri="{FF2B5EF4-FFF2-40B4-BE49-F238E27FC236}">
                    <a16:creationId xmlns="" xmlns:a16="http://schemas.microsoft.com/office/drawing/2014/main" id="{7E37E711-091F-4AAF-B0BB-33FD47EF5918}"/>
                  </a:ext>
                </a:extLst>
              </p:cNvPr>
              <p:cNvSpPr>
                <a:spLocks/>
              </p:cNvSpPr>
              <p:nvPr/>
            </p:nvSpPr>
            <p:spPr bwMode="auto">
              <a:xfrm>
                <a:off x="2831768" y="1788739"/>
                <a:ext cx="17608" cy="46779"/>
              </a:xfrm>
              <a:custGeom>
                <a:avLst/>
                <a:gdLst>
                  <a:gd name="T0" fmla="*/ 0 w 30"/>
                  <a:gd name="T1" fmla="*/ 0 h 93"/>
                  <a:gd name="T2" fmla="*/ 0 w 30"/>
                  <a:gd name="T3" fmla="*/ 0 h 93"/>
                  <a:gd name="T4" fmla="*/ 0 w 30"/>
                  <a:gd name="T5" fmla="*/ 0 h 93"/>
                  <a:gd name="T6" fmla="*/ 0 w 30"/>
                  <a:gd name="T7" fmla="*/ 0 h 93"/>
                  <a:gd name="T8" fmla="*/ 0 w 30"/>
                  <a:gd name="T9" fmla="*/ 0 h 93"/>
                  <a:gd name="T10" fmla="*/ 0 w 30"/>
                  <a:gd name="T11" fmla="*/ 0 h 93"/>
                  <a:gd name="T12" fmla="*/ 0 60000 65536"/>
                  <a:gd name="T13" fmla="*/ 0 60000 65536"/>
                  <a:gd name="T14" fmla="*/ 0 60000 65536"/>
                  <a:gd name="T15" fmla="*/ 0 60000 65536"/>
                  <a:gd name="T16" fmla="*/ 0 60000 65536"/>
                  <a:gd name="T17" fmla="*/ 0 60000 65536"/>
                  <a:gd name="T18" fmla="*/ 0 w 30"/>
                  <a:gd name="T19" fmla="*/ 0 h 93"/>
                  <a:gd name="T20" fmla="*/ 30 w 30"/>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30" h="93">
                    <a:moveTo>
                      <a:pt x="15" y="0"/>
                    </a:moveTo>
                    <a:lnTo>
                      <a:pt x="15" y="46"/>
                    </a:lnTo>
                    <a:lnTo>
                      <a:pt x="0" y="92"/>
                    </a:lnTo>
                    <a:lnTo>
                      <a:pt x="29" y="92"/>
                    </a:lnTo>
                    <a:lnTo>
                      <a:pt x="29" y="46"/>
                    </a:lnTo>
                    <a:lnTo>
                      <a:pt x="15" y="0"/>
                    </a:lnTo>
                  </a:path>
                </a:pathLst>
              </a:custGeom>
              <a:solidFill>
                <a:srgbClr val="FFFFFF"/>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1" name="Line 303">
                <a:extLst>
                  <a:ext uri="{FF2B5EF4-FFF2-40B4-BE49-F238E27FC236}">
                    <a16:creationId xmlns="" xmlns:a16="http://schemas.microsoft.com/office/drawing/2014/main" id="{E6B7A758-0BB3-4047-9953-70CDAC7367AB}"/>
                  </a:ext>
                </a:extLst>
              </p:cNvPr>
              <p:cNvSpPr>
                <a:spLocks noChangeShapeType="1"/>
              </p:cNvSpPr>
              <p:nvPr/>
            </p:nvSpPr>
            <p:spPr bwMode="auto">
              <a:xfrm>
                <a:off x="3127037" y="199857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2" name="Line 304">
                <a:extLst>
                  <a:ext uri="{FF2B5EF4-FFF2-40B4-BE49-F238E27FC236}">
                    <a16:creationId xmlns="" xmlns:a16="http://schemas.microsoft.com/office/drawing/2014/main" id="{544B2E35-2B8B-4637-A05E-C9A79E211CBE}"/>
                  </a:ext>
                </a:extLst>
              </p:cNvPr>
              <p:cNvSpPr>
                <a:spLocks noChangeShapeType="1"/>
              </p:cNvSpPr>
              <p:nvPr/>
            </p:nvSpPr>
            <p:spPr bwMode="auto">
              <a:xfrm>
                <a:off x="3136519" y="199857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3" name="Line 305">
                <a:extLst>
                  <a:ext uri="{FF2B5EF4-FFF2-40B4-BE49-F238E27FC236}">
                    <a16:creationId xmlns="" xmlns:a16="http://schemas.microsoft.com/office/drawing/2014/main" id="{0E4189C2-CDEF-4978-98C3-694E32DDD613}"/>
                  </a:ext>
                </a:extLst>
              </p:cNvPr>
              <p:cNvSpPr>
                <a:spLocks noChangeShapeType="1"/>
              </p:cNvSpPr>
              <p:nvPr/>
            </p:nvSpPr>
            <p:spPr bwMode="auto">
              <a:xfrm flipV="1">
                <a:off x="3136519" y="1989222"/>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4" name="Line 306">
                <a:extLst>
                  <a:ext uri="{FF2B5EF4-FFF2-40B4-BE49-F238E27FC236}">
                    <a16:creationId xmlns="" xmlns:a16="http://schemas.microsoft.com/office/drawing/2014/main" id="{95DBD47A-884C-4EF9-ACB9-50EB989AB8B5}"/>
                  </a:ext>
                </a:extLst>
              </p:cNvPr>
              <p:cNvSpPr>
                <a:spLocks noChangeShapeType="1"/>
              </p:cNvSpPr>
              <p:nvPr/>
            </p:nvSpPr>
            <p:spPr bwMode="auto">
              <a:xfrm>
                <a:off x="3136519" y="199055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5" name="Line 307">
                <a:extLst>
                  <a:ext uri="{FF2B5EF4-FFF2-40B4-BE49-F238E27FC236}">
                    <a16:creationId xmlns="" xmlns:a16="http://schemas.microsoft.com/office/drawing/2014/main" id="{57BEFC8B-3E4C-45C7-ABBD-E4BF6C00EA23}"/>
                  </a:ext>
                </a:extLst>
              </p:cNvPr>
              <p:cNvSpPr>
                <a:spLocks noChangeShapeType="1"/>
              </p:cNvSpPr>
              <p:nvPr/>
            </p:nvSpPr>
            <p:spPr bwMode="auto">
              <a:xfrm>
                <a:off x="3136519" y="199055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6" name="Line 308">
                <a:extLst>
                  <a:ext uri="{FF2B5EF4-FFF2-40B4-BE49-F238E27FC236}">
                    <a16:creationId xmlns="" xmlns:a16="http://schemas.microsoft.com/office/drawing/2014/main" id="{DEBBB9EC-D60A-4AB6-A64B-552D34D8DE48}"/>
                  </a:ext>
                </a:extLst>
              </p:cNvPr>
              <p:cNvSpPr>
                <a:spLocks noChangeShapeType="1"/>
              </p:cNvSpPr>
              <p:nvPr/>
            </p:nvSpPr>
            <p:spPr bwMode="auto">
              <a:xfrm>
                <a:off x="3144645" y="199055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7" name="Line 309">
                <a:extLst>
                  <a:ext uri="{FF2B5EF4-FFF2-40B4-BE49-F238E27FC236}">
                    <a16:creationId xmlns="" xmlns:a16="http://schemas.microsoft.com/office/drawing/2014/main" id="{6A7EF89B-2BA0-4B2E-8C4D-AB463222A8BA}"/>
                  </a:ext>
                </a:extLst>
              </p:cNvPr>
              <p:cNvSpPr>
                <a:spLocks noChangeShapeType="1"/>
              </p:cNvSpPr>
              <p:nvPr/>
            </p:nvSpPr>
            <p:spPr bwMode="auto">
              <a:xfrm>
                <a:off x="3144645" y="199055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8" name="Freeform 310">
                <a:extLst>
                  <a:ext uri="{FF2B5EF4-FFF2-40B4-BE49-F238E27FC236}">
                    <a16:creationId xmlns="" xmlns:a16="http://schemas.microsoft.com/office/drawing/2014/main" id="{B4432314-4AB4-4D94-97BF-19750D1DCF6C}"/>
                  </a:ext>
                </a:extLst>
              </p:cNvPr>
              <p:cNvSpPr>
                <a:spLocks/>
              </p:cNvSpPr>
              <p:nvPr/>
            </p:nvSpPr>
            <p:spPr bwMode="auto">
              <a:xfrm>
                <a:off x="3127037" y="1990558"/>
                <a:ext cx="35216" cy="53462"/>
              </a:xfrm>
              <a:custGeom>
                <a:avLst/>
                <a:gdLst>
                  <a:gd name="T0" fmla="*/ 0 w 61"/>
                  <a:gd name="T1" fmla="*/ 0 h 108"/>
                  <a:gd name="T2" fmla="*/ 0 w 61"/>
                  <a:gd name="T3" fmla="*/ 0 h 108"/>
                  <a:gd name="T4" fmla="*/ 0 w 61"/>
                  <a:gd name="T5" fmla="*/ 0 h 108"/>
                  <a:gd name="T6" fmla="*/ 0 w 61"/>
                  <a:gd name="T7" fmla="*/ 0 h 108"/>
                  <a:gd name="T8" fmla="*/ 0 w 61"/>
                  <a:gd name="T9" fmla="*/ 0 h 108"/>
                  <a:gd name="T10" fmla="*/ 0 w 61"/>
                  <a:gd name="T11" fmla="*/ 0 h 108"/>
                  <a:gd name="T12" fmla="*/ 0 w 61"/>
                  <a:gd name="T13" fmla="*/ 0 h 108"/>
                  <a:gd name="T14" fmla="*/ 0 w 61"/>
                  <a:gd name="T15" fmla="*/ 0 h 108"/>
                  <a:gd name="T16" fmla="*/ 0 w 61"/>
                  <a:gd name="T17" fmla="*/ 0 h 108"/>
                  <a:gd name="T18" fmla="*/ 0 w 61"/>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08"/>
                  <a:gd name="T32" fmla="*/ 61 w 61"/>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08">
                    <a:moveTo>
                      <a:pt x="30" y="0"/>
                    </a:moveTo>
                    <a:lnTo>
                      <a:pt x="0" y="15"/>
                    </a:lnTo>
                    <a:lnTo>
                      <a:pt x="15" y="31"/>
                    </a:lnTo>
                    <a:lnTo>
                      <a:pt x="0" y="46"/>
                    </a:lnTo>
                    <a:lnTo>
                      <a:pt x="15" y="46"/>
                    </a:lnTo>
                    <a:lnTo>
                      <a:pt x="15" y="107"/>
                    </a:lnTo>
                    <a:lnTo>
                      <a:pt x="60" y="76"/>
                    </a:lnTo>
                    <a:lnTo>
                      <a:pt x="60" y="46"/>
                    </a:lnTo>
                    <a:lnTo>
                      <a:pt x="60" y="31"/>
                    </a:lnTo>
                    <a:lnTo>
                      <a:pt x="3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9" name="Freeform 311">
                <a:extLst>
                  <a:ext uri="{FF2B5EF4-FFF2-40B4-BE49-F238E27FC236}">
                    <a16:creationId xmlns="" xmlns:a16="http://schemas.microsoft.com/office/drawing/2014/main" id="{94214CD8-D86E-4858-A9E2-C0D03743EBDF}"/>
                  </a:ext>
                </a:extLst>
              </p:cNvPr>
              <p:cNvSpPr>
                <a:spLocks/>
              </p:cNvSpPr>
              <p:nvPr/>
            </p:nvSpPr>
            <p:spPr bwMode="auto">
              <a:xfrm>
                <a:off x="3101303" y="1927741"/>
                <a:ext cx="43342" cy="70837"/>
              </a:xfrm>
              <a:custGeom>
                <a:avLst/>
                <a:gdLst>
                  <a:gd name="T0" fmla="*/ 0 w 75"/>
                  <a:gd name="T1" fmla="*/ 0 h 139"/>
                  <a:gd name="T2" fmla="*/ 0 w 75"/>
                  <a:gd name="T3" fmla="*/ 0 h 139"/>
                  <a:gd name="T4" fmla="*/ 0 w 75"/>
                  <a:gd name="T5" fmla="*/ 0 h 139"/>
                  <a:gd name="T6" fmla="*/ 0 w 75"/>
                  <a:gd name="T7" fmla="*/ 0 h 139"/>
                  <a:gd name="T8" fmla="*/ 0 w 75"/>
                  <a:gd name="T9" fmla="*/ 0 h 139"/>
                  <a:gd name="T10" fmla="*/ 0 w 75"/>
                  <a:gd name="T11" fmla="*/ 0 h 139"/>
                  <a:gd name="T12" fmla="*/ 0 w 75"/>
                  <a:gd name="T13" fmla="*/ 0 h 139"/>
                  <a:gd name="T14" fmla="*/ 0 w 75"/>
                  <a:gd name="T15" fmla="*/ 0 h 139"/>
                  <a:gd name="T16" fmla="*/ 0 w 75"/>
                  <a:gd name="T17" fmla="*/ 0 h 139"/>
                  <a:gd name="T18" fmla="*/ 0 w 75"/>
                  <a:gd name="T19" fmla="*/ 0 h 139"/>
                  <a:gd name="T20" fmla="*/ 0 w 75"/>
                  <a:gd name="T21" fmla="*/ 0 h 139"/>
                  <a:gd name="T22" fmla="*/ 0 w 75"/>
                  <a:gd name="T23" fmla="*/ 0 h 139"/>
                  <a:gd name="T24" fmla="*/ 0 w 75"/>
                  <a:gd name="T25" fmla="*/ 0 h 139"/>
                  <a:gd name="T26" fmla="*/ 0 w 75"/>
                  <a:gd name="T27" fmla="*/ 0 h 139"/>
                  <a:gd name="T28" fmla="*/ 0 w 75"/>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139"/>
                  <a:gd name="T47" fmla="*/ 75 w 75"/>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139">
                    <a:moveTo>
                      <a:pt x="74" y="0"/>
                    </a:moveTo>
                    <a:lnTo>
                      <a:pt x="44" y="0"/>
                    </a:lnTo>
                    <a:lnTo>
                      <a:pt x="30" y="46"/>
                    </a:lnTo>
                    <a:lnTo>
                      <a:pt x="0" y="46"/>
                    </a:lnTo>
                    <a:lnTo>
                      <a:pt x="0" y="92"/>
                    </a:lnTo>
                    <a:lnTo>
                      <a:pt x="15" y="107"/>
                    </a:lnTo>
                    <a:lnTo>
                      <a:pt x="0" y="123"/>
                    </a:lnTo>
                    <a:lnTo>
                      <a:pt x="30" y="138"/>
                    </a:lnTo>
                    <a:lnTo>
                      <a:pt x="44" y="138"/>
                    </a:lnTo>
                    <a:lnTo>
                      <a:pt x="74" y="123"/>
                    </a:lnTo>
                    <a:lnTo>
                      <a:pt x="59" y="107"/>
                    </a:lnTo>
                    <a:lnTo>
                      <a:pt x="44" y="92"/>
                    </a:lnTo>
                    <a:lnTo>
                      <a:pt x="74" y="46"/>
                    </a:lnTo>
                    <a:lnTo>
                      <a:pt x="59" y="31"/>
                    </a:lnTo>
                    <a:lnTo>
                      <a:pt x="74"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0" name="Freeform 312">
                <a:extLst>
                  <a:ext uri="{FF2B5EF4-FFF2-40B4-BE49-F238E27FC236}">
                    <a16:creationId xmlns="" xmlns:a16="http://schemas.microsoft.com/office/drawing/2014/main" id="{02CF54F0-8801-4360-B4FB-CF281B290AC2}"/>
                  </a:ext>
                </a:extLst>
              </p:cNvPr>
              <p:cNvSpPr>
                <a:spLocks/>
              </p:cNvSpPr>
              <p:nvPr/>
            </p:nvSpPr>
            <p:spPr bwMode="auto">
              <a:xfrm>
                <a:off x="3179861" y="1937096"/>
                <a:ext cx="94811" cy="100241"/>
              </a:xfrm>
              <a:custGeom>
                <a:avLst/>
                <a:gdLst>
                  <a:gd name="T0" fmla="*/ 0 w 165"/>
                  <a:gd name="T1" fmla="*/ 0 h 200"/>
                  <a:gd name="T2" fmla="*/ 0 w 165"/>
                  <a:gd name="T3" fmla="*/ 0 h 200"/>
                  <a:gd name="T4" fmla="*/ 0 w 165"/>
                  <a:gd name="T5" fmla="*/ 0 h 200"/>
                  <a:gd name="T6" fmla="*/ 0 w 165"/>
                  <a:gd name="T7" fmla="*/ 0 h 200"/>
                  <a:gd name="T8" fmla="*/ 0 w 165"/>
                  <a:gd name="T9" fmla="*/ 0 h 200"/>
                  <a:gd name="T10" fmla="*/ 0 w 165"/>
                  <a:gd name="T11" fmla="*/ 0 h 200"/>
                  <a:gd name="T12" fmla="*/ 0 w 165"/>
                  <a:gd name="T13" fmla="*/ 0 h 200"/>
                  <a:gd name="T14" fmla="*/ 0 w 165"/>
                  <a:gd name="T15" fmla="*/ 0 h 200"/>
                  <a:gd name="T16" fmla="*/ 0 w 165"/>
                  <a:gd name="T17" fmla="*/ 0 h 200"/>
                  <a:gd name="T18" fmla="*/ 0 w 165"/>
                  <a:gd name="T19" fmla="*/ 0 h 200"/>
                  <a:gd name="T20" fmla="*/ 0 w 165"/>
                  <a:gd name="T21" fmla="*/ 0 h 200"/>
                  <a:gd name="T22" fmla="*/ 0 w 165"/>
                  <a:gd name="T23" fmla="*/ 0 h 200"/>
                  <a:gd name="T24" fmla="*/ 0 w 165"/>
                  <a:gd name="T25" fmla="*/ 0 h 200"/>
                  <a:gd name="T26" fmla="*/ 0 w 165"/>
                  <a:gd name="T27" fmla="*/ 0 h 200"/>
                  <a:gd name="T28" fmla="*/ 0 w 165"/>
                  <a:gd name="T29" fmla="*/ 0 h 200"/>
                  <a:gd name="T30" fmla="*/ 0 w 165"/>
                  <a:gd name="T31" fmla="*/ 0 h 200"/>
                  <a:gd name="T32" fmla="*/ 0 w 165"/>
                  <a:gd name="T33" fmla="*/ 0 h 200"/>
                  <a:gd name="T34" fmla="*/ 0 w 165"/>
                  <a:gd name="T35" fmla="*/ 0 h 200"/>
                  <a:gd name="T36" fmla="*/ 0 w 165"/>
                  <a:gd name="T37" fmla="*/ 0 h 200"/>
                  <a:gd name="T38" fmla="*/ 0 w 165"/>
                  <a:gd name="T39" fmla="*/ 0 h 200"/>
                  <a:gd name="T40" fmla="*/ 0 w 165"/>
                  <a:gd name="T41" fmla="*/ 0 h 200"/>
                  <a:gd name="T42" fmla="*/ 0 w 165"/>
                  <a:gd name="T43" fmla="*/ 0 h 200"/>
                  <a:gd name="T44" fmla="*/ 0 w 165"/>
                  <a:gd name="T45" fmla="*/ 0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5"/>
                  <a:gd name="T70" fmla="*/ 0 h 200"/>
                  <a:gd name="T71" fmla="*/ 165 w 165"/>
                  <a:gd name="T72" fmla="*/ 200 h 2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5" h="200">
                    <a:moveTo>
                      <a:pt x="119" y="0"/>
                    </a:moveTo>
                    <a:lnTo>
                      <a:pt x="104" y="31"/>
                    </a:lnTo>
                    <a:lnTo>
                      <a:pt x="119" y="46"/>
                    </a:lnTo>
                    <a:lnTo>
                      <a:pt x="119" y="92"/>
                    </a:lnTo>
                    <a:lnTo>
                      <a:pt x="104" y="122"/>
                    </a:lnTo>
                    <a:lnTo>
                      <a:pt x="89" y="107"/>
                    </a:lnTo>
                    <a:lnTo>
                      <a:pt x="75" y="153"/>
                    </a:lnTo>
                    <a:lnTo>
                      <a:pt x="60" y="153"/>
                    </a:lnTo>
                    <a:lnTo>
                      <a:pt x="30" y="153"/>
                    </a:lnTo>
                    <a:lnTo>
                      <a:pt x="0" y="199"/>
                    </a:lnTo>
                    <a:lnTo>
                      <a:pt x="15" y="199"/>
                    </a:lnTo>
                    <a:lnTo>
                      <a:pt x="30" y="199"/>
                    </a:lnTo>
                    <a:lnTo>
                      <a:pt x="75" y="184"/>
                    </a:lnTo>
                    <a:lnTo>
                      <a:pt x="89" y="199"/>
                    </a:lnTo>
                    <a:lnTo>
                      <a:pt x="104" y="184"/>
                    </a:lnTo>
                    <a:lnTo>
                      <a:pt x="104" y="168"/>
                    </a:lnTo>
                    <a:lnTo>
                      <a:pt x="119" y="184"/>
                    </a:lnTo>
                    <a:lnTo>
                      <a:pt x="134" y="168"/>
                    </a:lnTo>
                    <a:lnTo>
                      <a:pt x="164" y="153"/>
                    </a:lnTo>
                    <a:lnTo>
                      <a:pt x="149" y="77"/>
                    </a:lnTo>
                    <a:lnTo>
                      <a:pt x="164" y="77"/>
                    </a:lnTo>
                    <a:lnTo>
                      <a:pt x="149" y="31"/>
                    </a:lnTo>
                    <a:lnTo>
                      <a:pt x="119"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1" name="Freeform 313">
                <a:extLst>
                  <a:ext uri="{FF2B5EF4-FFF2-40B4-BE49-F238E27FC236}">
                    <a16:creationId xmlns="" xmlns:a16="http://schemas.microsoft.com/office/drawing/2014/main" id="{FC422DDB-DF37-449C-B1BF-2BCAB11C8778}"/>
                  </a:ext>
                </a:extLst>
              </p:cNvPr>
              <p:cNvSpPr>
                <a:spLocks/>
              </p:cNvSpPr>
              <p:nvPr/>
            </p:nvSpPr>
            <p:spPr bwMode="auto">
              <a:xfrm>
                <a:off x="3221849" y="1874279"/>
                <a:ext cx="52823" cy="62818"/>
              </a:xfrm>
              <a:custGeom>
                <a:avLst/>
                <a:gdLst>
                  <a:gd name="T0" fmla="*/ 0 w 91"/>
                  <a:gd name="T1" fmla="*/ 0 h 125"/>
                  <a:gd name="T2" fmla="*/ 0 w 91"/>
                  <a:gd name="T3" fmla="*/ 0 h 125"/>
                  <a:gd name="T4" fmla="*/ 0 w 91"/>
                  <a:gd name="T5" fmla="*/ 0 h 125"/>
                  <a:gd name="T6" fmla="*/ 0 w 91"/>
                  <a:gd name="T7" fmla="*/ 0 h 125"/>
                  <a:gd name="T8" fmla="*/ 0 w 91"/>
                  <a:gd name="T9" fmla="*/ 0 h 125"/>
                  <a:gd name="T10" fmla="*/ 0 w 91"/>
                  <a:gd name="T11" fmla="*/ 0 h 125"/>
                  <a:gd name="T12" fmla="*/ 0 w 91"/>
                  <a:gd name="T13" fmla="*/ 0 h 125"/>
                  <a:gd name="T14" fmla="*/ 0 w 91"/>
                  <a:gd name="T15" fmla="*/ 0 h 125"/>
                  <a:gd name="T16" fmla="*/ 0 w 91"/>
                  <a:gd name="T17" fmla="*/ 0 h 125"/>
                  <a:gd name="T18" fmla="*/ 0 w 91"/>
                  <a:gd name="T19" fmla="*/ 0 h 125"/>
                  <a:gd name="T20" fmla="*/ 0 w 91"/>
                  <a:gd name="T21" fmla="*/ 0 h 125"/>
                  <a:gd name="T22" fmla="*/ 0 w 91"/>
                  <a:gd name="T23" fmla="*/ 0 h 125"/>
                  <a:gd name="T24" fmla="*/ 0 w 91"/>
                  <a:gd name="T25" fmla="*/ 0 h 125"/>
                  <a:gd name="T26" fmla="*/ 0 w 91"/>
                  <a:gd name="T27" fmla="*/ 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125"/>
                  <a:gd name="T44" fmla="*/ 91 w 91"/>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125">
                    <a:moveTo>
                      <a:pt x="15" y="0"/>
                    </a:moveTo>
                    <a:lnTo>
                      <a:pt x="30" y="62"/>
                    </a:lnTo>
                    <a:lnTo>
                      <a:pt x="15" y="62"/>
                    </a:lnTo>
                    <a:lnTo>
                      <a:pt x="0" y="78"/>
                    </a:lnTo>
                    <a:lnTo>
                      <a:pt x="0" y="109"/>
                    </a:lnTo>
                    <a:lnTo>
                      <a:pt x="30" y="124"/>
                    </a:lnTo>
                    <a:lnTo>
                      <a:pt x="45" y="93"/>
                    </a:lnTo>
                    <a:lnTo>
                      <a:pt x="30" y="78"/>
                    </a:lnTo>
                    <a:lnTo>
                      <a:pt x="75" y="78"/>
                    </a:lnTo>
                    <a:lnTo>
                      <a:pt x="75" y="62"/>
                    </a:lnTo>
                    <a:lnTo>
                      <a:pt x="90" y="47"/>
                    </a:lnTo>
                    <a:lnTo>
                      <a:pt x="75" y="16"/>
                    </a:lnTo>
                    <a:lnTo>
                      <a:pt x="60" y="16"/>
                    </a:lnTo>
                    <a:lnTo>
                      <a:pt x="15"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2" name="Freeform 314">
                <a:extLst>
                  <a:ext uri="{FF2B5EF4-FFF2-40B4-BE49-F238E27FC236}">
                    <a16:creationId xmlns="" xmlns:a16="http://schemas.microsoft.com/office/drawing/2014/main" id="{C81A230F-25DE-4A8C-98A8-0F9F42018086}"/>
                  </a:ext>
                </a:extLst>
              </p:cNvPr>
              <p:cNvSpPr>
                <a:spLocks/>
              </p:cNvSpPr>
              <p:nvPr/>
            </p:nvSpPr>
            <p:spPr bwMode="auto">
              <a:xfrm>
                <a:off x="3179861" y="2044020"/>
                <a:ext cx="16253" cy="32077"/>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3"/>
                  <a:gd name="T26" fmla="*/ 30 w 30"/>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3">
                    <a:moveTo>
                      <a:pt x="0" y="16"/>
                    </a:moveTo>
                    <a:lnTo>
                      <a:pt x="0" y="31"/>
                    </a:lnTo>
                    <a:lnTo>
                      <a:pt x="15" y="16"/>
                    </a:lnTo>
                    <a:lnTo>
                      <a:pt x="15" y="62"/>
                    </a:lnTo>
                    <a:lnTo>
                      <a:pt x="29" y="62"/>
                    </a:lnTo>
                    <a:lnTo>
                      <a:pt x="29" y="16"/>
                    </a:lnTo>
                    <a:lnTo>
                      <a:pt x="15" y="0"/>
                    </a:lnTo>
                    <a:lnTo>
                      <a:pt x="0" y="16"/>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3" name="Freeform 315">
                <a:extLst>
                  <a:ext uri="{FF2B5EF4-FFF2-40B4-BE49-F238E27FC236}">
                    <a16:creationId xmlns="" xmlns:a16="http://schemas.microsoft.com/office/drawing/2014/main" id="{A2A73481-8422-4323-BCF4-499CA2414BC1}"/>
                  </a:ext>
                </a:extLst>
              </p:cNvPr>
              <p:cNvSpPr>
                <a:spLocks/>
              </p:cNvSpPr>
              <p:nvPr/>
            </p:nvSpPr>
            <p:spPr bwMode="auto">
              <a:xfrm>
                <a:off x="3194760" y="2036001"/>
                <a:ext cx="27089" cy="17375"/>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15" y="31"/>
                    </a:moveTo>
                    <a:lnTo>
                      <a:pt x="30" y="16"/>
                    </a:lnTo>
                    <a:lnTo>
                      <a:pt x="45" y="0"/>
                    </a:lnTo>
                    <a:lnTo>
                      <a:pt x="30" y="0"/>
                    </a:lnTo>
                    <a:lnTo>
                      <a:pt x="15" y="0"/>
                    </a:lnTo>
                    <a:lnTo>
                      <a:pt x="0" y="16"/>
                    </a:lnTo>
                    <a:lnTo>
                      <a:pt x="15" y="31"/>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4" name="Freeform 316">
                <a:extLst>
                  <a:ext uri="{FF2B5EF4-FFF2-40B4-BE49-F238E27FC236}">
                    <a16:creationId xmlns="" xmlns:a16="http://schemas.microsoft.com/office/drawing/2014/main" id="{D44F79D1-A223-44EE-BC32-8E806B3F68FC}"/>
                  </a:ext>
                </a:extLst>
              </p:cNvPr>
              <p:cNvSpPr>
                <a:spLocks/>
              </p:cNvSpPr>
              <p:nvPr/>
            </p:nvSpPr>
            <p:spPr bwMode="auto">
              <a:xfrm>
                <a:off x="2711223" y="2363456"/>
                <a:ext cx="17608" cy="40097"/>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w 30"/>
                  <a:gd name="T11" fmla="*/ 0 h 78"/>
                  <a:gd name="T12" fmla="*/ 0 w 30"/>
                  <a:gd name="T13" fmla="*/ 0 h 78"/>
                  <a:gd name="T14" fmla="*/ 0 w 30"/>
                  <a:gd name="T15" fmla="*/ 0 h 78"/>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78"/>
                  <a:gd name="T26" fmla="*/ 30 w 30"/>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78">
                    <a:moveTo>
                      <a:pt x="0" y="0"/>
                    </a:moveTo>
                    <a:lnTo>
                      <a:pt x="0" y="31"/>
                    </a:lnTo>
                    <a:lnTo>
                      <a:pt x="0" y="62"/>
                    </a:lnTo>
                    <a:lnTo>
                      <a:pt x="15" y="77"/>
                    </a:lnTo>
                    <a:lnTo>
                      <a:pt x="29" y="62"/>
                    </a:lnTo>
                    <a:lnTo>
                      <a:pt x="29" y="46"/>
                    </a:lnTo>
                    <a:lnTo>
                      <a:pt x="15" y="15"/>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5" name="Freeform 317">
                <a:extLst>
                  <a:ext uri="{FF2B5EF4-FFF2-40B4-BE49-F238E27FC236}">
                    <a16:creationId xmlns="" xmlns:a16="http://schemas.microsoft.com/office/drawing/2014/main" id="{D88492ED-C24F-427B-A630-CC7B3249ECEB}"/>
                  </a:ext>
                </a:extLst>
              </p:cNvPr>
              <p:cNvSpPr>
                <a:spLocks/>
              </p:cNvSpPr>
              <p:nvPr/>
            </p:nvSpPr>
            <p:spPr bwMode="auto">
              <a:xfrm>
                <a:off x="3109430" y="2169656"/>
                <a:ext cx="17608" cy="30741"/>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2"/>
                  <a:gd name="T26" fmla="*/ 30 w 30"/>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2">
                    <a:moveTo>
                      <a:pt x="15" y="0"/>
                    </a:moveTo>
                    <a:lnTo>
                      <a:pt x="0" y="0"/>
                    </a:lnTo>
                    <a:lnTo>
                      <a:pt x="0" y="15"/>
                    </a:lnTo>
                    <a:lnTo>
                      <a:pt x="15" y="61"/>
                    </a:lnTo>
                    <a:lnTo>
                      <a:pt x="15" y="46"/>
                    </a:lnTo>
                    <a:lnTo>
                      <a:pt x="29" y="46"/>
                    </a:lnTo>
                    <a:lnTo>
                      <a:pt x="29" y="0"/>
                    </a:lnTo>
                    <a:lnTo>
                      <a:pt x="15"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6" name="Freeform 318">
                <a:extLst>
                  <a:ext uri="{FF2B5EF4-FFF2-40B4-BE49-F238E27FC236}">
                    <a16:creationId xmlns="" xmlns:a16="http://schemas.microsoft.com/office/drawing/2014/main" id="{EB60A502-98E0-4002-8740-A728D7B8C98E}"/>
                  </a:ext>
                </a:extLst>
              </p:cNvPr>
              <p:cNvSpPr>
                <a:spLocks/>
              </p:cNvSpPr>
              <p:nvPr/>
            </p:nvSpPr>
            <p:spPr bwMode="auto">
              <a:xfrm>
                <a:off x="3030872" y="2386177"/>
                <a:ext cx="88039" cy="70837"/>
              </a:xfrm>
              <a:custGeom>
                <a:avLst/>
                <a:gdLst>
                  <a:gd name="T0" fmla="*/ 0 w 151"/>
                  <a:gd name="T1" fmla="*/ 0 h 140"/>
                  <a:gd name="T2" fmla="*/ 0 w 151"/>
                  <a:gd name="T3" fmla="*/ 0 h 140"/>
                  <a:gd name="T4" fmla="*/ 0 w 151"/>
                  <a:gd name="T5" fmla="*/ 0 h 140"/>
                  <a:gd name="T6" fmla="*/ 0 w 151"/>
                  <a:gd name="T7" fmla="*/ 0 h 140"/>
                  <a:gd name="T8" fmla="*/ 0 w 151"/>
                  <a:gd name="T9" fmla="*/ 0 h 140"/>
                  <a:gd name="T10" fmla="*/ 0 w 151"/>
                  <a:gd name="T11" fmla="*/ 0 h 140"/>
                  <a:gd name="T12" fmla="*/ 0 w 151"/>
                  <a:gd name="T13" fmla="*/ 0 h 140"/>
                  <a:gd name="T14" fmla="*/ 0 w 151"/>
                  <a:gd name="T15" fmla="*/ 0 h 140"/>
                  <a:gd name="T16" fmla="*/ 0 w 151"/>
                  <a:gd name="T17" fmla="*/ 0 h 140"/>
                  <a:gd name="T18" fmla="*/ 0 w 151"/>
                  <a:gd name="T19" fmla="*/ 0 h 140"/>
                  <a:gd name="T20" fmla="*/ 0 w 151"/>
                  <a:gd name="T21" fmla="*/ 0 h 140"/>
                  <a:gd name="T22" fmla="*/ 0 w 151"/>
                  <a:gd name="T23" fmla="*/ 0 h 140"/>
                  <a:gd name="T24" fmla="*/ 0 w 151"/>
                  <a:gd name="T25" fmla="*/ 0 h 140"/>
                  <a:gd name="T26" fmla="*/ 0 w 151"/>
                  <a:gd name="T27" fmla="*/ 0 h 140"/>
                  <a:gd name="T28" fmla="*/ 0 w 151"/>
                  <a:gd name="T29" fmla="*/ 0 h 140"/>
                  <a:gd name="T30" fmla="*/ 0 w 151"/>
                  <a:gd name="T31" fmla="*/ 0 h 140"/>
                  <a:gd name="T32" fmla="*/ 0 w 151"/>
                  <a:gd name="T33" fmla="*/ 0 h 140"/>
                  <a:gd name="T34" fmla="*/ 0 w 151"/>
                  <a:gd name="T35" fmla="*/ 0 h 140"/>
                  <a:gd name="T36" fmla="*/ 0 w 151"/>
                  <a:gd name="T37" fmla="*/ 0 h 140"/>
                  <a:gd name="T38" fmla="*/ 0 w 151"/>
                  <a:gd name="T39" fmla="*/ 0 h 140"/>
                  <a:gd name="T40" fmla="*/ 0 w 151"/>
                  <a:gd name="T41" fmla="*/ 0 h 1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1"/>
                  <a:gd name="T64" fmla="*/ 0 h 140"/>
                  <a:gd name="T65" fmla="*/ 151 w 151"/>
                  <a:gd name="T66" fmla="*/ 140 h 1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1" h="140">
                    <a:moveTo>
                      <a:pt x="0" y="124"/>
                    </a:moveTo>
                    <a:lnTo>
                      <a:pt x="0" y="139"/>
                    </a:lnTo>
                    <a:lnTo>
                      <a:pt x="30" y="139"/>
                    </a:lnTo>
                    <a:lnTo>
                      <a:pt x="45" y="124"/>
                    </a:lnTo>
                    <a:lnTo>
                      <a:pt x="90" y="124"/>
                    </a:lnTo>
                    <a:lnTo>
                      <a:pt x="105" y="77"/>
                    </a:lnTo>
                    <a:lnTo>
                      <a:pt x="105" y="62"/>
                    </a:lnTo>
                    <a:lnTo>
                      <a:pt x="135" y="77"/>
                    </a:lnTo>
                    <a:lnTo>
                      <a:pt x="150" y="62"/>
                    </a:lnTo>
                    <a:lnTo>
                      <a:pt x="135" y="46"/>
                    </a:lnTo>
                    <a:lnTo>
                      <a:pt x="150" y="31"/>
                    </a:lnTo>
                    <a:lnTo>
                      <a:pt x="135" y="31"/>
                    </a:lnTo>
                    <a:lnTo>
                      <a:pt x="120" y="0"/>
                    </a:lnTo>
                    <a:lnTo>
                      <a:pt x="105" y="15"/>
                    </a:lnTo>
                    <a:lnTo>
                      <a:pt x="90" y="46"/>
                    </a:lnTo>
                    <a:lnTo>
                      <a:pt x="90" y="62"/>
                    </a:lnTo>
                    <a:lnTo>
                      <a:pt x="75" y="62"/>
                    </a:lnTo>
                    <a:lnTo>
                      <a:pt x="45" y="93"/>
                    </a:lnTo>
                    <a:lnTo>
                      <a:pt x="15" y="93"/>
                    </a:lnTo>
                    <a:lnTo>
                      <a:pt x="15" y="124"/>
                    </a:lnTo>
                    <a:lnTo>
                      <a:pt x="0" y="124"/>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7" name="Freeform 319">
                <a:extLst>
                  <a:ext uri="{FF2B5EF4-FFF2-40B4-BE49-F238E27FC236}">
                    <a16:creationId xmlns="" xmlns:a16="http://schemas.microsoft.com/office/drawing/2014/main" id="{5C588DE1-A7CC-4477-8DC1-0C55921FC06D}"/>
                  </a:ext>
                </a:extLst>
              </p:cNvPr>
              <p:cNvSpPr>
                <a:spLocks/>
              </p:cNvSpPr>
              <p:nvPr/>
            </p:nvSpPr>
            <p:spPr bwMode="auto">
              <a:xfrm>
                <a:off x="2918453" y="2386177"/>
                <a:ext cx="52823" cy="62818"/>
              </a:xfrm>
              <a:custGeom>
                <a:avLst/>
                <a:gdLst>
                  <a:gd name="T0" fmla="*/ 0 w 91"/>
                  <a:gd name="T1" fmla="*/ 0 h 124"/>
                  <a:gd name="T2" fmla="*/ 0 w 91"/>
                  <a:gd name="T3" fmla="*/ 0 h 124"/>
                  <a:gd name="T4" fmla="*/ 0 w 91"/>
                  <a:gd name="T5" fmla="*/ 0 h 124"/>
                  <a:gd name="T6" fmla="*/ 0 w 91"/>
                  <a:gd name="T7" fmla="*/ 0 h 124"/>
                  <a:gd name="T8" fmla="*/ 0 w 91"/>
                  <a:gd name="T9" fmla="*/ 0 h 124"/>
                  <a:gd name="T10" fmla="*/ 0 w 91"/>
                  <a:gd name="T11" fmla="*/ 0 h 124"/>
                  <a:gd name="T12" fmla="*/ 0 w 91"/>
                  <a:gd name="T13" fmla="*/ 0 h 124"/>
                  <a:gd name="T14" fmla="*/ 0 w 91"/>
                  <a:gd name="T15" fmla="*/ 0 h 124"/>
                  <a:gd name="T16" fmla="*/ 0 w 91"/>
                  <a:gd name="T17" fmla="*/ 0 h 124"/>
                  <a:gd name="T18" fmla="*/ 0 w 91"/>
                  <a:gd name="T19" fmla="*/ 0 h 124"/>
                  <a:gd name="T20" fmla="*/ 0 w 91"/>
                  <a:gd name="T21" fmla="*/ 0 h 124"/>
                  <a:gd name="T22" fmla="*/ 0 w 91"/>
                  <a:gd name="T23" fmla="*/ 0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124"/>
                  <a:gd name="T38" fmla="*/ 91 w 91"/>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124">
                    <a:moveTo>
                      <a:pt x="0" y="0"/>
                    </a:moveTo>
                    <a:lnTo>
                      <a:pt x="15" y="31"/>
                    </a:lnTo>
                    <a:lnTo>
                      <a:pt x="30" y="92"/>
                    </a:lnTo>
                    <a:lnTo>
                      <a:pt x="60" y="123"/>
                    </a:lnTo>
                    <a:lnTo>
                      <a:pt x="75" y="108"/>
                    </a:lnTo>
                    <a:lnTo>
                      <a:pt x="90" y="108"/>
                    </a:lnTo>
                    <a:lnTo>
                      <a:pt x="75" y="77"/>
                    </a:lnTo>
                    <a:lnTo>
                      <a:pt x="75" y="62"/>
                    </a:lnTo>
                    <a:lnTo>
                      <a:pt x="75" y="46"/>
                    </a:lnTo>
                    <a:lnTo>
                      <a:pt x="45" y="31"/>
                    </a:lnTo>
                    <a:lnTo>
                      <a:pt x="30" y="15"/>
                    </a:lnTo>
                    <a:lnTo>
                      <a:pt x="0"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8" name="Freeform 320">
                <a:extLst>
                  <a:ext uri="{FF2B5EF4-FFF2-40B4-BE49-F238E27FC236}">
                    <a16:creationId xmlns="" xmlns:a16="http://schemas.microsoft.com/office/drawing/2014/main" id="{0D4E2249-7433-4E2F-9C30-BD2151F0BCBB}"/>
                  </a:ext>
                </a:extLst>
              </p:cNvPr>
              <p:cNvSpPr>
                <a:spLocks/>
              </p:cNvSpPr>
              <p:nvPr/>
            </p:nvSpPr>
            <p:spPr bwMode="auto">
              <a:xfrm>
                <a:off x="2884592" y="2239157"/>
                <a:ext cx="94811" cy="164396"/>
              </a:xfrm>
              <a:custGeom>
                <a:avLst/>
                <a:gdLst>
                  <a:gd name="T0" fmla="*/ 0 w 165"/>
                  <a:gd name="T1" fmla="*/ 0 h 324"/>
                  <a:gd name="T2" fmla="*/ 0 w 165"/>
                  <a:gd name="T3" fmla="*/ 0 h 324"/>
                  <a:gd name="T4" fmla="*/ 0 w 165"/>
                  <a:gd name="T5" fmla="*/ 0 h 324"/>
                  <a:gd name="T6" fmla="*/ 0 w 165"/>
                  <a:gd name="T7" fmla="*/ 0 h 324"/>
                  <a:gd name="T8" fmla="*/ 0 w 165"/>
                  <a:gd name="T9" fmla="*/ 0 h 324"/>
                  <a:gd name="T10" fmla="*/ 0 w 165"/>
                  <a:gd name="T11" fmla="*/ 0 h 324"/>
                  <a:gd name="T12" fmla="*/ 0 w 165"/>
                  <a:gd name="T13" fmla="*/ 0 h 324"/>
                  <a:gd name="T14" fmla="*/ 0 w 165"/>
                  <a:gd name="T15" fmla="*/ 0 h 324"/>
                  <a:gd name="T16" fmla="*/ 0 w 165"/>
                  <a:gd name="T17" fmla="*/ 0 h 324"/>
                  <a:gd name="T18" fmla="*/ 0 w 165"/>
                  <a:gd name="T19" fmla="*/ 0 h 324"/>
                  <a:gd name="T20" fmla="*/ 0 w 165"/>
                  <a:gd name="T21" fmla="*/ 0 h 324"/>
                  <a:gd name="T22" fmla="*/ 0 w 165"/>
                  <a:gd name="T23" fmla="*/ 0 h 324"/>
                  <a:gd name="T24" fmla="*/ 0 w 165"/>
                  <a:gd name="T25" fmla="*/ 0 h 324"/>
                  <a:gd name="T26" fmla="*/ 0 w 165"/>
                  <a:gd name="T27" fmla="*/ 0 h 324"/>
                  <a:gd name="T28" fmla="*/ 0 w 165"/>
                  <a:gd name="T29" fmla="*/ 0 h 324"/>
                  <a:gd name="T30" fmla="*/ 0 w 165"/>
                  <a:gd name="T31" fmla="*/ 0 h 324"/>
                  <a:gd name="T32" fmla="*/ 0 w 165"/>
                  <a:gd name="T33" fmla="*/ 0 h 324"/>
                  <a:gd name="T34" fmla="*/ 0 w 165"/>
                  <a:gd name="T35" fmla="*/ 0 h 324"/>
                  <a:gd name="T36" fmla="*/ 0 w 165"/>
                  <a:gd name="T37" fmla="*/ 0 h 324"/>
                  <a:gd name="T38" fmla="*/ 0 w 165"/>
                  <a:gd name="T39" fmla="*/ 0 h 324"/>
                  <a:gd name="T40" fmla="*/ 0 w 165"/>
                  <a:gd name="T41" fmla="*/ 0 h 324"/>
                  <a:gd name="T42" fmla="*/ 0 w 165"/>
                  <a:gd name="T43" fmla="*/ 0 h 324"/>
                  <a:gd name="T44" fmla="*/ 0 w 165"/>
                  <a:gd name="T45" fmla="*/ 0 h 324"/>
                  <a:gd name="T46" fmla="*/ 0 w 165"/>
                  <a:gd name="T47" fmla="*/ 0 h 324"/>
                  <a:gd name="T48" fmla="*/ 0 w 165"/>
                  <a:gd name="T49" fmla="*/ 0 h 324"/>
                  <a:gd name="T50" fmla="*/ 0 w 165"/>
                  <a:gd name="T51" fmla="*/ 0 h 324"/>
                  <a:gd name="T52" fmla="*/ 0 w 165"/>
                  <a:gd name="T53" fmla="*/ 0 h 324"/>
                  <a:gd name="T54" fmla="*/ 0 w 165"/>
                  <a:gd name="T55" fmla="*/ 0 h 324"/>
                  <a:gd name="T56" fmla="*/ 0 w 165"/>
                  <a:gd name="T57" fmla="*/ 0 h 324"/>
                  <a:gd name="T58" fmla="*/ 0 w 165"/>
                  <a:gd name="T59" fmla="*/ 0 h 324"/>
                  <a:gd name="T60" fmla="*/ 0 w 165"/>
                  <a:gd name="T61" fmla="*/ 0 h 324"/>
                  <a:gd name="T62" fmla="*/ 0 w 165"/>
                  <a:gd name="T63" fmla="*/ 0 h 324"/>
                  <a:gd name="T64" fmla="*/ 0 w 165"/>
                  <a:gd name="T65" fmla="*/ 0 h 324"/>
                  <a:gd name="T66" fmla="*/ 0 w 165"/>
                  <a:gd name="T67" fmla="*/ 0 h 324"/>
                  <a:gd name="T68" fmla="*/ 0 w 165"/>
                  <a:gd name="T69" fmla="*/ 0 h 324"/>
                  <a:gd name="T70" fmla="*/ 0 w 165"/>
                  <a:gd name="T71" fmla="*/ 0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5"/>
                  <a:gd name="T109" fmla="*/ 0 h 324"/>
                  <a:gd name="T110" fmla="*/ 165 w 165"/>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5" h="324">
                    <a:moveTo>
                      <a:pt x="45" y="0"/>
                    </a:moveTo>
                    <a:lnTo>
                      <a:pt x="15" y="0"/>
                    </a:lnTo>
                    <a:lnTo>
                      <a:pt x="0" y="31"/>
                    </a:lnTo>
                    <a:lnTo>
                      <a:pt x="30" y="77"/>
                    </a:lnTo>
                    <a:lnTo>
                      <a:pt x="30" y="108"/>
                    </a:lnTo>
                    <a:lnTo>
                      <a:pt x="45" y="185"/>
                    </a:lnTo>
                    <a:lnTo>
                      <a:pt x="30" y="215"/>
                    </a:lnTo>
                    <a:lnTo>
                      <a:pt x="30" y="261"/>
                    </a:lnTo>
                    <a:lnTo>
                      <a:pt x="45" y="261"/>
                    </a:lnTo>
                    <a:lnTo>
                      <a:pt x="60" y="292"/>
                    </a:lnTo>
                    <a:lnTo>
                      <a:pt x="89" y="308"/>
                    </a:lnTo>
                    <a:lnTo>
                      <a:pt x="104" y="323"/>
                    </a:lnTo>
                    <a:lnTo>
                      <a:pt x="89" y="292"/>
                    </a:lnTo>
                    <a:lnTo>
                      <a:pt x="75" y="277"/>
                    </a:lnTo>
                    <a:lnTo>
                      <a:pt x="75" y="261"/>
                    </a:lnTo>
                    <a:lnTo>
                      <a:pt x="60" y="246"/>
                    </a:lnTo>
                    <a:lnTo>
                      <a:pt x="45" y="246"/>
                    </a:lnTo>
                    <a:lnTo>
                      <a:pt x="45" y="231"/>
                    </a:lnTo>
                    <a:lnTo>
                      <a:pt x="60" y="185"/>
                    </a:lnTo>
                    <a:lnTo>
                      <a:pt x="60" y="154"/>
                    </a:lnTo>
                    <a:lnTo>
                      <a:pt x="60" y="138"/>
                    </a:lnTo>
                    <a:lnTo>
                      <a:pt x="75" y="154"/>
                    </a:lnTo>
                    <a:lnTo>
                      <a:pt x="104" y="185"/>
                    </a:lnTo>
                    <a:lnTo>
                      <a:pt x="104" y="154"/>
                    </a:lnTo>
                    <a:lnTo>
                      <a:pt x="119" y="123"/>
                    </a:lnTo>
                    <a:lnTo>
                      <a:pt x="149" y="123"/>
                    </a:lnTo>
                    <a:lnTo>
                      <a:pt x="164" y="123"/>
                    </a:lnTo>
                    <a:lnTo>
                      <a:pt x="149" y="108"/>
                    </a:lnTo>
                    <a:lnTo>
                      <a:pt x="134" y="77"/>
                    </a:lnTo>
                    <a:lnTo>
                      <a:pt x="119" y="62"/>
                    </a:lnTo>
                    <a:lnTo>
                      <a:pt x="104" y="46"/>
                    </a:lnTo>
                    <a:lnTo>
                      <a:pt x="89" y="62"/>
                    </a:lnTo>
                    <a:lnTo>
                      <a:pt x="75" y="46"/>
                    </a:lnTo>
                    <a:lnTo>
                      <a:pt x="60" y="15"/>
                    </a:lnTo>
                    <a:lnTo>
                      <a:pt x="45" y="15"/>
                    </a:lnTo>
                    <a:lnTo>
                      <a:pt x="4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9" name="Freeform 321">
                <a:extLst>
                  <a:ext uri="{FF2B5EF4-FFF2-40B4-BE49-F238E27FC236}">
                    <a16:creationId xmlns="" xmlns:a16="http://schemas.microsoft.com/office/drawing/2014/main" id="{CC7819DC-07FE-42DD-AB6F-42EEF5DD9799}"/>
                  </a:ext>
                </a:extLst>
              </p:cNvPr>
              <p:cNvSpPr>
                <a:spLocks/>
              </p:cNvSpPr>
              <p:nvPr/>
            </p:nvSpPr>
            <p:spPr bwMode="auto">
              <a:xfrm>
                <a:off x="3014618" y="2416918"/>
                <a:ext cx="104292" cy="101578"/>
              </a:xfrm>
              <a:custGeom>
                <a:avLst/>
                <a:gdLst>
                  <a:gd name="T0" fmla="*/ 0 w 181"/>
                  <a:gd name="T1" fmla="*/ 0 h 200"/>
                  <a:gd name="T2" fmla="*/ 0 w 181"/>
                  <a:gd name="T3" fmla="*/ 0 h 200"/>
                  <a:gd name="T4" fmla="*/ 0 w 181"/>
                  <a:gd name="T5" fmla="*/ 0 h 200"/>
                  <a:gd name="T6" fmla="*/ 0 w 181"/>
                  <a:gd name="T7" fmla="*/ 0 h 200"/>
                  <a:gd name="T8" fmla="*/ 0 w 181"/>
                  <a:gd name="T9" fmla="*/ 0 h 200"/>
                  <a:gd name="T10" fmla="*/ 0 w 181"/>
                  <a:gd name="T11" fmla="*/ 0 h 200"/>
                  <a:gd name="T12" fmla="*/ 0 w 181"/>
                  <a:gd name="T13" fmla="*/ 0 h 200"/>
                  <a:gd name="T14" fmla="*/ 0 w 181"/>
                  <a:gd name="T15" fmla="*/ 0 h 200"/>
                  <a:gd name="T16" fmla="*/ 0 w 181"/>
                  <a:gd name="T17" fmla="*/ 0 h 200"/>
                  <a:gd name="T18" fmla="*/ 0 w 181"/>
                  <a:gd name="T19" fmla="*/ 0 h 200"/>
                  <a:gd name="T20" fmla="*/ 0 w 181"/>
                  <a:gd name="T21" fmla="*/ 0 h 200"/>
                  <a:gd name="T22" fmla="*/ 0 w 181"/>
                  <a:gd name="T23" fmla="*/ 0 h 200"/>
                  <a:gd name="T24" fmla="*/ 0 w 181"/>
                  <a:gd name="T25" fmla="*/ 0 h 200"/>
                  <a:gd name="T26" fmla="*/ 0 w 181"/>
                  <a:gd name="T27" fmla="*/ 0 h 200"/>
                  <a:gd name="T28" fmla="*/ 0 w 181"/>
                  <a:gd name="T29" fmla="*/ 0 h 200"/>
                  <a:gd name="T30" fmla="*/ 0 w 181"/>
                  <a:gd name="T31" fmla="*/ 0 h 200"/>
                  <a:gd name="T32" fmla="*/ 0 w 181"/>
                  <a:gd name="T33" fmla="*/ 0 h 200"/>
                  <a:gd name="T34" fmla="*/ 0 w 181"/>
                  <a:gd name="T35" fmla="*/ 0 h 200"/>
                  <a:gd name="T36" fmla="*/ 0 w 181"/>
                  <a:gd name="T37" fmla="*/ 0 h 200"/>
                  <a:gd name="T38" fmla="*/ 0 w 181"/>
                  <a:gd name="T39" fmla="*/ 0 h 200"/>
                  <a:gd name="T40" fmla="*/ 0 w 181"/>
                  <a:gd name="T41" fmla="*/ 0 h 200"/>
                  <a:gd name="T42" fmla="*/ 0 w 181"/>
                  <a:gd name="T43" fmla="*/ 0 h 200"/>
                  <a:gd name="T44" fmla="*/ 0 w 181"/>
                  <a:gd name="T45" fmla="*/ 0 h 200"/>
                  <a:gd name="T46" fmla="*/ 0 w 181"/>
                  <a:gd name="T47" fmla="*/ 0 h 200"/>
                  <a:gd name="T48" fmla="*/ 0 w 181"/>
                  <a:gd name="T49" fmla="*/ 0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1"/>
                  <a:gd name="T76" fmla="*/ 0 h 200"/>
                  <a:gd name="T77" fmla="*/ 181 w 181"/>
                  <a:gd name="T78" fmla="*/ 200 h 2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1" h="200">
                    <a:moveTo>
                      <a:pt x="165" y="15"/>
                    </a:moveTo>
                    <a:lnTo>
                      <a:pt x="180" y="46"/>
                    </a:lnTo>
                    <a:lnTo>
                      <a:pt x="180" y="61"/>
                    </a:lnTo>
                    <a:lnTo>
                      <a:pt x="180" y="77"/>
                    </a:lnTo>
                    <a:lnTo>
                      <a:pt x="165" y="92"/>
                    </a:lnTo>
                    <a:lnTo>
                      <a:pt x="165" y="122"/>
                    </a:lnTo>
                    <a:lnTo>
                      <a:pt x="135" y="153"/>
                    </a:lnTo>
                    <a:lnTo>
                      <a:pt x="150" y="153"/>
                    </a:lnTo>
                    <a:lnTo>
                      <a:pt x="135" y="184"/>
                    </a:lnTo>
                    <a:lnTo>
                      <a:pt x="105" y="199"/>
                    </a:lnTo>
                    <a:lnTo>
                      <a:pt x="105" y="184"/>
                    </a:lnTo>
                    <a:lnTo>
                      <a:pt x="75" y="168"/>
                    </a:lnTo>
                    <a:lnTo>
                      <a:pt x="60" y="184"/>
                    </a:lnTo>
                    <a:lnTo>
                      <a:pt x="30" y="168"/>
                    </a:lnTo>
                    <a:lnTo>
                      <a:pt x="30" y="138"/>
                    </a:lnTo>
                    <a:lnTo>
                      <a:pt x="0" y="107"/>
                    </a:lnTo>
                    <a:lnTo>
                      <a:pt x="0" y="92"/>
                    </a:lnTo>
                    <a:lnTo>
                      <a:pt x="30" y="61"/>
                    </a:lnTo>
                    <a:lnTo>
                      <a:pt x="30" y="77"/>
                    </a:lnTo>
                    <a:lnTo>
                      <a:pt x="60" y="77"/>
                    </a:lnTo>
                    <a:lnTo>
                      <a:pt x="75" y="61"/>
                    </a:lnTo>
                    <a:lnTo>
                      <a:pt x="120" y="61"/>
                    </a:lnTo>
                    <a:lnTo>
                      <a:pt x="135" y="15"/>
                    </a:lnTo>
                    <a:lnTo>
                      <a:pt x="135" y="0"/>
                    </a:lnTo>
                    <a:lnTo>
                      <a:pt x="165" y="15"/>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0" name="Freeform 322">
                <a:extLst>
                  <a:ext uri="{FF2B5EF4-FFF2-40B4-BE49-F238E27FC236}">
                    <a16:creationId xmlns="" xmlns:a16="http://schemas.microsoft.com/office/drawing/2014/main" id="{63A36BAB-4224-47FA-8C3E-AA2DC2E30AB3}"/>
                  </a:ext>
                </a:extLst>
              </p:cNvPr>
              <p:cNvSpPr>
                <a:spLocks/>
              </p:cNvSpPr>
              <p:nvPr/>
            </p:nvSpPr>
            <p:spPr bwMode="auto">
              <a:xfrm>
                <a:off x="2884592" y="2400880"/>
                <a:ext cx="104292" cy="125636"/>
              </a:xfrm>
              <a:custGeom>
                <a:avLst/>
                <a:gdLst>
                  <a:gd name="T0" fmla="*/ 0 w 179"/>
                  <a:gd name="T1" fmla="*/ 0 h 247"/>
                  <a:gd name="T2" fmla="*/ 0 w 179"/>
                  <a:gd name="T3" fmla="*/ 0 h 247"/>
                  <a:gd name="T4" fmla="*/ 0 w 179"/>
                  <a:gd name="T5" fmla="*/ 0 h 247"/>
                  <a:gd name="T6" fmla="*/ 0 w 179"/>
                  <a:gd name="T7" fmla="*/ 0 h 247"/>
                  <a:gd name="T8" fmla="*/ 0 w 179"/>
                  <a:gd name="T9" fmla="*/ 0 h 247"/>
                  <a:gd name="T10" fmla="*/ 0 w 179"/>
                  <a:gd name="T11" fmla="*/ 0 h 247"/>
                  <a:gd name="T12" fmla="*/ 0 w 179"/>
                  <a:gd name="T13" fmla="*/ 0 h 247"/>
                  <a:gd name="T14" fmla="*/ 0 w 179"/>
                  <a:gd name="T15" fmla="*/ 0 h 247"/>
                  <a:gd name="T16" fmla="*/ 0 w 179"/>
                  <a:gd name="T17" fmla="*/ 0 h 247"/>
                  <a:gd name="T18" fmla="*/ 0 w 179"/>
                  <a:gd name="T19" fmla="*/ 0 h 247"/>
                  <a:gd name="T20" fmla="*/ 0 w 179"/>
                  <a:gd name="T21" fmla="*/ 0 h 247"/>
                  <a:gd name="T22" fmla="*/ 0 w 179"/>
                  <a:gd name="T23" fmla="*/ 0 h 247"/>
                  <a:gd name="T24" fmla="*/ 0 w 179"/>
                  <a:gd name="T25" fmla="*/ 0 h 247"/>
                  <a:gd name="T26" fmla="*/ 0 w 179"/>
                  <a:gd name="T27" fmla="*/ 0 h 247"/>
                  <a:gd name="T28" fmla="*/ 0 w 179"/>
                  <a:gd name="T29" fmla="*/ 0 h 247"/>
                  <a:gd name="T30" fmla="*/ 0 w 179"/>
                  <a:gd name="T31" fmla="*/ 0 h 247"/>
                  <a:gd name="T32" fmla="*/ 0 w 179"/>
                  <a:gd name="T33" fmla="*/ 0 h 247"/>
                  <a:gd name="T34" fmla="*/ 0 w 179"/>
                  <a:gd name="T35" fmla="*/ 0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9"/>
                  <a:gd name="T55" fmla="*/ 0 h 247"/>
                  <a:gd name="T56" fmla="*/ 179 w 179"/>
                  <a:gd name="T57" fmla="*/ 247 h 2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9" h="247">
                    <a:moveTo>
                      <a:pt x="0" y="0"/>
                    </a:moveTo>
                    <a:lnTo>
                      <a:pt x="30" y="0"/>
                    </a:lnTo>
                    <a:lnTo>
                      <a:pt x="45" y="31"/>
                    </a:lnTo>
                    <a:lnTo>
                      <a:pt x="74" y="46"/>
                    </a:lnTo>
                    <a:lnTo>
                      <a:pt x="89" y="77"/>
                    </a:lnTo>
                    <a:lnTo>
                      <a:pt x="134" y="108"/>
                    </a:lnTo>
                    <a:lnTo>
                      <a:pt x="134" y="138"/>
                    </a:lnTo>
                    <a:lnTo>
                      <a:pt x="148" y="154"/>
                    </a:lnTo>
                    <a:lnTo>
                      <a:pt x="178" y="185"/>
                    </a:lnTo>
                    <a:lnTo>
                      <a:pt x="163" y="246"/>
                    </a:lnTo>
                    <a:lnTo>
                      <a:pt x="148" y="246"/>
                    </a:lnTo>
                    <a:lnTo>
                      <a:pt x="104" y="200"/>
                    </a:lnTo>
                    <a:lnTo>
                      <a:pt x="89" y="154"/>
                    </a:lnTo>
                    <a:lnTo>
                      <a:pt x="59" y="108"/>
                    </a:lnTo>
                    <a:lnTo>
                      <a:pt x="59" y="92"/>
                    </a:lnTo>
                    <a:lnTo>
                      <a:pt x="15" y="46"/>
                    </a:lnTo>
                    <a:lnTo>
                      <a:pt x="0" y="15"/>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1" name="Freeform 323">
                <a:extLst>
                  <a:ext uri="{FF2B5EF4-FFF2-40B4-BE49-F238E27FC236}">
                    <a16:creationId xmlns="" xmlns:a16="http://schemas.microsoft.com/office/drawing/2014/main" id="{A0FA656A-BC83-4F53-A0DA-ED5D55348C2B}"/>
                  </a:ext>
                </a:extLst>
              </p:cNvPr>
              <p:cNvSpPr>
                <a:spLocks/>
              </p:cNvSpPr>
              <p:nvPr/>
            </p:nvSpPr>
            <p:spPr bwMode="auto">
              <a:xfrm>
                <a:off x="3257064" y="2471717"/>
                <a:ext cx="104292" cy="101578"/>
              </a:xfrm>
              <a:custGeom>
                <a:avLst/>
                <a:gdLst>
                  <a:gd name="T0" fmla="*/ 0 w 180"/>
                  <a:gd name="T1" fmla="*/ 0 h 201"/>
                  <a:gd name="T2" fmla="*/ 0 w 180"/>
                  <a:gd name="T3" fmla="*/ 0 h 201"/>
                  <a:gd name="T4" fmla="*/ 0 w 180"/>
                  <a:gd name="T5" fmla="*/ 0 h 201"/>
                  <a:gd name="T6" fmla="*/ 0 w 180"/>
                  <a:gd name="T7" fmla="*/ 0 h 201"/>
                  <a:gd name="T8" fmla="*/ 0 w 180"/>
                  <a:gd name="T9" fmla="*/ 0 h 201"/>
                  <a:gd name="T10" fmla="*/ 0 w 180"/>
                  <a:gd name="T11" fmla="*/ 0 h 201"/>
                  <a:gd name="T12" fmla="*/ 0 w 180"/>
                  <a:gd name="T13" fmla="*/ 0 h 201"/>
                  <a:gd name="T14" fmla="*/ 0 w 180"/>
                  <a:gd name="T15" fmla="*/ 0 h 201"/>
                  <a:gd name="T16" fmla="*/ 0 w 180"/>
                  <a:gd name="T17" fmla="*/ 0 h 201"/>
                  <a:gd name="T18" fmla="*/ 0 w 180"/>
                  <a:gd name="T19" fmla="*/ 0 h 201"/>
                  <a:gd name="T20" fmla="*/ 0 w 180"/>
                  <a:gd name="T21" fmla="*/ 0 h 201"/>
                  <a:gd name="T22" fmla="*/ 0 w 180"/>
                  <a:gd name="T23" fmla="*/ 0 h 201"/>
                  <a:gd name="T24" fmla="*/ 0 w 180"/>
                  <a:gd name="T25" fmla="*/ 0 h 201"/>
                  <a:gd name="T26" fmla="*/ 0 w 180"/>
                  <a:gd name="T27" fmla="*/ 0 h 201"/>
                  <a:gd name="T28" fmla="*/ 0 w 180"/>
                  <a:gd name="T29" fmla="*/ 0 h 201"/>
                  <a:gd name="T30" fmla="*/ 0 w 180"/>
                  <a:gd name="T31" fmla="*/ 0 h 201"/>
                  <a:gd name="T32" fmla="*/ 0 w 180"/>
                  <a:gd name="T33" fmla="*/ 0 h 2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0"/>
                  <a:gd name="T52" fmla="*/ 0 h 201"/>
                  <a:gd name="T53" fmla="*/ 180 w 180"/>
                  <a:gd name="T54" fmla="*/ 201 h 20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0" h="201">
                    <a:moveTo>
                      <a:pt x="179" y="46"/>
                    </a:moveTo>
                    <a:lnTo>
                      <a:pt x="179" y="200"/>
                    </a:lnTo>
                    <a:lnTo>
                      <a:pt x="134" y="185"/>
                    </a:lnTo>
                    <a:lnTo>
                      <a:pt x="119" y="123"/>
                    </a:lnTo>
                    <a:lnTo>
                      <a:pt x="45" y="62"/>
                    </a:lnTo>
                    <a:lnTo>
                      <a:pt x="30" y="77"/>
                    </a:lnTo>
                    <a:lnTo>
                      <a:pt x="15" y="46"/>
                    </a:lnTo>
                    <a:lnTo>
                      <a:pt x="30" y="46"/>
                    </a:lnTo>
                    <a:lnTo>
                      <a:pt x="0" y="15"/>
                    </a:lnTo>
                    <a:lnTo>
                      <a:pt x="0" y="0"/>
                    </a:lnTo>
                    <a:lnTo>
                      <a:pt x="30" y="0"/>
                    </a:lnTo>
                    <a:lnTo>
                      <a:pt x="45" y="15"/>
                    </a:lnTo>
                    <a:lnTo>
                      <a:pt x="60" y="46"/>
                    </a:lnTo>
                    <a:lnTo>
                      <a:pt x="75" y="62"/>
                    </a:lnTo>
                    <a:lnTo>
                      <a:pt x="90" y="46"/>
                    </a:lnTo>
                    <a:lnTo>
                      <a:pt x="119" y="31"/>
                    </a:lnTo>
                    <a:lnTo>
                      <a:pt x="179" y="4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2" name="Freeform 324">
                <a:extLst>
                  <a:ext uri="{FF2B5EF4-FFF2-40B4-BE49-F238E27FC236}">
                    <a16:creationId xmlns="" xmlns:a16="http://schemas.microsoft.com/office/drawing/2014/main" id="{A8AABB50-42C8-401D-9E00-AEF3E476D364}"/>
                  </a:ext>
                </a:extLst>
              </p:cNvPr>
              <p:cNvSpPr>
                <a:spLocks/>
              </p:cNvSpPr>
              <p:nvPr/>
            </p:nvSpPr>
            <p:spPr bwMode="auto">
              <a:xfrm>
                <a:off x="3127037" y="2448995"/>
                <a:ext cx="62305" cy="77520"/>
              </a:xfrm>
              <a:custGeom>
                <a:avLst/>
                <a:gdLst>
                  <a:gd name="T0" fmla="*/ 0 w 106"/>
                  <a:gd name="T1" fmla="*/ 0 h 155"/>
                  <a:gd name="T2" fmla="*/ 0 w 106"/>
                  <a:gd name="T3" fmla="*/ 0 h 155"/>
                  <a:gd name="T4" fmla="*/ 0 w 106"/>
                  <a:gd name="T5" fmla="*/ 0 h 155"/>
                  <a:gd name="T6" fmla="*/ 0 w 106"/>
                  <a:gd name="T7" fmla="*/ 0 h 155"/>
                  <a:gd name="T8" fmla="*/ 0 w 106"/>
                  <a:gd name="T9" fmla="*/ 0 h 155"/>
                  <a:gd name="T10" fmla="*/ 0 w 106"/>
                  <a:gd name="T11" fmla="*/ 0 h 155"/>
                  <a:gd name="T12" fmla="*/ 0 w 106"/>
                  <a:gd name="T13" fmla="*/ 0 h 155"/>
                  <a:gd name="T14" fmla="*/ 0 w 106"/>
                  <a:gd name="T15" fmla="*/ 0 h 155"/>
                  <a:gd name="T16" fmla="*/ 0 w 106"/>
                  <a:gd name="T17" fmla="*/ 0 h 155"/>
                  <a:gd name="T18" fmla="*/ 0 w 106"/>
                  <a:gd name="T19" fmla="*/ 0 h 155"/>
                  <a:gd name="T20" fmla="*/ 0 w 106"/>
                  <a:gd name="T21" fmla="*/ 0 h 155"/>
                  <a:gd name="T22" fmla="*/ 0 w 106"/>
                  <a:gd name="T23" fmla="*/ 0 h 155"/>
                  <a:gd name="T24" fmla="*/ 0 w 106"/>
                  <a:gd name="T25" fmla="*/ 0 h 155"/>
                  <a:gd name="T26" fmla="*/ 0 w 106"/>
                  <a:gd name="T27" fmla="*/ 0 h 155"/>
                  <a:gd name="T28" fmla="*/ 0 w 106"/>
                  <a:gd name="T29" fmla="*/ 0 h 155"/>
                  <a:gd name="T30" fmla="*/ 0 w 106"/>
                  <a:gd name="T31" fmla="*/ 0 h 155"/>
                  <a:gd name="T32" fmla="*/ 0 w 106"/>
                  <a:gd name="T33" fmla="*/ 0 h 155"/>
                  <a:gd name="T34" fmla="*/ 0 w 106"/>
                  <a:gd name="T35" fmla="*/ 0 h 155"/>
                  <a:gd name="T36" fmla="*/ 0 w 106"/>
                  <a:gd name="T37" fmla="*/ 0 h 155"/>
                  <a:gd name="T38" fmla="*/ 0 w 106"/>
                  <a:gd name="T39" fmla="*/ 0 h 155"/>
                  <a:gd name="T40" fmla="*/ 0 w 106"/>
                  <a:gd name="T41" fmla="*/ 0 h 1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155"/>
                  <a:gd name="T65" fmla="*/ 106 w 106"/>
                  <a:gd name="T66" fmla="*/ 155 h 1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155">
                    <a:moveTo>
                      <a:pt x="105" y="0"/>
                    </a:moveTo>
                    <a:lnTo>
                      <a:pt x="90" y="15"/>
                    </a:lnTo>
                    <a:lnTo>
                      <a:pt x="30" y="15"/>
                    </a:lnTo>
                    <a:lnTo>
                      <a:pt x="30" y="62"/>
                    </a:lnTo>
                    <a:lnTo>
                      <a:pt x="45" y="46"/>
                    </a:lnTo>
                    <a:lnTo>
                      <a:pt x="60" y="46"/>
                    </a:lnTo>
                    <a:lnTo>
                      <a:pt x="45" y="77"/>
                    </a:lnTo>
                    <a:lnTo>
                      <a:pt x="60" y="77"/>
                    </a:lnTo>
                    <a:lnTo>
                      <a:pt x="60" y="123"/>
                    </a:lnTo>
                    <a:lnTo>
                      <a:pt x="45" y="139"/>
                    </a:lnTo>
                    <a:lnTo>
                      <a:pt x="45" y="92"/>
                    </a:lnTo>
                    <a:lnTo>
                      <a:pt x="30" y="92"/>
                    </a:lnTo>
                    <a:lnTo>
                      <a:pt x="30" y="154"/>
                    </a:lnTo>
                    <a:lnTo>
                      <a:pt x="0" y="154"/>
                    </a:lnTo>
                    <a:lnTo>
                      <a:pt x="15" y="108"/>
                    </a:lnTo>
                    <a:lnTo>
                      <a:pt x="0" y="108"/>
                    </a:lnTo>
                    <a:lnTo>
                      <a:pt x="15" y="46"/>
                    </a:lnTo>
                    <a:lnTo>
                      <a:pt x="15" y="15"/>
                    </a:lnTo>
                    <a:lnTo>
                      <a:pt x="30" y="0"/>
                    </a:lnTo>
                    <a:lnTo>
                      <a:pt x="75" y="0"/>
                    </a:lnTo>
                    <a:lnTo>
                      <a:pt x="10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3" name="Freeform 325">
                <a:extLst>
                  <a:ext uri="{FF2B5EF4-FFF2-40B4-BE49-F238E27FC236}">
                    <a16:creationId xmlns="" xmlns:a16="http://schemas.microsoft.com/office/drawing/2014/main" id="{52D0D871-0805-4A2A-BB48-D0DCCB31BC51}"/>
                  </a:ext>
                </a:extLst>
              </p:cNvPr>
              <p:cNvSpPr>
                <a:spLocks/>
              </p:cNvSpPr>
              <p:nvPr/>
            </p:nvSpPr>
            <p:spPr bwMode="auto">
              <a:xfrm>
                <a:off x="2987530" y="2526515"/>
                <a:ext cx="88039" cy="38760"/>
              </a:xfrm>
              <a:custGeom>
                <a:avLst/>
                <a:gdLst>
                  <a:gd name="T0" fmla="*/ 0 w 152"/>
                  <a:gd name="T1" fmla="*/ 0 h 77"/>
                  <a:gd name="T2" fmla="*/ 0 w 152"/>
                  <a:gd name="T3" fmla="*/ 0 h 77"/>
                  <a:gd name="T4" fmla="*/ 0 w 152"/>
                  <a:gd name="T5" fmla="*/ 0 h 77"/>
                  <a:gd name="T6" fmla="*/ 0 w 152"/>
                  <a:gd name="T7" fmla="*/ 0 h 77"/>
                  <a:gd name="T8" fmla="*/ 0 w 152"/>
                  <a:gd name="T9" fmla="*/ 0 h 77"/>
                  <a:gd name="T10" fmla="*/ 0 w 152"/>
                  <a:gd name="T11" fmla="*/ 0 h 77"/>
                  <a:gd name="T12" fmla="*/ 0 w 152"/>
                  <a:gd name="T13" fmla="*/ 0 h 77"/>
                  <a:gd name="T14" fmla="*/ 0 w 152"/>
                  <a:gd name="T15" fmla="*/ 0 h 77"/>
                  <a:gd name="T16" fmla="*/ 0 w 152"/>
                  <a:gd name="T17" fmla="*/ 0 h 77"/>
                  <a:gd name="T18" fmla="*/ 0 w 152"/>
                  <a:gd name="T19" fmla="*/ 0 h 77"/>
                  <a:gd name="T20" fmla="*/ 0 w 152"/>
                  <a:gd name="T21" fmla="*/ 0 h 77"/>
                  <a:gd name="T22" fmla="*/ 0 w 152"/>
                  <a:gd name="T23" fmla="*/ 0 h 77"/>
                  <a:gd name="T24" fmla="*/ 0 w 152"/>
                  <a:gd name="T25" fmla="*/ 0 h 77"/>
                  <a:gd name="T26" fmla="*/ 0 w 152"/>
                  <a:gd name="T27" fmla="*/ 0 h 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2"/>
                  <a:gd name="T43" fmla="*/ 0 h 77"/>
                  <a:gd name="T44" fmla="*/ 152 w 152"/>
                  <a:gd name="T45" fmla="*/ 77 h 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2" h="77">
                    <a:moveTo>
                      <a:pt x="0" y="30"/>
                    </a:moveTo>
                    <a:lnTo>
                      <a:pt x="15" y="0"/>
                    </a:lnTo>
                    <a:lnTo>
                      <a:pt x="60" y="15"/>
                    </a:lnTo>
                    <a:lnTo>
                      <a:pt x="76" y="30"/>
                    </a:lnTo>
                    <a:lnTo>
                      <a:pt x="91" y="15"/>
                    </a:lnTo>
                    <a:lnTo>
                      <a:pt x="121" y="30"/>
                    </a:lnTo>
                    <a:lnTo>
                      <a:pt x="136" y="30"/>
                    </a:lnTo>
                    <a:lnTo>
                      <a:pt x="151" y="46"/>
                    </a:lnTo>
                    <a:lnTo>
                      <a:pt x="151" y="76"/>
                    </a:lnTo>
                    <a:lnTo>
                      <a:pt x="91" y="61"/>
                    </a:lnTo>
                    <a:lnTo>
                      <a:pt x="76" y="46"/>
                    </a:lnTo>
                    <a:lnTo>
                      <a:pt x="60" y="61"/>
                    </a:lnTo>
                    <a:lnTo>
                      <a:pt x="15" y="30"/>
                    </a:lnTo>
                    <a:lnTo>
                      <a:pt x="0" y="3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4" name="Freeform 326">
                <a:extLst>
                  <a:ext uri="{FF2B5EF4-FFF2-40B4-BE49-F238E27FC236}">
                    <a16:creationId xmlns="" xmlns:a16="http://schemas.microsoft.com/office/drawing/2014/main" id="{E71076A5-876F-4A22-BF58-4DE4623C2442}"/>
                  </a:ext>
                </a:extLst>
              </p:cNvPr>
              <p:cNvSpPr>
                <a:spLocks/>
              </p:cNvSpPr>
              <p:nvPr/>
            </p:nvSpPr>
            <p:spPr bwMode="auto">
              <a:xfrm>
                <a:off x="3204241" y="2432957"/>
                <a:ext cx="27089" cy="38760"/>
              </a:xfrm>
              <a:custGeom>
                <a:avLst/>
                <a:gdLst>
                  <a:gd name="T0" fmla="*/ 0 w 45"/>
                  <a:gd name="T1" fmla="*/ 0 h 77"/>
                  <a:gd name="T2" fmla="*/ 0 w 45"/>
                  <a:gd name="T3" fmla="*/ 0 h 77"/>
                  <a:gd name="T4" fmla="*/ 0 w 45"/>
                  <a:gd name="T5" fmla="*/ 0 h 77"/>
                  <a:gd name="T6" fmla="*/ 0 w 45"/>
                  <a:gd name="T7" fmla="*/ 0 h 77"/>
                  <a:gd name="T8" fmla="*/ 0 w 45"/>
                  <a:gd name="T9" fmla="*/ 0 h 77"/>
                  <a:gd name="T10" fmla="*/ 0 60000 65536"/>
                  <a:gd name="T11" fmla="*/ 0 60000 65536"/>
                  <a:gd name="T12" fmla="*/ 0 60000 65536"/>
                  <a:gd name="T13" fmla="*/ 0 60000 65536"/>
                  <a:gd name="T14" fmla="*/ 0 60000 65536"/>
                  <a:gd name="T15" fmla="*/ 0 w 45"/>
                  <a:gd name="T16" fmla="*/ 0 h 77"/>
                  <a:gd name="T17" fmla="*/ 45 w 45"/>
                  <a:gd name="T18" fmla="*/ 77 h 77"/>
                </a:gdLst>
                <a:ahLst/>
                <a:cxnLst>
                  <a:cxn ang="T10">
                    <a:pos x="T0" y="T1"/>
                  </a:cxn>
                  <a:cxn ang="T11">
                    <a:pos x="T2" y="T3"/>
                  </a:cxn>
                  <a:cxn ang="T12">
                    <a:pos x="T4" y="T5"/>
                  </a:cxn>
                  <a:cxn ang="T13">
                    <a:pos x="T6" y="T7"/>
                  </a:cxn>
                  <a:cxn ang="T14">
                    <a:pos x="T8" y="T9"/>
                  </a:cxn>
                </a:cxnLst>
                <a:rect l="T15" t="T16" r="T17" b="T18"/>
                <a:pathLst>
                  <a:path w="45" h="77">
                    <a:moveTo>
                      <a:pt x="29" y="76"/>
                    </a:moveTo>
                    <a:lnTo>
                      <a:pt x="0" y="15"/>
                    </a:lnTo>
                    <a:lnTo>
                      <a:pt x="15" y="0"/>
                    </a:lnTo>
                    <a:lnTo>
                      <a:pt x="44" y="76"/>
                    </a:lnTo>
                    <a:lnTo>
                      <a:pt x="29" y="7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5" name="Freeform 327">
                <a:extLst>
                  <a:ext uri="{FF2B5EF4-FFF2-40B4-BE49-F238E27FC236}">
                    <a16:creationId xmlns="" xmlns:a16="http://schemas.microsoft.com/office/drawing/2014/main" id="{2FF84306-CADB-440B-8400-3CB4892833F5}"/>
                  </a:ext>
                </a:extLst>
              </p:cNvPr>
              <p:cNvSpPr>
                <a:spLocks/>
              </p:cNvSpPr>
              <p:nvPr/>
            </p:nvSpPr>
            <p:spPr bwMode="auto">
              <a:xfrm>
                <a:off x="3136519" y="2555919"/>
                <a:ext cx="25734" cy="9356"/>
              </a:xfrm>
              <a:custGeom>
                <a:avLst/>
                <a:gdLst>
                  <a:gd name="T0" fmla="*/ 0 w 45"/>
                  <a:gd name="T1" fmla="*/ 0 h 17"/>
                  <a:gd name="T2" fmla="*/ 0 w 45"/>
                  <a:gd name="T3" fmla="*/ 0 h 17"/>
                  <a:gd name="T4" fmla="*/ 0 w 45"/>
                  <a:gd name="T5" fmla="*/ 0 h 17"/>
                  <a:gd name="T6" fmla="*/ 0 w 45"/>
                  <a:gd name="T7" fmla="*/ 0 h 17"/>
                  <a:gd name="T8" fmla="*/ 0 w 45"/>
                  <a:gd name="T9" fmla="*/ 0 h 17"/>
                  <a:gd name="T10" fmla="*/ 0 60000 65536"/>
                  <a:gd name="T11" fmla="*/ 0 60000 65536"/>
                  <a:gd name="T12" fmla="*/ 0 60000 65536"/>
                  <a:gd name="T13" fmla="*/ 0 60000 65536"/>
                  <a:gd name="T14" fmla="*/ 0 60000 65536"/>
                  <a:gd name="T15" fmla="*/ 0 w 45"/>
                  <a:gd name="T16" fmla="*/ 0 h 17"/>
                  <a:gd name="T17" fmla="*/ 45 w 45"/>
                  <a:gd name="T18" fmla="*/ 17 h 17"/>
                </a:gdLst>
                <a:ahLst/>
                <a:cxnLst>
                  <a:cxn ang="T10">
                    <a:pos x="T0" y="T1"/>
                  </a:cxn>
                  <a:cxn ang="T11">
                    <a:pos x="T2" y="T3"/>
                  </a:cxn>
                  <a:cxn ang="T12">
                    <a:pos x="T4" y="T5"/>
                  </a:cxn>
                  <a:cxn ang="T13">
                    <a:pos x="T6" y="T7"/>
                  </a:cxn>
                  <a:cxn ang="T14">
                    <a:pos x="T8" y="T9"/>
                  </a:cxn>
                </a:cxnLst>
                <a:rect l="T15" t="T16" r="T17" b="T18"/>
                <a:pathLst>
                  <a:path w="45" h="17">
                    <a:moveTo>
                      <a:pt x="0" y="0"/>
                    </a:moveTo>
                    <a:lnTo>
                      <a:pt x="44" y="0"/>
                    </a:lnTo>
                    <a:lnTo>
                      <a:pt x="44" y="16"/>
                    </a:lnTo>
                    <a:lnTo>
                      <a:pt x="0" y="16"/>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6" name="Freeform 328">
                <a:extLst>
                  <a:ext uri="{FF2B5EF4-FFF2-40B4-BE49-F238E27FC236}">
                    <a16:creationId xmlns="" xmlns:a16="http://schemas.microsoft.com/office/drawing/2014/main" id="{4F8A5C8A-8E26-461B-A312-2BFF5124C71F}"/>
                  </a:ext>
                </a:extLst>
              </p:cNvPr>
              <p:cNvSpPr>
                <a:spLocks/>
              </p:cNvSpPr>
              <p:nvPr/>
            </p:nvSpPr>
            <p:spPr bwMode="auto">
              <a:xfrm>
                <a:off x="3171734" y="2563939"/>
                <a:ext cx="33861" cy="17375"/>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 name="T18" fmla="*/ 0 w 60"/>
                  <a:gd name="T19" fmla="*/ 0 h 32"/>
                  <a:gd name="T20" fmla="*/ 60 w 6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60" h="32">
                    <a:moveTo>
                      <a:pt x="0" y="31"/>
                    </a:moveTo>
                    <a:lnTo>
                      <a:pt x="0" y="16"/>
                    </a:lnTo>
                    <a:lnTo>
                      <a:pt x="15" y="0"/>
                    </a:lnTo>
                    <a:lnTo>
                      <a:pt x="59" y="0"/>
                    </a:lnTo>
                    <a:lnTo>
                      <a:pt x="30" y="16"/>
                    </a:lnTo>
                    <a:lnTo>
                      <a:pt x="0" y="3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7" name="Freeform 329">
                <a:extLst>
                  <a:ext uri="{FF2B5EF4-FFF2-40B4-BE49-F238E27FC236}">
                    <a16:creationId xmlns="" xmlns:a16="http://schemas.microsoft.com/office/drawing/2014/main" id="{F8460BB7-246B-4B13-A8F1-17B30C5ED61A}"/>
                  </a:ext>
                </a:extLst>
              </p:cNvPr>
              <p:cNvSpPr>
                <a:spLocks/>
              </p:cNvSpPr>
              <p:nvPr/>
            </p:nvSpPr>
            <p:spPr bwMode="auto">
              <a:xfrm>
                <a:off x="3213722" y="2494438"/>
                <a:ext cx="35216" cy="16039"/>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 name="T18" fmla="*/ 0 w 60"/>
                  <a:gd name="T19" fmla="*/ 0 h 32"/>
                  <a:gd name="T20" fmla="*/ 60 w 6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60" h="32">
                    <a:moveTo>
                      <a:pt x="0" y="16"/>
                    </a:moveTo>
                    <a:lnTo>
                      <a:pt x="15" y="31"/>
                    </a:lnTo>
                    <a:lnTo>
                      <a:pt x="30" y="16"/>
                    </a:lnTo>
                    <a:lnTo>
                      <a:pt x="59" y="16"/>
                    </a:lnTo>
                    <a:lnTo>
                      <a:pt x="59" y="0"/>
                    </a:lnTo>
                    <a:lnTo>
                      <a:pt x="0" y="1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8" name="Freeform 330">
                <a:extLst>
                  <a:ext uri="{FF2B5EF4-FFF2-40B4-BE49-F238E27FC236}">
                    <a16:creationId xmlns="" xmlns:a16="http://schemas.microsoft.com/office/drawing/2014/main" id="{DF4C434F-ACCA-49F9-B670-5151C9B8043D}"/>
                  </a:ext>
                </a:extLst>
              </p:cNvPr>
              <p:cNvSpPr>
                <a:spLocks/>
              </p:cNvSpPr>
              <p:nvPr/>
            </p:nvSpPr>
            <p:spPr bwMode="auto">
              <a:xfrm>
                <a:off x="3091822" y="2550573"/>
                <a:ext cx="27089" cy="14702"/>
              </a:xfrm>
              <a:custGeom>
                <a:avLst/>
                <a:gdLst>
                  <a:gd name="T0" fmla="*/ 0 w 46"/>
                  <a:gd name="T1" fmla="*/ 0 h 31"/>
                  <a:gd name="T2" fmla="*/ 0 w 46"/>
                  <a:gd name="T3" fmla="*/ 0 h 31"/>
                  <a:gd name="T4" fmla="*/ 0 w 46"/>
                  <a:gd name="T5" fmla="*/ 0 h 31"/>
                  <a:gd name="T6" fmla="*/ 0 w 46"/>
                  <a:gd name="T7" fmla="*/ 0 h 31"/>
                  <a:gd name="T8" fmla="*/ 0 60000 65536"/>
                  <a:gd name="T9" fmla="*/ 0 60000 65536"/>
                  <a:gd name="T10" fmla="*/ 0 60000 65536"/>
                  <a:gd name="T11" fmla="*/ 0 60000 65536"/>
                  <a:gd name="T12" fmla="*/ 0 w 46"/>
                  <a:gd name="T13" fmla="*/ 0 h 31"/>
                  <a:gd name="T14" fmla="*/ 46 w 46"/>
                  <a:gd name="T15" fmla="*/ 31 h 31"/>
                </a:gdLst>
                <a:ahLst/>
                <a:cxnLst>
                  <a:cxn ang="T8">
                    <a:pos x="T0" y="T1"/>
                  </a:cxn>
                  <a:cxn ang="T9">
                    <a:pos x="T2" y="T3"/>
                  </a:cxn>
                  <a:cxn ang="T10">
                    <a:pos x="T4" y="T5"/>
                  </a:cxn>
                  <a:cxn ang="T11">
                    <a:pos x="T6" y="T7"/>
                  </a:cxn>
                </a:cxnLst>
                <a:rect l="T12" t="T13" r="T14" b="T15"/>
                <a:pathLst>
                  <a:path w="46" h="31">
                    <a:moveTo>
                      <a:pt x="0" y="0"/>
                    </a:moveTo>
                    <a:lnTo>
                      <a:pt x="0" y="30"/>
                    </a:lnTo>
                    <a:lnTo>
                      <a:pt x="45" y="30"/>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9" name="Freeform 331">
                <a:extLst>
                  <a:ext uri="{FF2B5EF4-FFF2-40B4-BE49-F238E27FC236}">
                    <a16:creationId xmlns="" xmlns:a16="http://schemas.microsoft.com/office/drawing/2014/main" id="{D29E6A29-7D96-4B19-8A01-4352FF9EC407}"/>
                  </a:ext>
                </a:extLst>
              </p:cNvPr>
              <p:cNvSpPr>
                <a:spLocks/>
              </p:cNvSpPr>
              <p:nvPr/>
            </p:nvSpPr>
            <p:spPr bwMode="auto">
              <a:xfrm>
                <a:off x="3127037" y="2571958"/>
                <a:ext cx="17608" cy="9356"/>
              </a:xfrm>
              <a:custGeom>
                <a:avLst/>
                <a:gdLst>
                  <a:gd name="T0" fmla="*/ 0 w 32"/>
                  <a:gd name="T1" fmla="*/ 0 h 17"/>
                  <a:gd name="T2" fmla="*/ 0 w 32"/>
                  <a:gd name="T3" fmla="*/ 0 h 17"/>
                  <a:gd name="T4" fmla="*/ 0 w 32"/>
                  <a:gd name="T5" fmla="*/ 0 h 17"/>
                  <a:gd name="T6" fmla="*/ 0 w 32"/>
                  <a:gd name="T7" fmla="*/ 0 h 17"/>
                  <a:gd name="T8" fmla="*/ 0 60000 65536"/>
                  <a:gd name="T9" fmla="*/ 0 60000 65536"/>
                  <a:gd name="T10" fmla="*/ 0 60000 65536"/>
                  <a:gd name="T11" fmla="*/ 0 60000 65536"/>
                  <a:gd name="T12" fmla="*/ 0 w 32"/>
                  <a:gd name="T13" fmla="*/ 0 h 17"/>
                  <a:gd name="T14" fmla="*/ 32 w 32"/>
                  <a:gd name="T15" fmla="*/ 17 h 17"/>
                </a:gdLst>
                <a:ahLst/>
                <a:cxnLst>
                  <a:cxn ang="T8">
                    <a:pos x="T0" y="T1"/>
                  </a:cxn>
                  <a:cxn ang="T9">
                    <a:pos x="T2" y="T3"/>
                  </a:cxn>
                  <a:cxn ang="T10">
                    <a:pos x="T4" y="T5"/>
                  </a:cxn>
                  <a:cxn ang="T11">
                    <a:pos x="T6" y="T7"/>
                  </a:cxn>
                </a:cxnLst>
                <a:rect l="T12" t="T13" r="T14" b="T15"/>
                <a:pathLst>
                  <a:path w="32" h="17">
                    <a:moveTo>
                      <a:pt x="0" y="0"/>
                    </a:moveTo>
                    <a:lnTo>
                      <a:pt x="31" y="0"/>
                    </a:lnTo>
                    <a:lnTo>
                      <a:pt x="31" y="16"/>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0" name="Freeform 332">
                <a:extLst>
                  <a:ext uri="{FF2B5EF4-FFF2-40B4-BE49-F238E27FC236}">
                    <a16:creationId xmlns="" xmlns:a16="http://schemas.microsoft.com/office/drawing/2014/main" id="{2F057DD0-4DED-400E-B2CC-F6CFE5AA946C}"/>
                  </a:ext>
                </a:extLst>
              </p:cNvPr>
              <p:cNvSpPr>
                <a:spLocks/>
              </p:cNvSpPr>
              <p:nvPr/>
            </p:nvSpPr>
            <p:spPr bwMode="auto">
              <a:xfrm>
                <a:off x="3318014" y="2550573"/>
                <a:ext cx="18962" cy="14702"/>
              </a:xfrm>
              <a:custGeom>
                <a:avLst/>
                <a:gdLst>
                  <a:gd name="T0" fmla="*/ 0 w 32"/>
                  <a:gd name="T1" fmla="*/ 0 h 31"/>
                  <a:gd name="T2" fmla="*/ 0 w 32"/>
                  <a:gd name="T3" fmla="*/ 0 h 31"/>
                  <a:gd name="T4" fmla="*/ 0 w 32"/>
                  <a:gd name="T5" fmla="*/ 0 h 31"/>
                  <a:gd name="T6" fmla="*/ 0 w 32"/>
                  <a:gd name="T7" fmla="*/ 0 h 31"/>
                  <a:gd name="T8" fmla="*/ 0 60000 65536"/>
                  <a:gd name="T9" fmla="*/ 0 60000 65536"/>
                  <a:gd name="T10" fmla="*/ 0 60000 65536"/>
                  <a:gd name="T11" fmla="*/ 0 60000 65536"/>
                  <a:gd name="T12" fmla="*/ 0 w 32"/>
                  <a:gd name="T13" fmla="*/ 0 h 31"/>
                  <a:gd name="T14" fmla="*/ 32 w 32"/>
                  <a:gd name="T15" fmla="*/ 31 h 31"/>
                </a:gdLst>
                <a:ahLst/>
                <a:cxnLst>
                  <a:cxn ang="T8">
                    <a:pos x="T0" y="T1"/>
                  </a:cxn>
                  <a:cxn ang="T9">
                    <a:pos x="T2" y="T3"/>
                  </a:cxn>
                  <a:cxn ang="T10">
                    <a:pos x="T4" y="T5"/>
                  </a:cxn>
                  <a:cxn ang="T11">
                    <a:pos x="T6" y="T7"/>
                  </a:cxn>
                </a:cxnLst>
                <a:rect l="T12" t="T13" r="T14" b="T15"/>
                <a:pathLst>
                  <a:path w="32" h="31">
                    <a:moveTo>
                      <a:pt x="0" y="0"/>
                    </a:moveTo>
                    <a:lnTo>
                      <a:pt x="31" y="30"/>
                    </a:lnTo>
                    <a:lnTo>
                      <a:pt x="16" y="30"/>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1" name="Freeform 333">
                <a:extLst>
                  <a:ext uri="{FF2B5EF4-FFF2-40B4-BE49-F238E27FC236}">
                    <a16:creationId xmlns="" xmlns:a16="http://schemas.microsoft.com/office/drawing/2014/main" id="{4B80B7EC-B3F6-4396-9B87-193BD2D94577}"/>
                  </a:ext>
                </a:extLst>
              </p:cNvPr>
              <p:cNvSpPr>
                <a:spLocks/>
              </p:cNvSpPr>
              <p:nvPr/>
            </p:nvSpPr>
            <p:spPr bwMode="auto">
              <a:xfrm>
                <a:off x="3187987" y="2502457"/>
                <a:ext cx="17608" cy="9356"/>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 name="T12" fmla="*/ 0 w 31"/>
                  <a:gd name="T13" fmla="*/ 0 h 17"/>
                  <a:gd name="T14" fmla="*/ 31 w 31"/>
                  <a:gd name="T15" fmla="*/ 17 h 17"/>
                </a:gdLst>
                <a:ahLst/>
                <a:cxnLst>
                  <a:cxn ang="T8">
                    <a:pos x="T0" y="T1"/>
                  </a:cxn>
                  <a:cxn ang="T9">
                    <a:pos x="T2" y="T3"/>
                  </a:cxn>
                  <a:cxn ang="T10">
                    <a:pos x="T4" y="T5"/>
                  </a:cxn>
                  <a:cxn ang="T11">
                    <a:pos x="T6" y="T7"/>
                  </a:cxn>
                </a:cxnLst>
                <a:rect l="T12" t="T13" r="T14" b="T15"/>
                <a:pathLst>
                  <a:path w="31" h="17">
                    <a:moveTo>
                      <a:pt x="0" y="0"/>
                    </a:moveTo>
                    <a:lnTo>
                      <a:pt x="30" y="0"/>
                    </a:lnTo>
                    <a:lnTo>
                      <a:pt x="15" y="16"/>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2" name="Line 334">
                <a:extLst>
                  <a:ext uri="{FF2B5EF4-FFF2-40B4-BE49-F238E27FC236}">
                    <a16:creationId xmlns="" xmlns:a16="http://schemas.microsoft.com/office/drawing/2014/main" id="{64B0D36E-5CF7-42F6-AF09-6CBAE8474CE1}"/>
                  </a:ext>
                </a:extLst>
              </p:cNvPr>
              <p:cNvSpPr>
                <a:spLocks noChangeShapeType="1"/>
              </p:cNvSpPr>
              <p:nvPr/>
            </p:nvSpPr>
            <p:spPr bwMode="auto">
              <a:xfrm>
                <a:off x="2987530" y="2479736"/>
                <a:ext cx="9481" cy="14702"/>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3" name="Oval 335">
                <a:extLst>
                  <a:ext uri="{FF2B5EF4-FFF2-40B4-BE49-F238E27FC236}">
                    <a16:creationId xmlns="" xmlns:a16="http://schemas.microsoft.com/office/drawing/2014/main" id="{E54FC28B-48BA-4F99-A72A-DBA690E0A558}"/>
                  </a:ext>
                </a:extLst>
              </p:cNvPr>
              <p:cNvSpPr>
                <a:spLocks noChangeArrowheads="1"/>
              </p:cNvSpPr>
              <p:nvPr/>
            </p:nvSpPr>
            <p:spPr bwMode="auto">
              <a:xfrm>
                <a:off x="2953668" y="2432957"/>
                <a:ext cx="8127" cy="8019"/>
              </a:xfrm>
              <a:prstGeom prst="ellipse">
                <a:avLst/>
              </a:prstGeom>
              <a:solidFill>
                <a:srgbClr val="00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4" name="Oval 336">
                <a:extLst>
                  <a:ext uri="{FF2B5EF4-FFF2-40B4-BE49-F238E27FC236}">
                    <a16:creationId xmlns="" xmlns:a16="http://schemas.microsoft.com/office/drawing/2014/main" id="{B11F7F2F-128D-42C8-B1F6-93440AFCFE83}"/>
                  </a:ext>
                </a:extLst>
              </p:cNvPr>
              <p:cNvSpPr>
                <a:spLocks noChangeArrowheads="1"/>
              </p:cNvSpPr>
              <p:nvPr/>
            </p:nvSpPr>
            <p:spPr bwMode="auto">
              <a:xfrm>
                <a:off x="3075568" y="2400880"/>
                <a:ext cx="8127" cy="8019"/>
              </a:xfrm>
              <a:prstGeom prst="ellipse">
                <a:avLst/>
              </a:prstGeom>
              <a:solidFill>
                <a:srgbClr val="00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5" name="Oval 337">
                <a:extLst>
                  <a:ext uri="{FF2B5EF4-FFF2-40B4-BE49-F238E27FC236}">
                    <a16:creationId xmlns="" xmlns:a16="http://schemas.microsoft.com/office/drawing/2014/main" id="{CD5CD910-D281-40DA-97A1-CE2BD2748F68}"/>
                  </a:ext>
                </a:extLst>
              </p:cNvPr>
              <p:cNvSpPr>
                <a:spLocks noChangeArrowheads="1"/>
              </p:cNvSpPr>
              <p:nvPr/>
            </p:nvSpPr>
            <p:spPr bwMode="auto">
              <a:xfrm>
                <a:off x="2650273" y="2408899"/>
                <a:ext cx="8127" cy="8019"/>
              </a:xfrm>
              <a:prstGeom prst="ellipse">
                <a:avLst/>
              </a:prstGeom>
              <a:solidFill>
                <a:srgbClr val="00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6" name="Freeform 338">
                <a:extLst>
                  <a:ext uri="{FF2B5EF4-FFF2-40B4-BE49-F238E27FC236}">
                    <a16:creationId xmlns="" xmlns:a16="http://schemas.microsoft.com/office/drawing/2014/main" id="{DBA52877-EFE3-44A5-86D3-52A86009AF0A}"/>
                  </a:ext>
                </a:extLst>
              </p:cNvPr>
              <p:cNvSpPr>
                <a:spLocks/>
              </p:cNvSpPr>
              <p:nvPr/>
            </p:nvSpPr>
            <p:spPr bwMode="auto">
              <a:xfrm>
                <a:off x="3127037" y="2239157"/>
                <a:ext cx="44697" cy="70837"/>
              </a:xfrm>
              <a:custGeom>
                <a:avLst/>
                <a:gdLst>
                  <a:gd name="T0" fmla="*/ 0 w 77"/>
                  <a:gd name="T1" fmla="*/ 0 h 140"/>
                  <a:gd name="T2" fmla="*/ 0 w 77"/>
                  <a:gd name="T3" fmla="*/ 0 h 140"/>
                  <a:gd name="T4" fmla="*/ 0 w 77"/>
                  <a:gd name="T5" fmla="*/ 0 h 140"/>
                  <a:gd name="T6" fmla="*/ 0 w 77"/>
                  <a:gd name="T7" fmla="*/ 0 h 140"/>
                  <a:gd name="T8" fmla="*/ 0 w 77"/>
                  <a:gd name="T9" fmla="*/ 0 h 140"/>
                  <a:gd name="T10" fmla="*/ 0 w 77"/>
                  <a:gd name="T11" fmla="*/ 0 h 140"/>
                  <a:gd name="T12" fmla="*/ 0 w 77"/>
                  <a:gd name="T13" fmla="*/ 0 h 140"/>
                  <a:gd name="T14" fmla="*/ 0 w 77"/>
                  <a:gd name="T15" fmla="*/ 0 h 140"/>
                  <a:gd name="T16" fmla="*/ 0 w 77"/>
                  <a:gd name="T17" fmla="*/ 0 h 140"/>
                  <a:gd name="T18" fmla="*/ 0 w 77"/>
                  <a:gd name="T19" fmla="*/ 0 h 140"/>
                  <a:gd name="T20" fmla="*/ 0 w 77"/>
                  <a:gd name="T21" fmla="*/ 0 h 140"/>
                  <a:gd name="T22" fmla="*/ 0 w 77"/>
                  <a:gd name="T23" fmla="*/ 0 h 140"/>
                  <a:gd name="T24" fmla="*/ 0 w 77"/>
                  <a:gd name="T25" fmla="*/ 0 h 140"/>
                  <a:gd name="T26" fmla="*/ 0 w 77"/>
                  <a:gd name="T27" fmla="*/ 0 h 140"/>
                  <a:gd name="T28" fmla="*/ 0 w 77"/>
                  <a:gd name="T29" fmla="*/ 0 h 140"/>
                  <a:gd name="T30" fmla="*/ 0 w 77"/>
                  <a:gd name="T31" fmla="*/ 0 h 140"/>
                  <a:gd name="T32" fmla="*/ 0 w 77"/>
                  <a:gd name="T33" fmla="*/ 0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
                  <a:gd name="T52" fmla="*/ 0 h 140"/>
                  <a:gd name="T53" fmla="*/ 77 w 77"/>
                  <a:gd name="T54" fmla="*/ 140 h 1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 h="140">
                    <a:moveTo>
                      <a:pt x="30" y="15"/>
                    </a:moveTo>
                    <a:lnTo>
                      <a:pt x="15" y="0"/>
                    </a:lnTo>
                    <a:lnTo>
                      <a:pt x="0" y="46"/>
                    </a:lnTo>
                    <a:lnTo>
                      <a:pt x="0" y="77"/>
                    </a:lnTo>
                    <a:lnTo>
                      <a:pt x="0" y="62"/>
                    </a:lnTo>
                    <a:lnTo>
                      <a:pt x="0" y="93"/>
                    </a:lnTo>
                    <a:lnTo>
                      <a:pt x="0" y="108"/>
                    </a:lnTo>
                    <a:lnTo>
                      <a:pt x="30" y="108"/>
                    </a:lnTo>
                    <a:lnTo>
                      <a:pt x="30" y="124"/>
                    </a:lnTo>
                    <a:lnTo>
                      <a:pt x="61" y="124"/>
                    </a:lnTo>
                    <a:lnTo>
                      <a:pt x="76" y="139"/>
                    </a:lnTo>
                    <a:lnTo>
                      <a:pt x="76" y="108"/>
                    </a:lnTo>
                    <a:lnTo>
                      <a:pt x="46" y="108"/>
                    </a:lnTo>
                    <a:lnTo>
                      <a:pt x="30" y="77"/>
                    </a:lnTo>
                    <a:lnTo>
                      <a:pt x="46" y="46"/>
                    </a:lnTo>
                    <a:lnTo>
                      <a:pt x="30" y="31"/>
                    </a:lnTo>
                    <a:lnTo>
                      <a:pt x="30" y="15"/>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7" name="Freeform 339">
                <a:extLst>
                  <a:ext uri="{FF2B5EF4-FFF2-40B4-BE49-F238E27FC236}">
                    <a16:creationId xmlns="" xmlns:a16="http://schemas.microsoft.com/office/drawing/2014/main" id="{63FE7A40-0701-4A9E-82C8-DE3DCB38E30C}"/>
                  </a:ext>
                </a:extLst>
              </p:cNvPr>
              <p:cNvSpPr>
                <a:spLocks/>
              </p:cNvSpPr>
              <p:nvPr/>
            </p:nvSpPr>
            <p:spPr bwMode="auto">
              <a:xfrm>
                <a:off x="3152772" y="2347417"/>
                <a:ext cx="52823" cy="40097"/>
              </a:xfrm>
              <a:custGeom>
                <a:avLst/>
                <a:gdLst>
                  <a:gd name="T0" fmla="*/ 0 w 91"/>
                  <a:gd name="T1" fmla="*/ 0 h 77"/>
                  <a:gd name="T2" fmla="*/ 0 w 91"/>
                  <a:gd name="T3" fmla="*/ 0 h 77"/>
                  <a:gd name="T4" fmla="*/ 0 w 91"/>
                  <a:gd name="T5" fmla="*/ 0 h 77"/>
                  <a:gd name="T6" fmla="*/ 0 w 91"/>
                  <a:gd name="T7" fmla="*/ 0 h 77"/>
                  <a:gd name="T8" fmla="*/ 0 w 91"/>
                  <a:gd name="T9" fmla="*/ 0 h 77"/>
                  <a:gd name="T10" fmla="*/ 0 w 91"/>
                  <a:gd name="T11" fmla="*/ 0 h 77"/>
                  <a:gd name="T12" fmla="*/ 0 w 91"/>
                  <a:gd name="T13" fmla="*/ 0 h 77"/>
                  <a:gd name="T14" fmla="*/ 0 w 91"/>
                  <a:gd name="T15" fmla="*/ 0 h 77"/>
                  <a:gd name="T16" fmla="*/ 0 w 91"/>
                  <a:gd name="T17" fmla="*/ 0 h 77"/>
                  <a:gd name="T18" fmla="*/ 0 w 91"/>
                  <a:gd name="T19" fmla="*/ 0 h 77"/>
                  <a:gd name="T20" fmla="*/ 0 w 91"/>
                  <a:gd name="T21" fmla="*/ 0 h 77"/>
                  <a:gd name="T22" fmla="*/ 0 w 91"/>
                  <a:gd name="T23" fmla="*/ 0 h 77"/>
                  <a:gd name="T24" fmla="*/ 0 w 91"/>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77"/>
                  <a:gd name="T41" fmla="*/ 91 w 91"/>
                  <a:gd name="T42" fmla="*/ 77 h 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77">
                    <a:moveTo>
                      <a:pt x="60" y="0"/>
                    </a:moveTo>
                    <a:lnTo>
                      <a:pt x="45" y="30"/>
                    </a:lnTo>
                    <a:lnTo>
                      <a:pt x="15" y="30"/>
                    </a:lnTo>
                    <a:lnTo>
                      <a:pt x="0" y="61"/>
                    </a:lnTo>
                    <a:lnTo>
                      <a:pt x="30" y="46"/>
                    </a:lnTo>
                    <a:lnTo>
                      <a:pt x="45" y="46"/>
                    </a:lnTo>
                    <a:lnTo>
                      <a:pt x="45" y="76"/>
                    </a:lnTo>
                    <a:lnTo>
                      <a:pt x="75" y="76"/>
                    </a:lnTo>
                    <a:lnTo>
                      <a:pt x="75" y="61"/>
                    </a:lnTo>
                    <a:lnTo>
                      <a:pt x="90" y="76"/>
                    </a:lnTo>
                    <a:lnTo>
                      <a:pt x="90" y="61"/>
                    </a:lnTo>
                    <a:lnTo>
                      <a:pt x="75" y="15"/>
                    </a:lnTo>
                    <a:lnTo>
                      <a:pt x="6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8" name="Freeform 340">
                <a:extLst>
                  <a:ext uri="{FF2B5EF4-FFF2-40B4-BE49-F238E27FC236}">
                    <a16:creationId xmlns="" xmlns:a16="http://schemas.microsoft.com/office/drawing/2014/main" id="{C4C99743-8573-404D-BB63-3D9FC0324694}"/>
                  </a:ext>
                </a:extLst>
              </p:cNvPr>
              <p:cNvSpPr>
                <a:spLocks/>
              </p:cNvSpPr>
              <p:nvPr/>
            </p:nvSpPr>
            <p:spPr bwMode="auto">
              <a:xfrm>
                <a:off x="3109430" y="2332715"/>
                <a:ext cx="17608" cy="38760"/>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60000 65536"/>
                  <a:gd name="T11" fmla="*/ 0 60000 65536"/>
                  <a:gd name="T12" fmla="*/ 0 60000 65536"/>
                  <a:gd name="T13" fmla="*/ 0 60000 65536"/>
                  <a:gd name="T14" fmla="*/ 0 60000 65536"/>
                  <a:gd name="T15" fmla="*/ 0 w 30"/>
                  <a:gd name="T16" fmla="*/ 0 h 78"/>
                  <a:gd name="T17" fmla="*/ 30 w 30"/>
                  <a:gd name="T18" fmla="*/ 78 h 78"/>
                </a:gdLst>
                <a:ahLst/>
                <a:cxnLst>
                  <a:cxn ang="T10">
                    <a:pos x="T0" y="T1"/>
                  </a:cxn>
                  <a:cxn ang="T11">
                    <a:pos x="T2" y="T3"/>
                  </a:cxn>
                  <a:cxn ang="T12">
                    <a:pos x="T4" y="T5"/>
                  </a:cxn>
                  <a:cxn ang="T13">
                    <a:pos x="T6" y="T7"/>
                  </a:cxn>
                  <a:cxn ang="T14">
                    <a:pos x="T8" y="T9"/>
                  </a:cxn>
                </a:cxnLst>
                <a:rect l="T15" t="T16" r="T17" b="T18"/>
                <a:pathLst>
                  <a:path w="30" h="78">
                    <a:moveTo>
                      <a:pt x="29" y="0"/>
                    </a:moveTo>
                    <a:lnTo>
                      <a:pt x="15" y="31"/>
                    </a:lnTo>
                    <a:lnTo>
                      <a:pt x="0" y="77"/>
                    </a:lnTo>
                    <a:lnTo>
                      <a:pt x="15" y="31"/>
                    </a:lnTo>
                    <a:lnTo>
                      <a:pt x="29"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9" name="Freeform 341">
                <a:extLst>
                  <a:ext uri="{FF2B5EF4-FFF2-40B4-BE49-F238E27FC236}">
                    <a16:creationId xmlns="" xmlns:a16="http://schemas.microsoft.com/office/drawing/2014/main" id="{7091AB89-9BCE-4695-B780-CA94BD2F9FE8}"/>
                  </a:ext>
                </a:extLst>
              </p:cNvPr>
              <p:cNvSpPr>
                <a:spLocks/>
              </p:cNvSpPr>
              <p:nvPr/>
            </p:nvSpPr>
            <p:spPr bwMode="auto">
              <a:xfrm>
                <a:off x="3160899" y="2340735"/>
                <a:ext cx="10836"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16"/>
                    </a:lnTo>
                    <a:lnTo>
                      <a:pt x="16" y="16"/>
                    </a:lnTo>
                    <a:lnTo>
                      <a:pt x="16"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0" name="Freeform 342">
                <a:extLst>
                  <a:ext uri="{FF2B5EF4-FFF2-40B4-BE49-F238E27FC236}">
                    <a16:creationId xmlns="" xmlns:a16="http://schemas.microsoft.com/office/drawing/2014/main" id="{B7A72871-AC6C-4AB6-A5CD-26AD9FFEBF0C}"/>
                  </a:ext>
                </a:extLst>
              </p:cNvPr>
              <p:cNvSpPr>
                <a:spLocks/>
              </p:cNvSpPr>
              <p:nvPr/>
            </p:nvSpPr>
            <p:spPr bwMode="auto">
              <a:xfrm>
                <a:off x="3179861" y="2316677"/>
                <a:ext cx="9481" cy="8019"/>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 name="T12" fmla="*/ 0 w 18"/>
                  <a:gd name="T13" fmla="*/ 0 h 17"/>
                  <a:gd name="T14" fmla="*/ 18 w 18"/>
                  <a:gd name="T15" fmla="*/ 17 h 17"/>
                </a:gdLst>
                <a:ahLst/>
                <a:cxnLst>
                  <a:cxn ang="T8">
                    <a:pos x="T0" y="T1"/>
                  </a:cxn>
                  <a:cxn ang="T9">
                    <a:pos x="T2" y="T3"/>
                  </a:cxn>
                  <a:cxn ang="T10">
                    <a:pos x="T4" y="T5"/>
                  </a:cxn>
                  <a:cxn ang="T11">
                    <a:pos x="T6" y="T7"/>
                  </a:cxn>
                </a:cxnLst>
                <a:rect l="T12" t="T13" r="T14" b="T15"/>
                <a:pathLst>
                  <a:path w="18" h="17">
                    <a:moveTo>
                      <a:pt x="17" y="0"/>
                    </a:moveTo>
                    <a:lnTo>
                      <a:pt x="0" y="0"/>
                    </a:lnTo>
                    <a:lnTo>
                      <a:pt x="17" y="16"/>
                    </a:lnTo>
                    <a:lnTo>
                      <a:pt x="17"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1" name="Freeform 343">
                <a:extLst>
                  <a:ext uri="{FF2B5EF4-FFF2-40B4-BE49-F238E27FC236}">
                    <a16:creationId xmlns="" xmlns:a16="http://schemas.microsoft.com/office/drawing/2014/main" id="{C54AA7F3-B276-4020-B2B9-B5B97B468F9A}"/>
                  </a:ext>
                </a:extLst>
              </p:cNvPr>
              <p:cNvSpPr>
                <a:spLocks/>
              </p:cNvSpPr>
              <p:nvPr/>
            </p:nvSpPr>
            <p:spPr bwMode="auto">
              <a:xfrm>
                <a:off x="3152772" y="2324696"/>
                <a:ext cx="9481" cy="16039"/>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 name="T12" fmla="*/ 0 w 17"/>
                  <a:gd name="T13" fmla="*/ 0 h 31"/>
                  <a:gd name="T14" fmla="*/ 17 w 17"/>
                  <a:gd name="T15" fmla="*/ 31 h 31"/>
                </a:gdLst>
                <a:ahLst/>
                <a:cxnLst>
                  <a:cxn ang="T8">
                    <a:pos x="T0" y="T1"/>
                  </a:cxn>
                  <a:cxn ang="T9">
                    <a:pos x="T2" y="T3"/>
                  </a:cxn>
                  <a:cxn ang="T10">
                    <a:pos x="T4" y="T5"/>
                  </a:cxn>
                  <a:cxn ang="T11">
                    <a:pos x="T6" y="T7"/>
                  </a:cxn>
                </a:cxnLst>
                <a:rect l="T12" t="T13" r="T14" b="T15"/>
                <a:pathLst>
                  <a:path w="17" h="31">
                    <a:moveTo>
                      <a:pt x="0" y="30"/>
                    </a:moveTo>
                    <a:lnTo>
                      <a:pt x="16" y="15"/>
                    </a:lnTo>
                    <a:lnTo>
                      <a:pt x="0" y="0"/>
                    </a:lnTo>
                    <a:lnTo>
                      <a:pt x="0" y="3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2" name="Line 344">
                <a:extLst>
                  <a:ext uri="{FF2B5EF4-FFF2-40B4-BE49-F238E27FC236}">
                    <a16:creationId xmlns="" xmlns:a16="http://schemas.microsoft.com/office/drawing/2014/main" id="{4A6A1901-B654-4334-A68A-B9C9C234D9D7}"/>
                  </a:ext>
                </a:extLst>
              </p:cNvPr>
              <p:cNvSpPr>
                <a:spLocks noChangeShapeType="1"/>
              </p:cNvSpPr>
              <p:nvPr/>
            </p:nvSpPr>
            <p:spPr bwMode="auto">
              <a:xfrm flipH="1">
                <a:off x="3171734" y="2340735"/>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3" name="Line 345">
                <a:extLst>
                  <a:ext uri="{FF2B5EF4-FFF2-40B4-BE49-F238E27FC236}">
                    <a16:creationId xmlns="" xmlns:a16="http://schemas.microsoft.com/office/drawing/2014/main" id="{051AECBE-E7AF-4791-917C-5E4BA931FF45}"/>
                  </a:ext>
                </a:extLst>
              </p:cNvPr>
              <p:cNvSpPr>
                <a:spLocks noChangeShapeType="1"/>
              </p:cNvSpPr>
              <p:nvPr/>
            </p:nvSpPr>
            <p:spPr bwMode="auto">
              <a:xfrm>
                <a:off x="3144645" y="230865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4" name="Oval 346">
                <a:extLst>
                  <a:ext uri="{FF2B5EF4-FFF2-40B4-BE49-F238E27FC236}">
                    <a16:creationId xmlns="" xmlns:a16="http://schemas.microsoft.com/office/drawing/2014/main" id="{5BB12AD2-9A4D-4394-A84E-D1024A1ABB23}"/>
                  </a:ext>
                </a:extLst>
              </p:cNvPr>
              <p:cNvSpPr>
                <a:spLocks noChangeArrowheads="1"/>
              </p:cNvSpPr>
              <p:nvPr/>
            </p:nvSpPr>
            <p:spPr bwMode="auto">
              <a:xfrm>
                <a:off x="3248938" y="2355437"/>
                <a:ext cx="8127" cy="8019"/>
              </a:xfrm>
              <a:prstGeom prst="ellipse">
                <a:avLst/>
              </a:prstGeom>
              <a:solidFill>
                <a:srgbClr val="00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5" name="Oval 347">
                <a:extLst>
                  <a:ext uri="{FF2B5EF4-FFF2-40B4-BE49-F238E27FC236}">
                    <a16:creationId xmlns="" xmlns:a16="http://schemas.microsoft.com/office/drawing/2014/main" id="{B1E9DBF1-16CD-45AF-BC4E-30AE39BE737A}"/>
                  </a:ext>
                </a:extLst>
              </p:cNvPr>
              <p:cNvSpPr>
                <a:spLocks noChangeArrowheads="1"/>
              </p:cNvSpPr>
              <p:nvPr/>
            </p:nvSpPr>
            <p:spPr bwMode="auto">
              <a:xfrm>
                <a:off x="3282799" y="2207080"/>
                <a:ext cx="8127" cy="8019"/>
              </a:xfrm>
              <a:prstGeom prst="ellipse">
                <a:avLst/>
              </a:prstGeom>
              <a:solidFill>
                <a:srgbClr val="00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6" name="Oval 348">
                <a:extLst>
                  <a:ext uri="{FF2B5EF4-FFF2-40B4-BE49-F238E27FC236}">
                    <a16:creationId xmlns="" xmlns:a16="http://schemas.microsoft.com/office/drawing/2014/main" id="{8D99DC28-7B92-470C-90CC-CDA328790182}"/>
                  </a:ext>
                </a:extLst>
              </p:cNvPr>
              <p:cNvSpPr>
                <a:spLocks noChangeArrowheads="1"/>
              </p:cNvSpPr>
              <p:nvPr/>
            </p:nvSpPr>
            <p:spPr bwMode="auto">
              <a:xfrm>
                <a:off x="3327495" y="2247176"/>
                <a:ext cx="0" cy="6683"/>
              </a:xfrm>
              <a:prstGeom prst="ellipse">
                <a:avLst/>
              </a:prstGeom>
              <a:solidFill>
                <a:srgbClr val="00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7" name="Freeform 349">
                <a:extLst>
                  <a:ext uri="{FF2B5EF4-FFF2-40B4-BE49-F238E27FC236}">
                    <a16:creationId xmlns="" xmlns:a16="http://schemas.microsoft.com/office/drawing/2014/main" id="{9044EB09-69D3-4A26-A808-CD8B16160CF4}"/>
                  </a:ext>
                </a:extLst>
              </p:cNvPr>
              <p:cNvSpPr>
                <a:spLocks/>
              </p:cNvSpPr>
              <p:nvPr/>
            </p:nvSpPr>
            <p:spPr bwMode="auto">
              <a:xfrm>
                <a:off x="3030872" y="2596016"/>
                <a:ext cx="409043" cy="366215"/>
              </a:xfrm>
              <a:custGeom>
                <a:avLst/>
                <a:gdLst>
                  <a:gd name="T0" fmla="*/ 0 w 702"/>
                  <a:gd name="T1" fmla="*/ 0 h 724"/>
                  <a:gd name="T2" fmla="*/ 0 w 702"/>
                  <a:gd name="T3" fmla="*/ 0 h 724"/>
                  <a:gd name="T4" fmla="*/ 0 w 702"/>
                  <a:gd name="T5" fmla="*/ 0 h 724"/>
                  <a:gd name="T6" fmla="*/ 0 w 702"/>
                  <a:gd name="T7" fmla="*/ 0 h 724"/>
                  <a:gd name="T8" fmla="*/ 0 w 702"/>
                  <a:gd name="T9" fmla="*/ 0 h 724"/>
                  <a:gd name="T10" fmla="*/ 0 w 702"/>
                  <a:gd name="T11" fmla="*/ 0 h 724"/>
                  <a:gd name="T12" fmla="*/ 0 w 702"/>
                  <a:gd name="T13" fmla="*/ 0 h 724"/>
                  <a:gd name="T14" fmla="*/ 0 w 702"/>
                  <a:gd name="T15" fmla="*/ 0 h 724"/>
                  <a:gd name="T16" fmla="*/ 0 w 702"/>
                  <a:gd name="T17" fmla="*/ 0 h 724"/>
                  <a:gd name="T18" fmla="*/ 0 w 702"/>
                  <a:gd name="T19" fmla="*/ 0 h 724"/>
                  <a:gd name="T20" fmla="*/ 0 w 702"/>
                  <a:gd name="T21" fmla="*/ 0 h 724"/>
                  <a:gd name="T22" fmla="*/ 0 w 702"/>
                  <a:gd name="T23" fmla="*/ 0 h 724"/>
                  <a:gd name="T24" fmla="*/ 0 w 702"/>
                  <a:gd name="T25" fmla="*/ 0 h 724"/>
                  <a:gd name="T26" fmla="*/ 0 w 702"/>
                  <a:gd name="T27" fmla="*/ 0 h 724"/>
                  <a:gd name="T28" fmla="*/ 0 w 702"/>
                  <a:gd name="T29" fmla="*/ 0 h 724"/>
                  <a:gd name="T30" fmla="*/ 0 w 702"/>
                  <a:gd name="T31" fmla="*/ 0 h 724"/>
                  <a:gd name="T32" fmla="*/ 0 w 702"/>
                  <a:gd name="T33" fmla="*/ 0 h 724"/>
                  <a:gd name="T34" fmla="*/ 0 w 702"/>
                  <a:gd name="T35" fmla="*/ 0 h 724"/>
                  <a:gd name="T36" fmla="*/ 0 w 702"/>
                  <a:gd name="T37" fmla="*/ 0 h 724"/>
                  <a:gd name="T38" fmla="*/ 0 w 702"/>
                  <a:gd name="T39" fmla="*/ 0 h 724"/>
                  <a:gd name="T40" fmla="*/ 0 w 702"/>
                  <a:gd name="T41" fmla="*/ 0 h 724"/>
                  <a:gd name="T42" fmla="*/ 0 w 702"/>
                  <a:gd name="T43" fmla="*/ 0 h 724"/>
                  <a:gd name="T44" fmla="*/ 0 w 702"/>
                  <a:gd name="T45" fmla="*/ 0 h 724"/>
                  <a:gd name="T46" fmla="*/ 0 w 702"/>
                  <a:gd name="T47" fmla="*/ 0 h 724"/>
                  <a:gd name="T48" fmla="*/ 0 w 702"/>
                  <a:gd name="T49" fmla="*/ 0 h 724"/>
                  <a:gd name="T50" fmla="*/ 0 w 702"/>
                  <a:gd name="T51" fmla="*/ 0 h 724"/>
                  <a:gd name="T52" fmla="*/ 0 w 702"/>
                  <a:gd name="T53" fmla="*/ 0 h 724"/>
                  <a:gd name="T54" fmla="*/ 0 w 702"/>
                  <a:gd name="T55" fmla="*/ 0 h 724"/>
                  <a:gd name="T56" fmla="*/ 0 w 702"/>
                  <a:gd name="T57" fmla="*/ 0 h 724"/>
                  <a:gd name="T58" fmla="*/ 0 w 702"/>
                  <a:gd name="T59" fmla="*/ 0 h 724"/>
                  <a:gd name="T60" fmla="*/ 0 w 702"/>
                  <a:gd name="T61" fmla="*/ 0 h 724"/>
                  <a:gd name="T62" fmla="*/ 0 w 702"/>
                  <a:gd name="T63" fmla="*/ 0 h 724"/>
                  <a:gd name="T64" fmla="*/ 0 w 702"/>
                  <a:gd name="T65" fmla="*/ 0 h 7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2"/>
                  <a:gd name="T100" fmla="*/ 0 h 724"/>
                  <a:gd name="T101" fmla="*/ 702 w 702"/>
                  <a:gd name="T102" fmla="*/ 724 h 7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2" h="724">
                    <a:moveTo>
                      <a:pt x="567" y="0"/>
                    </a:moveTo>
                    <a:lnTo>
                      <a:pt x="552" y="123"/>
                    </a:lnTo>
                    <a:lnTo>
                      <a:pt x="522" y="169"/>
                    </a:lnTo>
                    <a:lnTo>
                      <a:pt x="477" y="108"/>
                    </a:lnTo>
                    <a:lnTo>
                      <a:pt x="447" y="92"/>
                    </a:lnTo>
                    <a:lnTo>
                      <a:pt x="447" y="62"/>
                    </a:lnTo>
                    <a:lnTo>
                      <a:pt x="462" y="62"/>
                    </a:lnTo>
                    <a:lnTo>
                      <a:pt x="477" y="46"/>
                    </a:lnTo>
                    <a:lnTo>
                      <a:pt x="477" y="31"/>
                    </a:lnTo>
                    <a:lnTo>
                      <a:pt x="462" y="46"/>
                    </a:lnTo>
                    <a:lnTo>
                      <a:pt x="418" y="15"/>
                    </a:lnTo>
                    <a:lnTo>
                      <a:pt x="388" y="15"/>
                    </a:lnTo>
                    <a:lnTo>
                      <a:pt x="388" y="31"/>
                    </a:lnTo>
                    <a:lnTo>
                      <a:pt x="373" y="31"/>
                    </a:lnTo>
                    <a:lnTo>
                      <a:pt x="343" y="77"/>
                    </a:lnTo>
                    <a:lnTo>
                      <a:pt x="343" y="92"/>
                    </a:lnTo>
                    <a:lnTo>
                      <a:pt x="328" y="77"/>
                    </a:lnTo>
                    <a:lnTo>
                      <a:pt x="313" y="92"/>
                    </a:lnTo>
                    <a:lnTo>
                      <a:pt x="313" y="62"/>
                    </a:lnTo>
                    <a:lnTo>
                      <a:pt x="298" y="62"/>
                    </a:lnTo>
                    <a:lnTo>
                      <a:pt x="283" y="77"/>
                    </a:lnTo>
                    <a:lnTo>
                      <a:pt x="224" y="108"/>
                    </a:lnTo>
                    <a:lnTo>
                      <a:pt x="224" y="123"/>
                    </a:lnTo>
                    <a:lnTo>
                      <a:pt x="224" y="108"/>
                    </a:lnTo>
                    <a:lnTo>
                      <a:pt x="194" y="123"/>
                    </a:lnTo>
                    <a:lnTo>
                      <a:pt x="209" y="154"/>
                    </a:lnTo>
                    <a:lnTo>
                      <a:pt x="194" y="169"/>
                    </a:lnTo>
                    <a:lnTo>
                      <a:pt x="179" y="185"/>
                    </a:lnTo>
                    <a:lnTo>
                      <a:pt x="149" y="200"/>
                    </a:lnTo>
                    <a:lnTo>
                      <a:pt x="30" y="231"/>
                    </a:lnTo>
                    <a:lnTo>
                      <a:pt x="15" y="338"/>
                    </a:lnTo>
                    <a:lnTo>
                      <a:pt x="15" y="400"/>
                    </a:lnTo>
                    <a:lnTo>
                      <a:pt x="15" y="461"/>
                    </a:lnTo>
                    <a:lnTo>
                      <a:pt x="0" y="508"/>
                    </a:lnTo>
                    <a:lnTo>
                      <a:pt x="15" y="538"/>
                    </a:lnTo>
                    <a:lnTo>
                      <a:pt x="45" y="554"/>
                    </a:lnTo>
                    <a:lnTo>
                      <a:pt x="89" y="523"/>
                    </a:lnTo>
                    <a:lnTo>
                      <a:pt x="149" y="538"/>
                    </a:lnTo>
                    <a:lnTo>
                      <a:pt x="164" y="508"/>
                    </a:lnTo>
                    <a:lnTo>
                      <a:pt x="283" y="492"/>
                    </a:lnTo>
                    <a:lnTo>
                      <a:pt x="328" y="523"/>
                    </a:lnTo>
                    <a:lnTo>
                      <a:pt x="343" y="585"/>
                    </a:lnTo>
                    <a:lnTo>
                      <a:pt x="388" y="538"/>
                    </a:lnTo>
                    <a:lnTo>
                      <a:pt x="358" y="600"/>
                    </a:lnTo>
                    <a:lnTo>
                      <a:pt x="388" y="585"/>
                    </a:lnTo>
                    <a:lnTo>
                      <a:pt x="388" y="661"/>
                    </a:lnTo>
                    <a:lnTo>
                      <a:pt x="433" y="708"/>
                    </a:lnTo>
                    <a:lnTo>
                      <a:pt x="477" y="692"/>
                    </a:lnTo>
                    <a:lnTo>
                      <a:pt x="492" y="723"/>
                    </a:lnTo>
                    <a:lnTo>
                      <a:pt x="522" y="708"/>
                    </a:lnTo>
                    <a:lnTo>
                      <a:pt x="552" y="708"/>
                    </a:lnTo>
                    <a:lnTo>
                      <a:pt x="567" y="677"/>
                    </a:lnTo>
                    <a:lnTo>
                      <a:pt x="612" y="600"/>
                    </a:lnTo>
                    <a:lnTo>
                      <a:pt x="641" y="585"/>
                    </a:lnTo>
                    <a:lnTo>
                      <a:pt x="671" y="538"/>
                    </a:lnTo>
                    <a:lnTo>
                      <a:pt x="701" y="461"/>
                    </a:lnTo>
                    <a:lnTo>
                      <a:pt x="701" y="446"/>
                    </a:lnTo>
                    <a:lnTo>
                      <a:pt x="701" y="400"/>
                    </a:lnTo>
                    <a:lnTo>
                      <a:pt x="686" y="338"/>
                    </a:lnTo>
                    <a:lnTo>
                      <a:pt x="671" y="308"/>
                    </a:lnTo>
                    <a:lnTo>
                      <a:pt x="656" y="308"/>
                    </a:lnTo>
                    <a:lnTo>
                      <a:pt x="656" y="262"/>
                    </a:lnTo>
                    <a:lnTo>
                      <a:pt x="626" y="200"/>
                    </a:lnTo>
                    <a:lnTo>
                      <a:pt x="612" y="108"/>
                    </a:lnTo>
                    <a:lnTo>
                      <a:pt x="597" y="92"/>
                    </a:lnTo>
                    <a:lnTo>
                      <a:pt x="567"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8" name="Freeform 350">
                <a:extLst>
                  <a:ext uri="{FF2B5EF4-FFF2-40B4-BE49-F238E27FC236}">
                    <a16:creationId xmlns="" xmlns:a16="http://schemas.microsoft.com/office/drawing/2014/main" id="{1000EB8B-7344-4F80-882C-5EBA8D8D0F82}"/>
                  </a:ext>
                </a:extLst>
              </p:cNvPr>
              <p:cNvSpPr>
                <a:spLocks/>
              </p:cNvSpPr>
              <p:nvPr/>
            </p:nvSpPr>
            <p:spPr bwMode="auto">
              <a:xfrm>
                <a:off x="3282799" y="2992971"/>
                <a:ext cx="35216" cy="38760"/>
              </a:xfrm>
              <a:custGeom>
                <a:avLst/>
                <a:gdLst>
                  <a:gd name="T0" fmla="*/ 0 w 60"/>
                  <a:gd name="T1" fmla="*/ 0 h 78"/>
                  <a:gd name="T2" fmla="*/ 0 w 60"/>
                  <a:gd name="T3" fmla="*/ 0 h 78"/>
                  <a:gd name="T4" fmla="*/ 0 w 60"/>
                  <a:gd name="T5" fmla="*/ 0 h 78"/>
                  <a:gd name="T6" fmla="*/ 0 w 60"/>
                  <a:gd name="T7" fmla="*/ 0 h 78"/>
                  <a:gd name="T8" fmla="*/ 0 w 60"/>
                  <a:gd name="T9" fmla="*/ 0 h 78"/>
                  <a:gd name="T10" fmla="*/ 0 w 60"/>
                  <a:gd name="T11" fmla="*/ 0 h 78"/>
                  <a:gd name="T12" fmla="*/ 0 w 60"/>
                  <a:gd name="T13" fmla="*/ 0 h 78"/>
                  <a:gd name="T14" fmla="*/ 0 w 60"/>
                  <a:gd name="T15" fmla="*/ 0 h 78"/>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78"/>
                  <a:gd name="T26" fmla="*/ 60 w 60"/>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78">
                    <a:moveTo>
                      <a:pt x="0" y="0"/>
                    </a:moveTo>
                    <a:lnTo>
                      <a:pt x="0" y="46"/>
                    </a:lnTo>
                    <a:lnTo>
                      <a:pt x="0" y="77"/>
                    </a:lnTo>
                    <a:lnTo>
                      <a:pt x="30" y="77"/>
                    </a:lnTo>
                    <a:lnTo>
                      <a:pt x="59" y="15"/>
                    </a:lnTo>
                    <a:lnTo>
                      <a:pt x="59" y="0"/>
                    </a:lnTo>
                    <a:lnTo>
                      <a:pt x="30" y="0"/>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9" name="Freeform 351">
                <a:extLst>
                  <a:ext uri="{FF2B5EF4-FFF2-40B4-BE49-F238E27FC236}">
                    <a16:creationId xmlns="" xmlns:a16="http://schemas.microsoft.com/office/drawing/2014/main" id="{2FCF172E-A380-47E1-A662-516E22184074}"/>
                  </a:ext>
                </a:extLst>
              </p:cNvPr>
              <p:cNvSpPr>
                <a:spLocks/>
              </p:cNvSpPr>
              <p:nvPr/>
            </p:nvSpPr>
            <p:spPr bwMode="auto">
              <a:xfrm>
                <a:off x="3465649" y="3038414"/>
                <a:ext cx="104292" cy="86876"/>
              </a:xfrm>
              <a:custGeom>
                <a:avLst/>
                <a:gdLst>
                  <a:gd name="T0" fmla="*/ 0 w 181"/>
                  <a:gd name="T1" fmla="*/ 0 h 170"/>
                  <a:gd name="T2" fmla="*/ 0 w 181"/>
                  <a:gd name="T3" fmla="*/ 0 h 170"/>
                  <a:gd name="T4" fmla="*/ 0 w 181"/>
                  <a:gd name="T5" fmla="*/ 0 h 170"/>
                  <a:gd name="T6" fmla="*/ 0 w 181"/>
                  <a:gd name="T7" fmla="*/ 0 h 170"/>
                  <a:gd name="T8" fmla="*/ 0 w 181"/>
                  <a:gd name="T9" fmla="*/ 0 h 170"/>
                  <a:gd name="T10" fmla="*/ 0 w 181"/>
                  <a:gd name="T11" fmla="*/ 0 h 170"/>
                  <a:gd name="T12" fmla="*/ 0 w 181"/>
                  <a:gd name="T13" fmla="*/ 0 h 170"/>
                  <a:gd name="T14" fmla="*/ 0 w 181"/>
                  <a:gd name="T15" fmla="*/ 0 h 170"/>
                  <a:gd name="T16" fmla="*/ 0 w 181"/>
                  <a:gd name="T17" fmla="*/ 0 h 170"/>
                  <a:gd name="T18" fmla="*/ 0 w 181"/>
                  <a:gd name="T19" fmla="*/ 0 h 170"/>
                  <a:gd name="T20" fmla="*/ 0 w 181"/>
                  <a:gd name="T21" fmla="*/ 0 h 170"/>
                  <a:gd name="T22" fmla="*/ 0 w 181"/>
                  <a:gd name="T23" fmla="*/ 0 h 170"/>
                  <a:gd name="T24" fmla="*/ 0 w 181"/>
                  <a:gd name="T25" fmla="*/ 0 h 170"/>
                  <a:gd name="T26" fmla="*/ 0 w 181"/>
                  <a:gd name="T27" fmla="*/ 0 h 170"/>
                  <a:gd name="T28" fmla="*/ 0 w 181"/>
                  <a:gd name="T29" fmla="*/ 0 h 170"/>
                  <a:gd name="T30" fmla="*/ 0 w 181"/>
                  <a:gd name="T31" fmla="*/ 0 h 170"/>
                  <a:gd name="T32" fmla="*/ 0 w 181"/>
                  <a:gd name="T33" fmla="*/ 0 h 170"/>
                  <a:gd name="T34" fmla="*/ 0 w 181"/>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1"/>
                  <a:gd name="T55" fmla="*/ 0 h 170"/>
                  <a:gd name="T56" fmla="*/ 181 w 181"/>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1" h="170">
                    <a:moveTo>
                      <a:pt x="30" y="169"/>
                    </a:moveTo>
                    <a:lnTo>
                      <a:pt x="45" y="154"/>
                    </a:lnTo>
                    <a:lnTo>
                      <a:pt x="60" y="138"/>
                    </a:lnTo>
                    <a:lnTo>
                      <a:pt x="90" y="108"/>
                    </a:lnTo>
                    <a:lnTo>
                      <a:pt x="120" y="92"/>
                    </a:lnTo>
                    <a:lnTo>
                      <a:pt x="135" y="92"/>
                    </a:lnTo>
                    <a:lnTo>
                      <a:pt x="135" y="77"/>
                    </a:lnTo>
                    <a:lnTo>
                      <a:pt x="180" y="31"/>
                    </a:lnTo>
                    <a:lnTo>
                      <a:pt x="180" y="15"/>
                    </a:lnTo>
                    <a:lnTo>
                      <a:pt x="165" y="15"/>
                    </a:lnTo>
                    <a:lnTo>
                      <a:pt x="165" y="0"/>
                    </a:lnTo>
                    <a:lnTo>
                      <a:pt x="120" y="46"/>
                    </a:lnTo>
                    <a:lnTo>
                      <a:pt x="75" y="61"/>
                    </a:lnTo>
                    <a:lnTo>
                      <a:pt x="60" y="61"/>
                    </a:lnTo>
                    <a:lnTo>
                      <a:pt x="30" y="92"/>
                    </a:lnTo>
                    <a:lnTo>
                      <a:pt x="0" y="123"/>
                    </a:lnTo>
                    <a:lnTo>
                      <a:pt x="15" y="138"/>
                    </a:lnTo>
                    <a:lnTo>
                      <a:pt x="30" y="169"/>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0" name="Freeform 352">
                <a:extLst>
                  <a:ext uri="{FF2B5EF4-FFF2-40B4-BE49-F238E27FC236}">
                    <a16:creationId xmlns="" xmlns:a16="http://schemas.microsoft.com/office/drawing/2014/main" id="{FE659AC7-ED03-40A2-9A8A-5ECA86F6C3C1}"/>
                  </a:ext>
                </a:extLst>
              </p:cNvPr>
              <p:cNvSpPr>
                <a:spLocks/>
              </p:cNvSpPr>
              <p:nvPr/>
            </p:nvSpPr>
            <p:spPr bwMode="auto">
              <a:xfrm>
                <a:off x="3578068" y="2944856"/>
                <a:ext cx="62305" cy="110934"/>
              </a:xfrm>
              <a:custGeom>
                <a:avLst/>
                <a:gdLst>
                  <a:gd name="T0" fmla="*/ 0 w 106"/>
                  <a:gd name="T1" fmla="*/ 0 h 217"/>
                  <a:gd name="T2" fmla="*/ 0 w 106"/>
                  <a:gd name="T3" fmla="*/ 0 h 217"/>
                  <a:gd name="T4" fmla="*/ 0 w 106"/>
                  <a:gd name="T5" fmla="*/ 0 h 217"/>
                  <a:gd name="T6" fmla="*/ 0 w 106"/>
                  <a:gd name="T7" fmla="*/ 0 h 217"/>
                  <a:gd name="T8" fmla="*/ 0 w 106"/>
                  <a:gd name="T9" fmla="*/ 0 h 217"/>
                  <a:gd name="T10" fmla="*/ 0 w 106"/>
                  <a:gd name="T11" fmla="*/ 0 h 217"/>
                  <a:gd name="T12" fmla="*/ 0 w 106"/>
                  <a:gd name="T13" fmla="*/ 0 h 217"/>
                  <a:gd name="T14" fmla="*/ 0 w 106"/>
                  <a:gd name="T15" fmla="*/ 0 h 217"/>
                  <a:gd name="T16" fmla="*/ 0 w 106"/>
                  <a:gd name="T17" fmla="*/ 0 h 217"/>
                  <a:gd name="T18" fmla="*/ 0 w 106"/>
                  <a:gd name="T19" fmla="*/ 0 h 217"/>
                  <a:gd name="T20" fmla="*/ 0 w 106"/>
                  <a:gd name="T21" fmla="*/ 0 h 217"/>
                  <a:gd name="T22" fmla="*/ 0 w 106"/>
                  <a:gd name="T23" fmla="*/ 0 h 217"/>
                  <a:gd name="T24" fmla="*/ 0 w 106"/>
                  <a:gd name="T25" fmla="*/ 0 h 217"/>
                  <a:gd name="T26" fmla="*/ 0 w 106"/>
                  <a:gd name="T27" fmla="*/ 0 h 217"/>
                  <a:gd name="T28" fmla="*/ 0 w 106"/>
                  <a:gd name="T29" fmla="*/ 0 h 217"/>
                  <a:gd name="T30" fmla="*/ 0 w 106"/>
                  <a:gd name="T31" fmla="*/ 0 h 217"/>
                  <a:gd name="T32" fmla="*/ 0 w 106"/>
                  <a:gd name="T33" fmla="*/ 0 h 2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217"/>
                  <a:gd name="T53" fmla="*/ 106 w 106"/>
                  <a:gd name="T54" fmla="*/ 217 h 2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217">
                    <a:moveTo>
                      <a:pt x="45" y="0"/>
                    </a:moveTo>
                    <a:lnTo>
                      <a:pt x="30" y="0"/>
                    </a:lnTo>
                    <a:lnTo>
                      <a:pt x="45" y="62"/>
                    </a:lnTo>
                    <a:lnTo>
                      <a:pt x="30" y="123"/>
                    </a:lnTo>
                    <a:lnTo>
                      <a:pt x="0" y="139"/>
                    </a:lnTo>
                    <a:lnTo>
                      <a:pt x="15" y="185"/>
                    </a:lnTo>
                    <a:lnTo>
                      <a:pt x="0" y="201"/>
                    </a:lnTo>
                    <a:lnTo>
                      <a:pt x="0" y="216"/>
                    </a:lnTo>
                    <a:lnTo>
                      <a:pt x="60" y="170"/>
                    </a:lnTo>
                    <a:lnTo>
                      <a:pt x="60" y="139"/>
                    </a:lnTo>
                    <a:lnTo>
                      <a:pt x="75" y="139"/>
                    </a:lnTo>
                    <a:lnTo>
                      <a:pt x="105" y="93"/>
                    </a:lnTo>
                    <a:lnTo>
                      <a:pt x="75" y="93"/>
                    </a:lnTo>
                    <a:lnTo>
                      <a:pt x="75" y="62"/>
                    </a:lnTo>
                    <a:lnTo>
                      <a:pt x="75" y="77"/>
                    </a:lnTo>
                    <a:lnTo>
                      <a:pt x="60" y="46"/>
                    </a:lnTo>
                    <a:lnTo>
                      <a:pt x="45"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1" name="Oval 353">
                <a:extLst>
                  <a:ext uri="{FF2B5EF4-FFF2-40B4-BE49-F238E27FC236}">
                    <a16:creationId xmlns="" xmlns:a16="http://schemas.microsoft.com/office/drawing/2014/main" id="{282BF144-5AB7-4E03-8564-DCB57786AC99}"/>
                  </a:ext>
                </a:extLst>
              </p:cNvPr>
              <p:cNvSpPr>
                <a:spLocks noChangeArrowheads="1"/>
              </p:cNvSpPr>
              <p:nvPr/>
            </p:nvSpPr>
            <p:spPr bwMode="auto">
              <a:xfrm>
                <a:off x="3613283" y="2650814"/>
                <a:ext cx="8127" cy="6683"/>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2" name="Oval 354">
                <a:extLst>
                  <a:ext uri="{FF2B5EF4-FFF2-40B4-BE49-F238E27FC236}">
                    <a16:creationId xmlns="" xmlns:a16="http://schemas.microsoft.com/office/drawing/2014/main" id="{08207DCC-207E-415F-91B2-FF9E1B9BCE76}"/>
                  </a:ext>
                </a:extLst>
              </p:cNvPr>
              <p:cNvSpPr>
                <a:spLocks noChangeArrowheads="1"/>
              </p:cNvSpPr>
              <p:nvPr/>
            </p:nvSpPr>
            <p:spPr bwMode="auto">
              <a:xfrm>
                <a:off x="3579422" y="2768431"/>
                <a:ext cx="8127" cy="6683"/>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3" name="Oval 355">
                <a:extLst>
                  <a:ext uri="{FF2B5EF4-FFF2-40B4-BE49-F238E27FC236}">
                    <a16:creationId xmlns="" xmlns:a16="http://schemas.microsoft.com/office/drawing/2014/main" id="{812915D7-4007-4043-BBBD-DF0F3AB601EC}"/>
                  </a:ext>
                </a:extLst>
              </p:cNvPr>
              <p:cNvSpPr>
                <a:spLocks noChangeArrowheads="1"/>
              </p:cNvSpPr>
              <p:nvPr/>
            </p:nvSpPr>
            <p:spPr bwMode="auto">
              <a:xfrm>
                <a:off x="3656626" y="2682892"/>
                <a:ext cx="6772" cy="6683"/>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4" name="Oval 356">
                <a:extLst>
                  <a:ext uri="{FF2B5EF4-FFF2-40B4-BE49-F238E27FC236}">
                    <a16:creationId xmlns="" xmlns:a16="http://schemas.microsoft.com/office/drawing/2014/main" id="{0FAE888E-C624-4CED-A204-044AD937AF57}"/>
                  </a:ext>
                </a:extLst>
              </p:cNvPr>
              <p:cNvSpPr>
                <a:spLocks noChangeArrowheads="1"/>
              </p:cNvSpPr>
              <p:nvPr/>
            </p:nvSpPr>
            <p:spPr bwMode="auto">
              <a:xfrm>
                <a:off x="3691841" y="2704277"/>
                <a:ext cx="8127" cy="8019"/>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5" name="Oval 357">
                <a:extLst>
                  <a:ext uri="{FF2B5EF4-FFF2-40B4-BE49-F238E27FC236}">
                    <a16:creationId xmlns="" xmlns:a16="http://schemas.microsoft.com/office/drawing/2014/main" id="{127E889E-BEFD-413C-A5DB-099630BCB5F9}"/>
                  </a:ext>
                </a:extLst>
              </p:cNvPr>
              <p:cNvSpPr>
                <a:spLocks noChangeArrowheads="1"/>
              </p:cNvSpPr>
              <p:nvPr/>
            </p:nvSpPr>
            <p:spPr bwMode="auto">
              <a:xfrm>
                <a:off x="3691841" y="2728334"/>
                <a:ext cx="8127" cy="8019"/>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6" name="Freeform 358">
                <a:extLst>
                  <a:ext uri="{FF2B5EF4-FFF2-40B4-BE49-F238E27FC236}">
                    <a16:creationId xmlns="" xmlns:a16="http://schemas.microsoft.com/office/drawing/2014/main" id="{F7F57D74-5242-4CE3-89B0-CC88BAD8F8D8}"/>
                  </a:ext>
                </a:extLst>
              </p:cNvPr>
              <p:cNvSpPr>
                <a:spLocks/>
              </p:cNvSpPr>
              <p:nvPr/>
            </p:nvSpPr>
            <p:spPr bwMode="auto">
              <a:xfrm>
                <a:off x="3568587" y="2767094"/>
                <a:ext cx="27089" cy="16039"/>
              </a:xfrm>
              <a:custGeom>
                <a:avLst/>
                <a:gdLst>
                  <a:gd name="T0" fmla="*/ 0 w 46"/>
                  <a:gd name="T1" fmla="*/ 0 h 32"/>
                  <a:gd name="T2" fmla="*/ 0 w 46"/>
                  <a:gd name="T3" fmla="*/ 0 h 32"/>
                  <a:gd name="T4" fmla="*/ 0 w 46"/>
                  <a:gd name="T5" fmla="*/ 0 h 32"/>
                  <a:gd name="T6" fmla="*/ 0 w 46"/>
                  <a:gd name="T7" fmla="*/ 0 h 32"/>
                  <a:gd name="T8" fmla="*/ 0 60000 65536"/>
                  <a:gd name="T9" fmla="*/ 0 60000 65536"/>
                  <a:gd name="T10" fmla="*/ 0 60000 65536"/>
                  <a:gd name="T11" fmla="*/ 0 60000 65536"/>
                  <a:gd name="T12" fmla="*/ 0 w 46"/>
                  <a:gd name="T13" fmla="*/ 0 h 32"/>
                  <a:gd name="T14" fmla="*/ 46 w 46"/>
                  <a:gd name="T15" fmla="*/ 32 h 32"/>
                </a:gdLst>
                <a:ahLst/>
                <a:cxnLst>
                  <a:cxn ang="T8">
                    <a:pos x="T0" y="T1"/>
                  </a:cxn>
                  <a:cxn ang="T9">
                    <a:pos x="T2" y="T3"/>
                  </a:cxn>
                  <a:cxn ang="T10">
                    <a:pos x="T4" y="T5"/>
                  </a:cxn>
                  <a:cxn ang="T11">
                    <a:pos x="T6" y="T7"/>
                  </a:cxn>
                </a:cxnLst>
                <a:rect l="T12" t="T13" r="T14" b="T15"/>
                <a:pathLst>
                  <a:path w="46" h="32">
                    <a:moveTo>
                      <a:pt x="0" y="0"/>
                    </a:moveTo>
                    <a:lnTo>
                      <a:pt x="30" y="31"/>
                    </a:lnTo>
                    <a:lnTo>
                      <a:pt x="45" y="31"/>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7" name="Freeform 359">
                <a:extLst>
                  <a:ext uri="{FF2B5EF4-FFF2-40B4-BE49-F238E27FC236}">
                    <a16:creationId xmlns="" xmlns:a16="http://schemas.microsoft.com/office/drawing/2014/main" id="{1ECA1E12-D854-43B6-8426-672FC9C613C2}"/>
                  </a:ext>
                </a:extLst>
              </p:cNvPr>
              <p:cNvSpPr>
                <a:spLocks/>
              </p:cNvSpPr>
              <p:nvPr/>
            </p:nvSpPr>
            <p:spPr bwMode="auto">
              <a:xfrm>
                <a:off x="3361357" y="2494438"/>
                <a:ext cx="94811" cy="102914"/>
              </a:xfrm>
              <a:custGeom>
                <a:avLst/>
                <a:gdLst>
                  <a:gd name="T0" fmla="*/ 0 w 164"/>
                  <a:gd name="T1" fmla="*/ 0 h 201"/>
                  <a:gd name="T2" fmla="*/ 0 w 164"/>
                  <a:gd name="T3" fmla="*/ 0 h 201"/>
                  <a:gd name="T4" fmla="*/ 0 w 164"/>
                  <a:gd name="T5" fmla="*/ 0 h 201"/>
                  <a:gd name="T6" fmla="*/ 0 w 164"/>
                  <a:gd name="T7" fmla="*/ 0 h 201"/>
                  <a:gd name="T8" fmla="*/ 0 w 164"/>
                  <a:gd name="T9" fmla="*/ 0 h 201"/>
                  <a:gd name="T10" fmla="*/ 0 w 164"/>
                  <a:gd name="T11" fmla="*/ 0 h 201"/>
                  <a:gd name="T12" fmla="*/ 0 w 164"/>
                  <a:gd name="T13" fmla="*/ 0 h 201"/>
                  <a:gd name="T14" fmla="*/ 0 w 164"/>
                  <a:gd name="T15" fmla="*/ 0 h 201"/>
                  <a:gd name="T16" fmla="*/ 0 w 164"/>
                  <a:gd name="T17" fmla="*/ 0 h 201"/>
                  <a:gd name="T18" fmla="*/ 0 w 164"/>
                  <a:gd name="T19" fmla="*/ 0 h 201"/>
                  <a:gd name="T20" fmla="*/ 0 w 164"/>
                  <a:gd name="T21" fmla="*/ 0 h 201"/>
                  <a:gd name="T22" fmla="*/ 0 w 164"/>
                  <a:gd name="T23" fmla="*/ 0 h 201"/>
                  <a:gd name="T24" fmla="*/ 0 w 164"/>
                  <a:gd name="T25" fmla="*/ 0 h 201"/>
                  <a:gd name="T26" fmla="*/ 0 w 164"/>
                  <a:gd name="T27" fmla="*/ 0 h 201"/>
                  <a:gd name="T28" fmla="*/ 0 w 164"/>
                  <a:gd name="T29" fmla="*/ 0 h 201"/>
                  <a:gd name="T30" fmla="*/ 0 w 164"/>
                  <a:gd name="T31" fmla="*/ 0 h 2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4"/>
                  <a:gd name="T49" fmla="*/ 0 h 201"/>
                  <a:gd name="T50" fmla="*/ 164 w 164"/>
                  <a:gd name="T51" fmla="*/ 201 h 20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4" h="201">
                    <a:moveTo>
                      <a:pt x="0" y="0"/>
                    </a:moveTo>
                    <a:lnTo>
                      <a:pt x="0" y="154"/>
                    </a:lnTo>
                    <a:lnTo>
                      <a:pt x="30" y="154"/>
                    </a:lnTo>
                    <a:lnTo>
                      <a:pt x="15" y="138"/>
                    </a:lnTo>
                    <a:lnTo>
                      <a:pt x="44" y="138"/>
                    </a:lnTo>
                    <a:lnTo>
                      <a:pt x="74" y="138"/>
                    </a:lnTo>
                    <a:lnTo>
                      <a:pt x="104" y="185"/>
                    </a:lnTo>
                    <a:lnTo>
                      <a:pt x="133" y="200"/>
                    </a:lnTo>
                    <a:lnTo>
                      <a:pt x="163" y="200"/>
                    </a:lnTo>
                    <a:lnTo>
                      <a:pt x="119" y="154"/>
                    </a:lnTo>
                    <a:lnTo>
                      <a:pt x="104" y="138"/>
                    </a:lnTo>
                    <a:lnTo>
                      <a:pt x="89" y="108"/>
                    </a:lnTo>
                    <a:lnTo>
                      <a:pt x="104" y="108"/>
                    </a:lnTo>
                    <a:lnTo>
                      <a:pt x="104" y="92"/>
                    </a:lnTo>
                    <a:lnTo>
                      <a:pt x="74" y="62"/>
                    </a:lnTo>
                    <a:lnTo>
                      <a:pt x="0"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8" name="Freeform 360">
                <a:extLst>
                  <a:ext uri="{FF2B5EF4-FFF2-40B4-BE49-F238E27FC236}">
                    <a16:creationId xmlns="" xmlns:a16="http://schemas.microsoft.com/office/drawing/2014/main" id="{F5D5D4B0-30D1-449F-B1C3-B35E62A4AE47}"/>
                  </a:ext>
                </a:extLst>
              </p:cNvPr>
              <p:cNvSpPr>
                <a:spLocks/>
              </p:cNvSpPr>
              <p:nvPr/>
            </p:nvSpPr>
            <p:spPr bwMode="auto">
              <a:xfrm>
                <a:off x="3439914" y="2518496"/>
                <a:ext cx="35216" cy="24058"/>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47"/>
                  <a:gd name="T29" fmla="*/ 61 w 61"/>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47">
                    <a:moveTo>
                      <a:pt x="0" y="31"/>
                    </a:moveTo>
                    <a:lnTo>
                      <a:pt x="0" y="46"/>
                    </a:lnTo>
                    <a:lnTo>
                      <a:pt x="30" y="46"/>
                    </a:lnTo>
                    <a:lnTo>
                      <a:pt x="45" y="31"/>
                    </a:lnTo>
                    <a:lnTo>
                      <a:pt x="60" y="15"/>
                    </a:lnTo>
                    <a:lnTo>
                      <a:pt x="60" y="0"/>
                    </a:lnTo>
                    <a:lnTo>
                      <a:pt x="45" y="15"/>
                    </a:lnTo>
                    <a:lnTo>
                      <a:pt x="30" y="31"/>
                    </a:lnTo>
                    <a:lnTo>
                      <a:pt x="0" y="31"/>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9" name="Freeform 361">
                <a:extLst>
                  <a:ext uri="{FF2B5EF4-FFF2-40B4-BE49-F238E27FC236}">
                    <a16:creationId xmlns="" xmlns:a16="http://schemas.microsoft.com/office/drawing/2014/main" id="{A9F07F7D-055B-47D4-9C60-2391E3BD57BB}"/>
                  </a:ext>
                </a:extLst>
              </p:cNvPr>
              <p:cNvSpPr>
                <a:spLocks/>
              </p:cNvSpPr>
              <p:nvPr/>
            </p:nvSpPr>
            <p:spPr bwMode="auto">
              <a:xfrm>
                <a:off x="3465649" y="2494438"/>
                <a:ext cx="25734" cy="32077"/>
              </a:xfrm>
              <a:custGeom>
                <a:avLst/>
                <a:gdLst>
                  <a:gd name="T0" fmla="*/ 0 w 46"/>
                  <a:gd name="T1" fmla="*/ 0 h 63"/>
                  <a:gd name="T2" fmla="*/ 0 w 46"/>
                  <a:gd name="T3" fmla="*/ 0 h 63"/>
                  <a:gd name="T4" fmla="*/ 0 w 46"/>
                  <a:gd name="T5" fmla="*/ 0 h 63"/>
                  <a:gd name="T6" fmla="*/ 0 w 46"/>
                  <a:gd name="T7" fmla="*/ 0 h 63"/>
                  <a:gd name="T8" fmla="*/ 0 w 46"/>
                  <a:gd name="T9" fmla="*/ 0 h 63"/>
                  <a:gd name="T10" fmla="*/ 0 w 46"/>
                  <a:gd name="T11" fmla="*/ 0 h 63"/>
                  <a:gd name="T12" fmla="*/ 0 w 46"/>
                  <a:gd name="T13" fmla="*/ 0 h 63"/>
                  <a:gd name="T14" fmla="*/ 0 w 46"/>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63"/>
                  <a:gd name="T26" fmla="*/ 46 w 46"/>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63">
                    <a:moveTo>
                      <a:pt x="0" y="0"/>
                    </a:moveTo>
                    <a:lnTo>
                      <a:pt x="0" y="31"/>
                    </a:lnTo>
                    <a:lnTo>
                      <a:pt x="30" y="31"/>
                    </a:lnTo>
                    <a:lnTo>
                      <a:pt x="30" y="47"/>
                    </a:lnTo>
                    <a:lnTo>
                      <a:pt x="45" y="62"/>
                    </a:lnTo>
                    <a:lnTo>
                      <a:pt x="45" y="47"/>
                    </a:lnTo>
                    <a:lnTo>
                      <a:pt x="30" y="31"/>
                    </a:lnTo>
                    <a:lnTo>
                      <a:pt x="0"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0" name="Oval 362">
                <a:extLst>
                  <a:ext uri="{FF2B5EF4-FFF2-40B4-BE49-F238E27FC236}">
                    <a16:creationId xmlns="" xmlns:a16="http://schemas.microsoft.com/office/drawing/2014/main" id="{DB4E3EF0-964C-4853-A31D-31164BA90BBE}"/>
                  </a:ext>
                </a:extLst>
              </p:cNvPr>
              <p:cNvSpPr>
                <a:spLocks noChangeArrowheads="1"/>
              </p:cNvSpPr>
              <p:nvPr/>
            </p:nvSpPr>
            <p:spPr bwMode="auto">
              <a:xfrm>
                <a:off x="3406053" y="2332715"/>
                <a:ext cx="6772" cy="8019"/>
              </a:xfrm>
              <a:prstGeom prst="ellipse">
                <a:avLst/>
              </a:pr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1" name="Freeform 363">
                <a:extLst>
                  <a:ext uri="{FF2B5EF4-FFF2-40B4-BE49-F238E27FC236}">
                    <a16:creationId xmlns="" xmlns:a16="http://schemas.microsoft.com/office/drawing/2014/main" id="{D0658FB2-2A37-451D-80AC-1D112FAAE570}"/>
                  </a:ext>
                </a:extLst>
              </p:cNvPr>
              <p:cNvSpPr>
                <a:spLocks/>
              </p:cNvSpPr>
              <p:nvPr/>
            </p:nvSpPr>
            <p:spPr bwMode="auto">
              <a:xfrm>
                <a:off x="3536080" y="2555919"/>
                <a:ext cx="8127" cy="17375"/>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0"/>
                    </a:moveTo>
                    <a:lnTo>
                      <a:pt x="16" y="31"/>
                    </a:lnTo>
                    <a:lnTo>
                      <a:pt x="16" y="0"/>
                    </a:lnTo>
                    <a:lnTo>
                      <a:pt x="0"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2" name="Freeform 364">
                <a:extLst>
                  <a:ext uri="{FF2B5EF4-FFF2-40B4-BE49-F238E27FC236}">
                    <a16:creationId xmlns="" xmlns:a16="http://schemas.microsoft.com/office/drawing/2014/main" id="{F5A7B50D-2390-4214-A4A2-C61A2CFD18E3}"/>
                  </a:ext>
                </a:extLst>
              </p:cNvPr>
              <p:cNvSpPr>
                <a:spLocks/>
              </p:cNvSpPr>
              <p:nvPr/>
            </p:nvSpPr>
            <p:spPr bwMode="auto">
              <a:xfrm>
                <a:off x="3526599" y="2541217"/>
                <a:ext cx="17608" cy="9356"/>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 name="T12" fmla="*/ 0 w 31"/>
                  <a:gd name="T13" fmla="*/ 0 h 17"/>
                  <a:gd name="T14" fmla="*/ 31 w 31"/>
                  <a:gd name="T15" fmla="*/ 17 h 17"/>
                </a:gdLst>
                <a:ahLst/>
                <a:cxnLst>
                  <a:cxn ang="T8">
                    <a:pos x="T0" y="T1"/>
                  </a:cxn>
                  <a:cxn ang="T9">
                    <a:pos x="T2" y="T3"/>
                  </a:cxn>
                  <a:cxn ang="T10">
                    <a:pos x="T4" y="T5"/>
                  </a:cxn>
                  <a:cxn ang="T11">
                    <a:pos x="T6" y="T7"/>
                  </a:cxn>
                </a:cxnLst>
                <a:rect l="T12" t="T13" r="T14" b="T15"/>
                <a:pathLst>
                  <a:path w="31" h="17">
                    <a:moveTo>
                      <a:pt x="0" y="0"/>
                    </a:moveTo>
                    <a:lnTo>
                      <a:pt x="15" y="16"/>
                    </a:lnTo>
                    <a:lnTo>
                      <a:pt x="30" y="0"/>
                    </a:lnTo>
                    <a:lnTo>
                      <a:pt x="0"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3" name="Freeform 365">
                <a:extLst>
                  <a:ext uri="{FF2B5EF4-FFF2-40B4-BE49-F238E27FC236}">
                    <a16:creationId xmlns="" xmlns:a16="http://schemas.microsoft.com/office/drawing/2014/main" id="{AAE780D7-A853-43E7-A4EF-E4617C73727D}"/>
                  </a:ext>
                </a:extLst>
              </p:cNvPr>
              <p:cNvSpPr>
                <a:spLocks/>
              </p:cNvSpPr>
              <p:nvPr/>
            </p:nvSpPr>
            <p:spPr bwMode="auto">
              <a:xfrm>
                <a:off x="3552333" y="2571958"/>
                <a:ext cx="10836"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16" y="0"/>
                    </a:lnTo>
                    <a:lnTo>
                      <a:pt x="0" y="0"/>
                    </a:lnTo>
                  </a:path>
                </a:pathLst>
              </a:custGeom>
              <a:solidFill>
                <a:srgbClr val="FF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4" name="Freeform 366">
                <a:extLst>
                  <a:ext uri="{FF2B5EF4-FFF2-40B4-BE49-F238E27FC236}">
                    <a16:creationId xmlns="" xmlns:a16="http://schemas.microsoft.com/office/drawing/2014/main" id="{A4566F50-D6E4-4A25-B35E-B70925D60737}"/>
                  </a:ext>
                </a:extLst>
              </p:cNvPr>
              <p:cNvSpPr>
                <a:spLocks/>
              </p:cNvSpPr>
              <p:nvPr/>
            </p:nvSpPr>
            <p:spPr bwMode="auto">
              <a:xfrm>
                <a:off x="3560460" y="2555919"/>
                <a:ext cx="10836"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FF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5" name="Line 367">
                <a:extLst>
                  <a:ext uri="{FF2B5EF4-FFF2-40B4-BE49-F238E27FC236}">
                    <a16:creationId xmlns="" xmlns:a16="http://schemas.microsoft.com/office/drawing/2014/main" id="{A605CD41-5707-42C7-A4A7-FF0E03E6346B}"/>
                  </a:ext>
                </a:extLst>
              </p:cNvPr>
              <p:cNvSpPr>
                <a:spLocks noChangeShapeType="1"/>
              </p:cNvSpPr>
              <p:nvPr/>
            </p:nvSpPr>
            <p:spPr bwMode="auto">
              <a:xfrm>
                <a:off x="3568587" y="2579977"/>
                <a:ext cx="9481"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6" name="Oval 368">
                <a:extLst>
                  <a:ext uri="{FF2B5EF4-FFF2-40B4-BE49-F238E27FC236}">
                    <a16:creationId xmlns="" xmlns:a16="http://schemas.microsoft.com/office/drawing/2014/main" id="{035E0B66-F6D8-46FA-A054-02CF555610B2}"/>
                  </a:ext>
                </a:extLst>
              </p:cNvPr>
              <p:cNvSpPr>
                <a:spLocks noChangeArrowheads="1"/>
              </p:cNvSpPr>
              <p:nvPr/>
            </p:nvSpPr>
            <p:spPr bwMode="auto">
              <a:xfrm>
                <a:off x="3587549" y="2471717"/>
                <a:ext cx="8127" cy="8019"/>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7" name="Oval 369">
                <a:extLst>
                  <a:ext uri="{FF2B5EF4-FFF2-40B4-BE49-F238E27FC236}">
                    <a16:creationId xmlns="" xmlns:a16="http://schemas.microsoft.com/office/drawing/2014/main" id="{11B59E2A-8813-44AC-A6A7-1F76C7194DF2}"/>
                  </a:ext>
                </a:extLst>
              </p:cNvPr>
              <p:cNvSpPr>
                <a:spLocks noChangeArrowheads="1"/>
              </p:cNvSpPr>
              <p:nvPr/>
            </p:nvSpPr>
            <p:spPr bwMode="auto">
              <a:xfrm>
                <a:off x="3691841" y="2571958"/>
                <a:ext cx="0" cy="8019"/>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8" name="Oval 370">
                <a:extLst>
                  <a:ext uri="{FF2B5EF4-FFF2-40B4-BE49-F238E27FC236}">
                    <a16:creationId xmlns="" xmlns:a16="http://schemas.microsoft.com/office/drawing/2014/main" id="{D899C785-AE19-4B5E-8ED5-9905C98C6C64}"/>
                  </a:ext>
                </a:extLst>
              </p:cNvPr>
              <p:cNvSpPr>
                <a:spLocks noChangeArrowheads="1"/>
              </p:cNvSpPr>
              <p:nvPr/>
            </p:nvSpPr>
            <p:spPr bwMode="auto">
              <a:xfrm>
                <a:off x="3595676" y="2379495"/>
                <a:ext cx="0" cy="6683"/>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9" name="Oval 371">
                <a:extLst>
                  <a:ext uri="{FF2B5EF4-FFF2-40B4-BE49-F238E27FC236}">
                    <a16:creationId xmlns="" xmlns:a16="http://schemas.microsoft.com/office/drawing/2014/main" id="{83A9032A-980F-41F2-B7FF-88C33B02DEC0}"/>
                  </a:ext>
                </a:extLst>
              </p:cNvPr>
              <p:cNvSpPr>
                <a:spLocks noChangeArrowheads="1"/>
              </p:cNvSpPr>
              <p:nvPr/>
            </p:nvSpPr>
            <p:spPr bwMode="auto">
              <a:xfrm>
                <a:off x="3630891" y="2534535"/>
                <a:ext cx="8127" cy="6683"/>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0" name="Oval 372">
                <a:extLst>
                  <a:ext uri="{FF2B5EF4-FFF2-40B4-BE49-F238E27FC236}">
                    <a16:creationId xmlns="" xmlns:a16="http://schemas.microsoft.com/office/drawing/2014/main" id="{2B524BA3-6197-4E72-90FA-BBDB9E745B6F}"/>
                  </a:ext>
                </a:extLst>
              </p:cNvPr>
              <p:cNvSpPr>
                <a:spLocks noChangeArrowheads="1"/>
              </p:cNvSpPr>
              <p:nvPr/>
            </p:nvSpPr>
            <p:spPr bwMode="auto">
              <a:xfrm>
                <a:off x="3691841" y="2542554"/>
                <a:ext cx="0" cy="5346"/>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1" name="Oval 373">
                <a:extLst>
                  <a:ext uri="{FF2B5EF4-FFF2-40B4-BE49-F238E27FC236}">
                    <a16:creationId xmlns="" xmlns:a16="http://schemas.microsoft.com/office/drawing/2014/main" id="{0385ABD4-B1B8-4B60-819A-6F0CF163F5E2}"/>
                  </a:ext>
                </a:extLst>
              </p:cNvPr>
              <p:cNvSpPr>
                <a:spLocks noChangeArrowheads="1"/>
              </p:cNvSpPr>
              <p:nvPr/>
            </p:nvSpPr>
            <p:spPr bwMode="auto">
              <a:xfrm>
                <a:off x="3691841" y="2596016"/>
                <a:ext cx="8127" cy="8019"/>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2" name="Oval 374">
                <a:extLst>
                  <a:ext uri="{FF2B5EF4-FFF2-40B4-BE49-F238E27FC236}">
                    <a16:creationId xmlns="" xmlns:a16="http://schemas.microsoft.com/office/drawing/2014/main" id="{FA873D86-5E4B-4524-A852-A5AACEE62F08}"/>
                  </a:ext>
                </a:extLst>
              </p:cNvPr>
              <p:cNvSpPr>
                <a:spLocks noChangeArrowheads="1"/>
              </p:cNvSpPr>
              <p:nvPr/>
            </p:nvSpPr>
            <p:spPr bwMode="auto">
              <a:xfrm>
                <a:off x="3691841" y="2618737"/>
                <a:ext cx="8127" cy="8019"/>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3" name="Oval 375">
                <a:extLst>
                  <a:ext uri="{FF2B5EF4-FFF2-40B4-BE49-F238E27FC236}">
                    <a16:creationId xmlns="" xmlns:a16="http://schemas.microsoft.com/office/drawing/2014/main" id="{C968C878-9151-4CFD-8F1F-ADC87359B82F}"/>
                  </a:ext>
                </a:extLst>
              </p:cNvPr>
              <p:cNvSpPr>
                <a:spLocks noChangeArrowheads="1"/>
              </p:cNvSpPr>
              <p:nvPr/>
            </p:nvSpPr>
            <p:spPr bwMode="auto">
              <a:xfrm>
                <a:off x="3630891" y="2448995"/>
                <a:ext cx="0" cy="6683"/>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 name="Right Arrow 757">
              <a:extLst>
                <a:ext uri="{FF2B5EF4-FFF2-40B4-BE49-F238E27FC236}">
                  <a16:creationId xmlns="" xmlns:a16="http://schemas.microsoft.com/office/drawing/2014/main" id="{CFBFE7A3-8444-4948-976C-1FE74866F09A}"/>
                </a:ext>
              </a:extLst>
            </p:cNvPr>
            <p:cNvSpPr/>
            <p:nvPr/>
          </p:nvSpPr>
          <p:spPr>
            <a:xfrm rot="1877388">
              <a:off x="3878383" y="4570620"/>
              <a:ext cx="1457511" cy="124128"/>
            </a:xfrm>
            <a:prstGeom prst="rightArrow">
              <a:avLst/>
            </a:prstGeom>
            <a:solidFill>
              <a:srgbClr val="F7A81B"/>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ight Arrow 758">
              <a:extLst>
                <a:ext uri="{FF2B5EF4-FFF2-40B4-BE49-F238E27FC236}">
                  <a16:creationId xmlns="" xmlns:a16="http://schemas.microsoft.com/office/drawing/2014/main" id="{6245108F-B51A-4A73-9CCA-1C202357163A}"/>
                </a:ext>
              </a:extLst>
            </p:cNvPr>
            <p:cNvSpPr/>
            <p:nvPr/>
          </p:nvSpPr>
          <p:spPr>
            <a:xfrm rot="1950405">
              <a:off x="5437703" y="2988927"/>
              <a:ext cx="1544870" cy="113070"/>
            </a:xfrm>
            <a:prstGeom prst="rightArrow">
              <a:avLst/>
            </a:prstGeom>
            <a:solidFill>
              <a:srgbClr val="F7A81B"/>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 name="Group 9">
              <a:extLst>
                <a:ext uri="{FF2B5EF4-FFF2-40B4-BE49-F238E27FC236}">
                  <a16:creationId xmlns="" xmlns:a16="http://schemas.microsoft.com/office/drawing/2014/main" id="{468B027D-1A3C-4308-92E8-139467E4C26E}"/>
                </a:ext>
              </a:extLst>
            </p:cNvPr>
            <p:cNvGrpSpPr/>
            <p:nvPr/>
          </p:nvGrpSpPr>
          <p:grpSpPr>
            <a:xfrm>
              <a:off x="6041379" y="3772115"/>
              <a:ext cx="5489994" cy="2738218"/>
              <a:chOff x="3427384" y="3508319"/>
              <a:chExt cx="5489994" cy="2848161"/>
            </a:xfrm>
          </p:grpSpPr>
          <p:sp>
            <p:nvSpPr>
              <p:cNvPr id="14" name="Freeform 378">
                <a:extLst>
                  <a:ext uri="{FF2B5EF4-FFF2-40B4-BE49-F238E27FC236}">
                    <a16:creationId xmlns="" xmlns:a16="http://schemas.microsoft.com/office/drawing/2014/main" id="{CB079396-DDA3-437C-95CA-C157663AE3E6}"/>
                  </a:ext>
                </a:extLst>
              </p:cNvPr>
              <p:cNvSpPr>
                <a:spLocks/>
              </p:cNvSpPr>
              <p:nvPr/>
            </p:nvSpPr>
            <p:spPr bwMode="auto">
              <a:xfrm>
                <a:off x="3427384" y="3854687"/>
                <a:ext cx="17897" cy="13237"/>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7">
                    <a:moveTo>
                      <a:pt x="17" y="0"/>
                    </a:moveTo>
                    <a:lnTo>
                      <a:pt x="17" y="16"/>
                    </a:lnTo>
                    <a:lnTo>
                      <a:pt x="0" y="16"/>
                    </a:lnTo>
                    <a:lnTo>
                      <a:pt x="1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379">
                <a:extLst>
                  <a:ext uri="{FF2B5EF4-FFF2-40B4-BE49-F238E27FC236}">
                    <a16:creationId xmlns="" xmlns:a16="http://schemas.microsoft.com/office/drawing/2014/main" id="{A952C8B7-3D24-42CC-89B7-4F227FDA431C}"/>
                  </a:ext>
                </a:extLst>
              </p:cNvPr>
              <p:cNvSpPr>
                <a:spLocks/>
              </p:cNvSpPr>
              <p:nvPr/>
            </p:nvSpPr>
            <p:spPr bwMode="auto">
              <a:xfrm>
                <a:off x="3856919" y="3969408"/>
                <a:ext cx="29083" cy="39711"/>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7">
                    <a:moveTo>
                      <a:pt x="0" y="15"/>
                    </a:moveTo>
                    <a:lnTo>
                      <a:pt x="15" y="46"/>
                    </a:lnTo>
                    <a:lnTo>
                      <a:pt x="30" y="46"/>
                    </a:lnTo>
                    <a:lnTo>
                      <a:pt x="30"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380">
                <a:extLst>
                  <a:ext uri="{FF2B5EF4-FFF2-40B4-BE49-F238E27FC236}">
                    <a16:creationId xmlns="" xmlns:a16="http://schemas.microsoft.com/office/drawing/2014/main" id="{9969BB55-FBEE-44CC-A4D6-F36634FCBA59}"/>
                  </a:ext>
                </a:extLst>
              </p:cNvPr>
              <p:cNvSpPr>
                <a:spLocks/>
              </p:cNvSpPr>
              <p:nvPr/>
            </p:nvSpPr>
            <p:spPr bwMode="auto">
              <a:xfrm>
                <a:off x="3856919" y="4035593"/>
                <a:ext cx="17897" cy="26474"/>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16" y="0"/>
                    </a:moveTo>
                    <a:lnTo>
                      <a:pt x="0" y="16"/>
                    </a:lnTo>
                    <a:lnTo>
                      <a:pt x="16" y="31"/>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381">
                <a:extLst>
                  <a:ext uri="{FF2B5EF4-FFF2-40B4-BE49-F238E27FC236}">
                    <a16:creationId xmlns="" xmlns:a16="http://schemas.microsoft.com/office/drawing/2014/main" id="{8D2BFCA9-CECA-4D0D-A61B-37FF5F9C81ED}"/>
                  </a:ext>
                </a:extLst>
              </p:cNvPr>
              <p:cNvSpPr>
                <a:spLocks/>
              </p:cNvSpPr>
              <p:nvPr/>
            </p:nvSpPr>
            <p:spPr bwMode="auto">
              <a:xfrm>
                <a:off x="3856919" y="4070892"/>
                <a:ext cx="17897" cy="28680"/>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0"/>
                    </a:moveTo>
                    <a:lnTo>
                      <a:pt x="16" y="0"/>
                    </a:lnTo>
                    <a:lnTo>
                      <a:pt x="16"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382">
                <a:extLst>
                  <a:ext uri="{FF2B5EF4-FFF2-40B4-BE49-F238E27FC236}">
                    <a16:creationId xmlns="" xmlns:a16="http://schemas.microsoft.com/office/drawing/2014/main" id="{537C705B-6BB4-4D1C-8DE6-EEFDBD884BA4}"/>
                  </a:ext>
                </a:extLst>
              </p:cNvPr>
              <p:cNvSpPr>
                <a:spLocks/>
              </p:cNvSpPr>
              <p:nvPr/>
            </p:nvSpPr>
            <p:spPr bwMode="auto">
              <a:xfrm>
                <a:off x="4704803" y="5429890"/>
                <a:ext cx="212530" cy="236060"/>
              </a:xfrm>
              <a:custGeom>
                <a:avLst/>
                <a:gdLst>
                  <a:gd name="T0" fmla="*/ 0 w 224"/>
                  <a:gd name="T1" fmla="*/ 0 h 279"/>
                  <a:gd name="T2" fmla="*/ 0 w 224"/>
                  <a:gd name="T3" fmla="*/ 0 h 279"/>
                  <a:gd name="T4" fmla="*/ 0 w 224"/>
                  <a:gd name="T5" fmla="*/ 0 h 279"/>
                  <a:gd name="T6" fmla="*/ 0 w 224"/>
                  <a:gd name="T7" fmla="*/ 0 h 279"/>
                  <a:gd name="T8" fmla="*/ 0 w 224"/>
                  <a:gd name="T9" fmla="*/ 0 h 279"/>
                  <a:gd name="T10" fmla="*/ 0 w 224"/>
                  <a:gd name="T11" fmla="*/ 0 h 279"/>
                  <a:gd name="T12" fmla="*/ 0 w 224"/>
                  <a:gd name="T13" fmla="*/ 0 h 279"/>
                  <a:gd name="T14" fmla="*/ 0 w 224"/>
                  <a:gd name="T15" fmla="*/ 0 h 279"/>
                  <a:gd name="T16" fmla="*/ 0 w 224"/>
                  <a:gd name="T17" fmla="*/ 0 h 279"/>
                  <a:gd name="T18" fmla="*/ 0 w 224"/>
                  <a:gd name="T19" fmla="*/ 0 h 279"/>
                  <a:gd name="T20" fmla="*/ 0 w 224"/>
                  <a:gd name="T21" fmla="*/ 0 h 279"/>
                  <a:gd name="T22" fmla="*/ 0 w 224"/>
                  <a:gd name="T23" fmla="*/ 0 h 279"/>
                  <a:gd name="T24" fmla="*/ 0 w 224"/>
                  <a:gd name="T25" fmla="*/ 0 h 279"/>
                  <a:gd name="T26" fmla="*/ 0 w 224"/>
                  <a:gd name="T27" fmla="*/ 0 h 279"/>
                  <a:gd name="T28" fmla="*/ 0 w 224"/>
                  <a:gd name="T29" fmla="*/ 0 h 279"/>
                  <a:gd name="T30" fmla="*/ 0 w 224"/>
                  <a:gd name="T31" fmla="*/ 0 h 279"/>
                  <a:gd name="T32" fmla="*/ 0 w 224"/>
                  <a:gd name="T33" fmla="*/ 0 h 279"/>
                  <a:gd name="T34" fmla="*/ 0 w 224"/>
                  <a:gd name="T35" fmla="*/ 0 h 279"/>
                  <a:gd name="T36" fmla="*/ 0 w 224"/>
                  <a:gd name="T37" fmla="*/ 0 h 279"/>
                  <a:gd name="T38" fmla="*/ 0 w 224"/>
                  <a:gd name="T39" fmla="*/ 0 h 279"/>
                  <a:gd name="T40" fmla="*/ 0 w 224"/>
                  <a:gd name="T41" fmla="*/ 0 h 279"/>
                  <a:gd name="T42" fmla="*/ 0 w 224"/>
                  <a:gd name="T43" fmla="*/ 0 h 279"/>
                  <a:gd name="T44" fmla="*/ 0 w 224"/>
                  <a:gd name="T45" fmla="*/ 0 h 279"/>
                  <a:gd name="T46" fmla="*/ 0 w 224"/>
                  <a:gd name="T47" fmla="*/ 0 h 279"/>
                  <a:gd name="T48" fmla="*/ 0 w 224"/>
                  <a:gd name="T49" fmla="*/ 0 h 279"/>
                  <a:gd name="T50" fmla="*/ 0 w 224"/>
                  <a:gd name="T51" fmla="*/ 0 h 279"/>
                  <a:gd name="T52" fmla="*/ 0 w 224"/>
                  <a:gd name="T53" fmla="*/ 0 h 279"/>
                  <a:gd name="T54" fmla="*/ 0 w 224"/>
                  <a:gd name="T55" fmla="*/ 0 h 279"/>
                  <a:gd name="T56" fmla="*/ 0 w 224"/>
                  <a:gd name="T57" fmla="*/ 0 h 279"/>
                  <a:gd name="T58" fmla="*/ 0 w 224"/>
                  <a:gd name="T59" fmla="*/ 0 h 279"/>
                  <a:gd name="T60" fmla="*/ 0 w 224"/>
                  <a:gd name="T61" fmla="*/ 0 h 279"/>
                  <a:gd name="T62" fmla="*/ 0 w 224"/>
                  <a:gd name="T63" fmla="*/ 0 h 279"/>
                  <a:gd name="T64" fmla="*/ 0 w 224"/>
                  <a:gd name="T65" fmla="*/ 0 h 2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4" h="279">
                    <a:moveTo>
                      <a:pt x="74" y="0"/>
                    </a:moveTo>
                    <a:lnTo>
                      <a:pt x="59" y="0"/>
                    </a:lnTo>
                    <a:lnTo>
                      <a:pt x="45" y="15"/>
                    </a:lnTo>
                    <a:lnTo>
                      <a:pt x="30" y="31"/>
                    </a:lnTo>
                    <a:lnTo>
                      <a:pt x="15" y="15"/>
                    </a:lnTo>
                    <a:lnTo>
                      <a:pt x="0" y="15"/>
                    </a:lnTo>
                    <a:lnTo>
                      <a:pt x="15" y="46"/>
                    </a:lnTo>
                    <a:lnTo>
                      <a:pt x="15" y="77"/>
                    </a:lnTo>
                    <a:lnTo>
                      <a:pt x="15" y="93"/>
                    </a:lnTo>
                    <a:lnTo>
                      <a:pt x="15" y="108"/>
                    </a:lnTo>
                    <a:lnTo>
                      <a:pt x="15" y="124"/>
                    </a:lnTo>
                    <a:lnTo>
                      <a:pt x="30" y="124"/>
                    </a:lnTo>
                    <a:lnTo>
                      <a:pt x="30" y="139"/>
                    </a:lnTo>
                    <a:lnTo>
                      <a:pt x="15" y="154"/>
                    </a:lnTo>
                    <a:lnTo>
                      <a:pt x="30" y="201"/>
                    </a:lnTo>
                    <a:lnTo>
                      <a:pt x="59" y="263"/>
                    </a:lnTo>
                    <a:lnTo>
                      <a:pt x="59" y="278"/>
                    </a:lnTo>
                    <a:lnTo>
                      <a:pt x="74" y="232"/>
                    </a:lnTo>
                    <a:lnTo>
                      <a:pt x="89" y="247"/>
                    </a:lnTo>
                    <a:lnTo>
                      <a:pt x="104" y="247"/>
                    </a:lnTo>
                    <a:lnTo>
                      <a:pt x="104" y="263"/>
                    </a:lnTo>
                    <a:lnTo>
                      <a:pt x="134" y="247"/>
                    </a:lnTo>
                    <a:lnTo>
                      <a:pt x="149" y="201"/>
                    </a:lnTo>
                    <a:lnTo>
                      <a:pt x="208" y="185"/>
                    </a:lnTo>
                    <a:lnTo>
                      <a:pt x="223" y="201"/>
                    </a:lnTo>
                    <a:lnTo>
                      <a:pt x="223" y="154"/>
                    </a:lnTo>
                    <a:lnTo>
                      <a:pt x="193" y="124"/>
                    </a:lnTo>
                    <a:lnTo>
                      <a:pt x="178" y="124"/>
                    </a:lnTo>
                    <a:lnTo>
                      <a:pt x="149" y="77"/>
                    </a:lnTo>
                    <a:lnTo>
                      <a:pt x="119" y="46"/>
                    </a:lnTo>
                    <a:lnTo>
                      <a:pt x="104" y="46"/>
                    </a:lnTo>
                    <a:lnTo>
                      <a:pt x="74" y="31"/>
                    </a:lnTo>
                    <a:lnTo>
                      <a:pt x="7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Freeform 383">
                <a:extLst>
                  <a:ext uri="{FF2B5EF4-FFF2-40B4-BE49-F238E27FC236}">
                    <a16:creationId xmlns="" xmlns:a16="http://schemas.microsoft.com/office/drawing/2014/main" id="{1F5DA464-E1FB-4D48-9B8C-1D57A83EEA5A}"/>
                  </a:ext>
                </a:extLst>
              </p:cNvPr>
              <p:cNvSpPr>
                <a:spLocks/>
              </p:cNvSpPr>
              <p:nvPr/>
            </p:nvSpPr>
            <p:spPr bwMode="auto">
              <a:xfrm>
                <a:off x="4490036" y="5264428"/>
                <a:ext cx="241614" cy="308863"/>
              </a:xfrm>
              <a:custGeom>
                <a:avLst/>
                <a:gdLst>
                  <a:gd name="T0" fmla="*/ 0 w 253"/>
                  <a:gd name="T1" fmla="*/ 0 h 370"/>
                  <a:gd name="T2" fmla="*/ 0 w 253"/>
                  <a:gd name="T3" fmla="*/ 0 h 370"/>
                  <a:gd name="T4" fmla="*/ 0 w 253"/>
                  <a:gd name="T5" fmla="*/ 0 h 370"/>
                  <a:gd name="T6" fmla="*/ 0 w 253"/>
                  <a:gd name="T7" fmla="*/ 0 h 370"/>
                  <a:gd name="T8" fmla="*/ 0 w 253"/>
                  <a:gd name="T9" fmla="*/ 0 h 370"/>
                  <a:gd name="T10" fmla="*/ 0 w 253"/>
                  <a:gd name="T11" fmla="*/ 0 h 370"/>
                  <a:gd name="T12" fmla="*/ 0 w 253"/>
                  <a:gd name="T13" fmla="*/ 0 h 370"/>
                  <a:gd name="T14" fmla="*/ 0 w 253"/>
                  <a:gd name="T15" fmla="*/ 0 h 370"/>
                  <a:gd name="T16" fmla="*/ 0 w 253"/>
                  <a:gd name="T17" fmla="*/ 0 h 370"/>
                  <a:gd name="T18" fmla="*/ 0 w 253"/>
                  <a:gd name="T19" fmla="*/ 0 h 370"/>
                  <a:gd name="T20" fmla="*/ 0 w 253"/>
                  <a:gd name="T21" fmla="*/ 0 h 370"/>
                  <a:gd name="T22" fmla="*/ 0 w 253"/>
                  <a:gd name="T23" fmla="*/ 0 h 370"/>
                  <a:gd name="T24" fmla="*/ 0 w 253"/>
                  <a:gd name="T25" fmla="*/ 0 h 370"/>
                  <a:gd name="T26" fmla="*/ 0 w 253"/>
                  <a:gd name="T27" fmla="*/ 0 h 370"/>
                  <a:gd name="T28" fmla="*/ 0 w 253"/>
                  <a:gd name="T29" fmla="*/ 0 h 370"/>
                  <a:gd name="T30" fmla="*/ 0 w 253"/>
                  <a:gd name="T31" fmla="*/ 0 h 370"/>
                  <a:gd name="T32" fmla="*/ 0 w 253"/>
                  <a:gd name="T33" fmla="*/ 0 h 370"/>
                  <a:gd name="T34" fmla="*/ 0 w 253"/>
                  <a:gd name="T35" fmla="*/ 0 h 370"/>
                  <a:gd name="T36" fmla="*/ 0 w 253"/>
                  <a:gd name="T37" fmla="*/ 0 h 370"/>
                  <a:gd name="T38" fmla="*/ 0 w 253"/>
                  <a:gd name="T39" fmla="*/ 0 h 370"/>
                  <a:gd name="T40" fmla="*/ 0 w 253"/>
                  <a:gd name="T41" fmla="*/ 0 h 370"/>
                  <a:gd name="T42" fmla="*/ 0 w 253"/>
                  <a:gd name="T43" fmla="*/ 0 h 370"/>
                  <a:gd name="T44" fmla="*/ 0 w 253"/>
                  <a:gd name="T45" fmla="*/ 0 h 370"/>
                  <a:gd name="T46" fmla="*/ 0 w 253"/>
                  <a:gd name="T47" fmla="*/ 0 h 370"/>
                  <a:gd name="T48" fmla="*/ 0 w 253"/>
                  <a:gd name="T49" fmla="*/ 0 h 370"/>
                  <a:gd name="T50" fmla="*/ 0 w 253"/>
                  <a:gd name="T51" fmla="*/ 0 h 370"/>
                  <a:gd name="T52" fmla="*/ 0 w 253"/>
                  <a:gd name="T53" fmla="*/ 0 h 370"/>
                  <a:gd name="T54" fmla="*/ 0 w 253"/>
                  <a:gd name="T55" fmla="*/ 0 h 370"/>
                  <a:gd name="T56" fmla="*/ 0 w 253"/>
                  <a:gd name="T57" fmla="*/ 0 h 370"/>
                  <a:gd name="T58" fmla="*/ 0 w 253"/>
                  <a:gd name="T59" fmla="*/ 0 h 370"/>
                  <a:gd name="T60" fmla="*/ 0 w 253"/>
                  <a:gd name="T61" fmla="*/ 0 h 370"/>
                  <a:gd name="T62" fmla="*/ 0 w 253"/>
                  <a:gd name="T63" fmla="*/ 0 h 370"/>
                  <a:gd name="T64" fmla="*/ 0 w 253"/>
                  <a:gd name="T65" fmla="*/ 0 h 370"/>
                  <a:gd name="T66" fmla="*/ 0 w 253"/>
                  <a:gd name="T67" fmla="*/ 0 h 370"/>
                  <a:gd name="T68" fmla="*/ 0 w 253"/>
                  <a:gd name="T69" fmla="*/ 0 h 370"/>
                  <a:gd name="T70" fmla="*/ 0 w 253"/>
                  <a:gd name="T71" fmla="*/ 0 h 370"/>
                  <a:gd name="T72" fmla="*/ 0 w 253"/>
                  <a:gd name="T73" fmla="*/ 0 h 370"/>
                  <a:gd name="T74" fmla="*/ 0 w 253"/>
                  <a:gd name="T75" fmla="*/ 0 h 370"/>
                  <a:gd name="T76" fmla="*/ 0 w 253"/>
                  <a:gd name="T77" fmla="*/ 0 h 370"/>
                  <a:gd name="T78" fmla="*/ 0 w 253"/>
                  <a:gd name="T79" fmla="*/ 0 h 370"/>
                  <a:gd name="T80" fmla="*/ 0 w 253"/>
                  <a:gd name="T81" fmla="*/ 0 h 370"/>
                  <a:gd name="T82" fmla="*/ 0 w 253"/>
                  <a:gd name="T83" fmla="*/ 0 h 370"/>
                  <a:gd name="T84" fmla="*/ 0 w 253"/>
                  <a:gd name="T85" fmla="*/ 0 h 3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53" h="370">
                    <a:moveTo>
                      <a:pt x="119" y="0"/>
                    </a:moveTo>
                    <a:lnTo>
                      <a:pt x="133" y="15"/>
                    </a:lnTo>
                    <a:lnTo>
                      <a:pt x="119" y="31"/>
                    </a:lnTo>
                    <a:lnTo>
                      <a:pt x="59" y="77"/>
                    </a:lnTo>
                    <a:lnTo>
                      <a:pt x="44" y="92"/>
                    </a:lnTo>
                    <a:lnTo>
                      <a:pt x="30" y="77"/>
                    </a:lnTo>
                    <a:lnTo>
                      <a:pt x="15" y="92"/>
                    </a:lnTo>
                    <a:lnTo>
                      <a:pt x="15" y="62"/>
                    </a:lnTo>
                    <a:lnTo>
                      <a:pt x="0" y="77"/>
                    </a:lnTo>
                    <a:lnTo>
                      <a:pt x="15" y="123"/>
                    </a:lnTo>
                    <a:lnTo>
                      <a:pt x="30" y="138"/>
                    </a:lnTo>
                    <a:lnTo>
                      <a:pt x="59" y="200"/>
                    </a:lnTo>
                    <a:lnTo>
                      <a:pt x="104" y="277"/>
                    </a:lnTo>
                    <a:lnTo>
                      <a:pt x="148" y="338"/>
                    </a:lnTo>
                    <a:lnTo>
                      <a:pt x="178" y="338"/>
                    </a:lnTo>
                    <a:lnTo>
                      <a:pt x="193" y="354"/>
                    </a:lnTo>
                    <a:lnTo>
                      <a:pt x="193" y="369"/>
                    </a:lnTo>
                    <a:lnTo>
                      <a:pt x="208" y="369"/>
                    </a:lnTo>
                    <a:lnTo>
                      <a:pt x="222" y="354"/>
                    </a:lnTo>
                    <a:lnTo>
                      <a:pt x="237" y="354"/>
                    </a:lnTo>
                    <a:lnTo>
                      <a:pt x="237" y="338"/>
                    </a:lnTo>
                    <a:lnTo>
                      <a:pt x="252" y="338"/>
                    </a:lnTo>
                    <a:lnTo>
                      <a:pt x="237" y="338"/>
                    </a:lnTo>
                    <a:lnTo>
                      <a:pt x="237" y="323"/>
                    </a:lnTo>
                    <a:lnTo>
                      <a:pt x="237" y="308"/>
                    </a:lnTo>
                    <a:lnTo>
                      <a:pt x="237" y="292"/>
                    </a:lnTo>
                    <a:lnTo>
                      <a:pt x="237" y="277"/>
                    </a:lnTo>
                    <a:lnTo>
                      <a:pt x="237" y="246"/>
                    </a:lnTo>
                    <a:lnTo>
                      <a:pt x="222" y="215"/>
                    </a:lnTo>
                    <a:lnTo>
                      <a:pt x="193" y="215"/>
                    </a:lnTo>
                    <a:lnTo>
                      <a:pt x="193" y="200"/>
                    </a:lnTo>
                    <a:lnTo>
                      <a:pt x="178" y="200"/>
                    </a:lnTo>
                    <a:lnTo>
                      <a:pt x="148" y="169"/>
                    </a:lnTo>
                    <a:lnTo>
                      <a:pt x="148" y="138"/>
                    </a:lnTo>
                    <a:lnTo>
                      <a:pt x="163" y="108"/>
                    </a:lnTo>
                    <a:lnTo>
                      <a:pt x="193" y="77"/>
                    </a:lnTo>
                    <a:lnTo>
                      <a:pt x="222" y="77"/>
                    </a:lnTo>
                    <a:lnTo>
                      <a:pt x="208" y="46"/>
                    </a:lnTo>
                    <a:lnTo>
                      <a:pt x="178" y="31"/>
                    </a:lnTo>
                    <a:lnTo>
                      <a:pt x="163" y="31"/>
                    </a:lnTo>
                    <a:lnTo>
                      <a:pt x="148" y="31"/>
                    </a:lnTo>
                    <a:lnTo>
                      <a:pt x="133" y="0"/>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384">
                <a:extLst>
                  <a:ext uri="{FF2B5EF4-FFF2-40B4-BE49-F238E27FC236}">
                    <a16:creationId xmlns="" xmlns:a16="http://schemas.microsoft.com/office/drawing/2014/main" id="{914CCF7C-363A-4890-92A5-8BFE67FEBC52}"/>
                  </a:ext>
                </a:extLst>
              </p:cNvPr>
              <p:cNvSpPr>
                <a:spLocks/>
              </p:cNvSpPr>
              <p:nvPr/>
            </p:nvSpPr>
            <p:spPr bwMode="auto">
              <a:xfrm>
                <a:off x="4501222" y="5240160"/>
                <a:ext cx="116332" cy="101484"/>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w 120"/>
                  <a:gd name="T29" fmla="*/ 0 h 124"/>
                  <a:gd name="T30" fmla="*/ 0 w 120"/>
                  <a:gd name="T31" fmla="*/ 0 h 124"/>
                  <a:gd name="T32" fmla="*/ 0 w 120"/>
                  <a:gd name="T33" fmla="*/ 0 h 1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24">
                    <a:moveTo>
                      <a:pt x="0" y="15"/>
                    </a:moveTo>
                    <a:lnTo>
                      <a:pt x="0" y="46"/>
                    </a:lnTo>
                    <a:lnTo>
                      <a:pt x="0" y="77"/>
                    </a:lnTo>
                    <a:lnTo>
                      <a:pt x="15" y="77"/>
                    </a:lnTo>
                    <a:lnTo>
                      <a:pt x="15" y="92"/>
                    </a:lnTo>
                    <a:lnTo>
                      <a:pt x="0" y="92"/>
                    </a:lnTo>
                    <a:lnTo>
                      <a:pt x="0" y="123"/>
                    </a:lnTo>
                    <a:lnTo>
                      <a:pt x="15" y="108"/>
                    </a:lnTo>
                    <a:lnTo>
                      <a:pt x="30" y="123"/>
                    </a:lnTo>
                    <a:lnTo>
                      <a:pt x="45" y="108"/>
                    </a:lnTo>
                    <a:lnTo>
                      <a:pt x="104" y="62"/>
                    </a:lnTo>
                    <a:lnTo>
                      <a:pt x="119" y="46"/>
                    </a:lnTo>
                    <a:lnTo>
                      <a:pt x="104" y="31"/>
                    </a:lnTo>
                    <a:lnTo>
                      <a:pt x="89" y="15"/>
                    </a:lnTo>
                    <a:lnTo>
                      <a:pt x="30" y="0"/>
                    </a:lnTo>
                    <a:lnTo>
                      <a:pt x="15"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385">
                <a:extLst>
                  <a:ext uri="{FF2B5EF4-FFF2-40B4-BE49-F238E27FC236}">
                    <a16:creationId xmlns="" xmlns:a16="http://schemas.microsoft.com/office/drawing/2014/main" id="{0BBE42CF-2EE2-4A10-B64A-41852BFFB5A7}"/>
                  </a:ext>
                </a:extLst>
              </p:cNvPr>
              <p:cNvSpPr>
                <a:spLocks/>
              </p:cNvSpPr>
              <p:nvPr/>
            </p:nvSpPr>
            <p:spPr bwMode="auto">
              <a:xfrm>
                <a:off x="3886001" y="4265034"/>
                <a:ext cx="946319" cy="540511"/>
              </a:xfrm>
              <a:custGeom>
                <a:avLst/>
                <a:gdLst>
                  <a:gd name="T0" fmla="*/ 0 w 985"/>
                  <a:gd name="T1" fmla="*/ 0 h 647"/>
                  <a:gd name="T2" fmla="*/ 0 w 985"/>
                  <a:gd name="T3" fmla="*/ 0 h 647"/>
                  <a:gd name="T4" fmla="*/ 0 w 985"/>
                  <a:gd name="T5" fmla="*/ 0 h 647"/>
                  <a:gd name="T6" fmla="*/ 0 w 985"/>
                  <a:gd name="T7" fmla="*/ 0 h 647"/>
                  <a:gd name="T8" fmla="*/ 0 w 985"/>
                  <a:gd name="T9" fmla="*/ 0 h 647"/>
                  <a:gd name="T10" fmla="*/ 0 w 985"/>
                  <a:gd name="T11" fmla="*/ 0 h 647"/>
                  <a:gd name="T12" fmla="*/ 0 w 985"/>
                  <a:gd name="T13" fmla="*/ 0 h 647"/>
                  <a:gd name="T14" fmla="*/ 0 w 985"/>
                  <a:gd name="T15" fmla="*/ 0 h 647"/>
                  <a:gd name="T16" fmla="*/ 0 w 985"/>
                  <a:gd name="T17" fmla="*/ 0 h 647"/>
                  <a:gd name="T18" fmla="*/ 0 w 985"/>
                  <a:gd name="T19" fmla="*/ 0 h 647"/>
                  <a:gd name="T20" fmla="*/ 0 w 985"/>
                  <a:gd name="T21" fmla="*/ 0 h 647"/>
                  <a:gd name="T22" fmla="*/ 0 w 985"/>
                  <a:gd name="T23" fmla="*/ 0 h 647"/>
                  <a:gd name="T24" fmla="*/ 0 w 985"/>
                  <a:gd name="T25" fmla="*/ 0 h 647"/>
                  <a:gd name="T26" fmla="*/ 0 w 985"/>
                  <a:gd name="T27" fmla="*/ 0 h 647"/>
                  <a:gd name="T28" fmla="*/ 0 w 985"/>
                  <a:gd name="T29" fmla="*/ 0 h 647"/>
                  <a:gd name="T30" fmla="*/ 0 w 985"/>
                  <a:gd name="T31" fmla="*/ 0 h 647"/>
                  <a:gd name="T32" fmla="*/ 0 w 985"/>
                  <a:gd name="T33" fmla="*/ 0 h 647"/>
                  <a:gd name="T34" fmla="*/ 0 w 985"/>
                  <a:gd name="T35" fmla="*/ 0 h 647"/>
                  <a:gd name="T36" fmla="*/ 0 w 985"/>
                  <a:gd name="T37" fmla="*/ 0 h 647"/>
                  <a:gd name="T38" fmla="*/ 0 w 985"/>
                  <a:gd name="T39" fmla="*/ 0 h 647"/>
                  <a:gd name="T40" fmla="*/ 0 w 985"/>
                  <a:gd name="T41" fmla="*/ 0 h 647"/>
                  <a:gd name="T42" fmla="*/ 0 w 985"/>
                  <a:gd name="T43" fmla="*/ 0 h 647"/>
                  <a:gd name="T44" fmla="*/ 0 w 985"/>
                  <a:gd name="T45" fmla="*/ 0 h 647"/>
                  <a:gd name="T46" fmla="*/ 0 w 985"/>
                  <a:gd name="T47" fmla="*/ 0 h 647"/>
                  <a:gd name="T48" fmla="*/ 0 w 985"/>
                  <a:gd name="T49" fmla="*/ 0 h 647"/>
                  <a:gd name="T50" fmla="*/ 0 w 985"/>
                  <a:gd name="T51" fmla="*/ 0 h 647"/>
                  <a:gd name="T52" fmla="*/ 0 w 985"/>
                  <a:gd name="T53" fmla="*/ 0 h 647"/>
                  <a:gd name="T54" fmla="*/ 0 w 985"/>
                  <a:gd name="T55" fmla="*/ 0 h 647"/>
                  <a:gd name="T56" fmla="*/ 0 w 985"/>
                  <a:gd name="T57" fmla="*/ 0 h 647"/>
                  <a:gd name="T58" fmla="*/ 0 w 985"/>
                  <a:gd name="T59" fmla="*/ 0 h 647"/>
                  <a:gd name="T60" fmla="*/ 0 w 985"/>
                  <a:gd name="T61" fmla="*/ 0 h 647"/>
                  <a:gd name="T62" fmla="*/ 0 w 985"/>
                  <a:gd name="T63" fmla="*/ 0 h 647"/>
                  <a:gd name="T64" fmla="*/ 0 w 985"/>
                  <a:gd name="T65" fmla="*/ 0 h 647"/>
                  <a:gd name="T66" fmla="*/ 0 w 985"/>
                  <a:gd name="T67" fmla="*/ 0 h 647"/>
                  <a:gd name="T68" fmla="*/ 0 w 985"/>
                  <a:gd name="T69" fmla="*/ 0 h 647"/>
                  <a:gd name="T70" fmla="*/ 0 w 985"/>
                  <a:gd name="T71" fmla="*/ 0 h 647"/>
                  <a:gd name="T72" fmla="*/ 0 w 985"/>
                  <a:gd name="T73" fmla="*/ 0 h 647"/>
                  <a:gd name="T74" fmla="*/ 0 w 985"/>
                  <a:gd name="T75" fmla="*/ 0 h 647"/>
                  <a:gd name="T76" fmla="*/ 0 w 985"/>
                  <a:gd name="T77" fmla="*/ 0 h 647"/>
                  <a:gd name="T78" fmla="*/ 0 w 985"/>
                  <a:gd name="T79" fmla="*/ 0 h 647"/>
                  <a:gd name="T80" fmla="*/ 0 w 985"/>
                  <a:gd name="T81" fmla="*/ 0 h 647"/>
                  <a:gd name="T82" fmla="*/ 0 w 985"/>
                  <a:gd name="T83" fmla="*/ 0 h 647"/>
                  <a:gd name="T84" fmla="*/ 0 w 985"/>
                  <a:gd name="T85" fmla="*/ 0 h 647"/>
                  <a:gd name="T86" fmla="*/ 0 w 985"/>
                  <a:gd name="T87" fmla="*/ 0 h 647"/>
                  <a:gd name="T88" fmla="*/ 0 w 985"/>
                  <a:gd name="T89" fmla="*/ 0 h 647"/>
                  <a:gd name="T90" fmla="*/ 0 w 985"/>
                  <a:gd name="T91" fmla="*/ 0 h 647"/>
                  <a:gd name="T92" fmla="*/ 0 w 985"/>
                  <a:gd name="T93" fmla="*/ 0 h 647"/>
                  <a:gd name="T94" fmla="*/ 0 w 985"/>
                  <a:gd name="T95" fmla="*/ 0 h 647"/>
                  <a:gd name="T96" fmla="*/ 0 w 985"/>
                  <a:gd name="T97" fmla="*/ 0 h 647"/>
                  <a:gd name="T98" fmla="*/ 0 w 985"/>
                  <a:gd name="T99" fmla="*/ 0 h 647"/>
                  <a:gd name="T100" fmla="*/ 0 w 985"/>
                  <a:gd name="T101" fmla="*/ 0 h 647"/>
                  <a:gd name="T102" fmla="*/ 0 w 985"/>
                  <a:gd name="T103" fmla="*/ 0 h 647"/>
                  <a:gd name="T104" fmla="*/ 0 w 985"/>
                  <a:gd name="T105" fmla="*/ 0 h 647"/>
                  <a:gd name="T106" fmla="*/ 0 w 985"/>
                  <a:gd name="T107" fmla="*/ 0 h 647"/>
                  <a:gd name="T108" fmla="*/ 0 w 985"/>
                  <a:gd name="T109" fmla="*/ 0 h 647"/>
                  <a:gd name="T110" fmla="*/ 0 w 985"/>
                  <a:gd name="T111" fmla="*/ 0 h 647"/>
                  <a:gd name="T112" fmla="*/ 0 w 985"/>
                  <a:gd name="T113" fmla="*/ 0 h 6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85" h="647">
                    <a:moveTo>
                      <a:pt x="60" y="431"/>
                    </a:moveTo>
                    <a:lnTo>
                      <a:pt x="104" y="446"/>
                    </a:lnTo>
                    <a:lnTo>
                      <a:pt x="179" y="461"/>
                    </a:lnTo>
                    <a:lnTo>
                      <a:pt x="224" y="477"/>
                    </a:lnTo>
                    <a:lnTo>
                      <a:pt x="224" y="461"/>
                    </a:lnTo>
                    <a:lnTo>
                      <a:pt x="253" y="461"/>
                    </a:lnTo>
                    <a:lnTo>
                      <a:pt x="283" y="538"/>
                    </a:lnTo>
                    <a:lnTo>
                      <a:pt x="298" y="523"/>
                    </a:lnTo>
                    <a:lnTo>
                      <a:pt x="328" y="523"/>
                    </a:lnTo>
                    <a:lnTo>
                      <a:pt x="343" y="554"/>
                    </a:lnTo>
                    <a:lnTo>
                      <a:pt x="358" y="584"/>
                    </a:lnTo>
                    <a:lnTo>
                      <a:pt x="358" y="615"/>
                    </a:lnTo>
                    <a:lnTo>
                      <a:pt x="388" y="615"/>
                    </a:lnTo>
                    <a:lnTo>
                      <a:pt x="388" y="584"/>
                    </a:lnTo>
                    <a:lnTo>
                      <a:pt x="432" y="569"/>
                    </a:lnTo>
                    <a:lnTo>
                      <a:pt x="432" y="554"/>
                    </a:lnTo>
                    <a:lnTo>
                      <a:pt x="462" y="538"/>
                    </a:lnTo>
                    <a:lnTo>
                      <a:pt x="492" y="554"/>
                    </a:lnTo>
                    <a:lnTo>
                      <a:pt x="507" y="569"/>
                    </a:lnTo>
                    <a:lnTo>
                      <a:pt x="537" y="554"/>
                    </a:lnTo>
                    <a:lnTo>
                      <a:pt x="537" y="569"/>
                    </a:lnTo>
                    <a:lnTo>
                      <a:pt x="537" y="538"/>
                    </a:lnTo>
                    <a:lnTo>
                      <a:pt x="552" y="538"/>
                    </a:lnTo>
                    <a:lnTo>
                      <a:pt x="567" y="538"/>
                    </a:lnTo>
                    <a:lnTo>
                      <a:pt x="611" y="538"/>
                    </a:lnTo>
                    <a:lnTo>
                      <a:pt x="611" y="554"/>
                    </a:lnTo>
                    <a:lnTo>
                      <a:pt x="626" y="538"/>
                    </a:lnTo>
                    <a:lnTo>
                      <a:pt x="656" y="569"/>
                    </a:lnTo>
                    <a:lnTo>
                      <a:pt x="641" y="600"/>
                    </a:lnTo>
                    <a:lnTo>
                      <a:pt x="671" y="646"/>
                    </a:lnTo>
                    <a:lnTo>
                      <a:pt x="686" y="646"/>
                    </a:lnTo>
                    <a:lnTo>
                      <a:pt x="686" y="631"/>
                    </a:lnTo>
                    <a:lnTo>
                      <a:pt x="686" y="600"/>
                    </a:lnTo>
                    <a:lnTo>
                      <a:pt x="671" y="569"/>
                    </a:lnTo>
                    <a:lnTo>
                      <a:pt x="686" y="523"/>
                    </a:lnTo>
                    <a:lnTo>
                      <a:pt x="701" y="508"/>
                    </a:lnTo>
                    <a:lnTo>
                      <a:pt x="716" y="492"/>
                    </a:lnTo>
                    <a:lnTo>
                      <a:pt x="745" y="477"/>
                    </a:lnTo>
                    <a:lnTo>
                      <a:pt x="760" y="461"/>
                    </a:lnTo>
                    <a:lnTo>
                      <a:pt x="775" y="446"/>
                    </a:lnTo>
                    <a:lnTo>
                      <a:pt x="790" y="446"/>
                    </a:lnTo>
                    <a:lnTo>
                      <a:pt x="790" y="415"/>
                    </a:lnTo>
                    <a:lnTo>
                      <a:pt x="790" y="400"/>
                    </a:lnTo>
                    <a:lnTo>
                      <a:pt x="790" y="385"/>
                    </a:lnTo>
                    <a:lnTo>
                      <a:pt x="790" y="354"/>
                    </a:lnTo>
                    <a:lnTo>
                      <a:pt x="790" y="400"/>
                    </a:lnTo>
                    <a:lnTo>
                      <a:pt x="820" y="369"/>
                    </a:lnTo>
                    <a:lnTo>
                      <a:pt x="820" y="354"/>
                    </a:lnTo>
                    <a:lnTo>
                      <a:pt x="820" y="369"/>
                    </a:lnTo>
                    <a:lnTo>
                      <a:pt x="835" y="338"/>
                    </a:lnTo>
                    <a:lnTo>
                      <a:pt x="835" y="323"/>
                    </a:lnTo>
                    <a:lnTo>
                      <a:pt x="850" y="308"/>
                    </a:lnTo>
                    <a:lnTo>
                      <a:pt x="865" y="308"/>
                    </a:lnTo>
                    <a:lnTo>
                      <a:pt x="895" y="292"/>
                    </a:lnTo>
                    <a:lnTo>
                      <a:pt x="909" y="308"/>
                    </a:lnTo>
                    <a:lnTo>
                      <a:pt x="909" y="292"/>
                    </a:lnTo>
                    <a:lnTo>
                      <a:pt x="909" y="261"/>
                    </a:lnTo>
                    <a:lnTo>
                      <a:pt x="939" y="246"/>
                    </a:lnTo>
                    <a:lnTo>
                      <a:pt x="984" y="231"/>
                    </a:lnTo>
                    <a:lnTo>
                      <a:pt x="969" y="200"/>
                    </a:lnTo>
                    <a:lnTo>
                      <a:pt x="969" y="185"/>
                    </a:lnTo>
                    <a:lnTo>
                      <a:pt x="954" y="169"/>
                    </a:lnTo>
                    <a:lnTo>
                      <a:pt x="954" y="185"/>
                    </a:lnTo>
                    <a:lnTo>
                      <a:pt x="939" y="200"/>
                    </a:lnTo>
                    <a:lnTo>
                      <a:pt x="909" y="231"/>
                    </a:lnTo>
                    <a:lnTo>
                      <a:pt x="895" y="215"/>
                    </a:lnTo>
                    <a:lnTo>
                      <a:pt x="880" y="231"/>
                    </a:lnTo>
                    <a:lnTo>
                      <a:pt x="865" y="215"/>
                    </a:lnTo>
                    <a:lnTo>
                      <a:pt x="835" y="231"/>
                    </a:lnTo>
                    <a:lnTo>
                      <a:pt x="805" y="261"/>
                    </a:lnTo>
                    <a:lnTo>
                      <a:pt x="805" y="246"/>
                    </a:lnTo>
                    <a:lnTo>
                      <a:pt x="775" y="246"/>
                    </a:lnTo>
                    <a:lnTo>
                      <a:pt x="775" y="261"/>
                    </a:lnTo>
                    <a:lnTo>
                      <a:pt x="760" y="277"/>
                    </a:lnTo>
                    <a:lnTo>
                      <a:pt x="731" y="292"/>
                    </a:lnTo>
                    <a:lnTo>
                      <a:pt x="701" y="292"/>
                    </a:lnTo>
                    <a:lnTo>
                      <a:pt x="701" y="277"/>
                    </a:lnTo>
                    <a:lnTo>
                      <a:pt x="716" y="246"/>
                    </a:lnTo>
                    <a:lnTo>
                      <a:pt x="716" y="231"/>
                    </a:lnTo>
                    <a:lnTo>
                      <a:pt x="701" y="231"/>
                    </a:lnTo>
                    <a:lnTo>
                      <a:pt x="716" y="200"/>
                    </a:lnTo>
                    <a:lnTo>
                      <a:pt x="716" y="185"/>
                    </a:lnTo>
                    <a:lnTo>
                      <a:pt x="701" y="185"/>
                    </a:lnTo>
                    <a:lnTo>
                      <a:pt x="671" y="200"/>
                    </a:lnTo>
                    <a:lnTo>
                      <a:pt x="656" y="215"/>
                    </a:lnTo>
                    <a:lnTo>
                      <a:pt x="656" y="231"/>
                    </a:lnTo>
                    <a:lnTo>
                      <a:pt x="626" y="277"/>
                    </a:lnTo>
                    <a:lnTo>
                      <a:pt x="626" y="261"/>
                    </a:lnTo>
                    <a:lnTo>
                      <a:pt x="626" y="231"/>
                    </a:lnTo>
                    <a:lnTo>
                      <a:pt x="656" y="200"/>
                    </a:lnTo>
                    <a:lnTo>
                      <a:pt x="641" y="200"/>
                    </a:lnTo>
                    <a:lnTo>
                      <a:pt x="671" y="169"/>
                    </a:lnTo>
                    <a:lnTo>
                      <a:pt x="716" y="169"/>
                    </a:lnTo>
                    <a:lnTo>
                      <a:pt x="716" y="154"/>
                    </a:lnTo>
                    <a:lnTo>
                      <a:pt x="656" y="138"/>
                    </a:lnTo>
                    <a:lnTo>
                      <a:pt x="626" y="138"/>
                    </a:lnTo>
                    <a:lnTo>
                      <a:pt x="581" y="138"/>
                    </a:lnTo>
                    <a:lnTo>
                      <a:pt x="626" y="108"/>
                    </a:lnTo>
                    <a:lnTo>
                      <a:pt x="537" y="77"/>
                    </a:lnTo>
                    <a:lnTo>
                      <a:pt x="507" y="77"/>
                    </a:lnTo>
                    <a:lnTo>
                      <a:pt x="373" y="46"/>
                    </a:lnTo>
                    <a:lnTo>
                      <a:pt x="224" y="31"/>
                    </a:lnTo>
                    <a:lnTo>
                      <a:pt x="119" y="0"/>
                    </a:lnTo>
                    <a:lnTo>
                      <a:pt x="104" y="31"/>
                    </a:lnTo>
                    <a:lnTo>
                      <a:pt x="104" y="46"/>
                    </a:lnTo>
                    <a:lnTo>
                      <a:pt x="104" y="31"/>
                    </a:lnTo>
                    <a:lnTo>
                      <a:pt x="75" y="15"/>
                    </a:lnTo>
                    <a:lnTo>
                      <a:pt x="60" y="77"/>
                    </a:lnTo>
                    <a:lnTo>
                      <a:pt x="30" y="154"/>
                    </a:lnTo>
                    <a:lnTo>
                      <a:pt x="15" y="215"/>
                    </a:lnTo>
                    <a:lnTo>
                      <a:pt x="0" y="231"/>
                    </a:lnTo>
                    <a:lnTo>
                      <a:pt x="15" y="338"/>
                    </a:lnTo>
                    <a:lnTo>
                      <a:pt x="30" y="385"/>
                    </a:lnTo>
                    <a:lnTo>
                      <a:pt x="60" y="400"/>
                    </a:lnTo>
                    <a:lnTo>
                      <a:pt x="60" y="4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386">
                <a:extLst>
                  <a:ext uri="{FF2B5EF4-FFF2-40B4-BE49-F238E27FC236}">
                    <a16:creationId xmlns="" xmlns:a16="http://schemas.microsoft.com/office/drawing/2014/main" id="{1962285F-3A45-45B9-A553-BFFE266E627C}"/>
                  </a:ext>
                </a:extLst>
              </p:cNvPr>
              <p:cNvSpPr>
                <a:spLocks/>
              </p:cNvSpPr>
              <p:nvPr/>
            </p:nvSpPr>
            <p:spPr bwMode="auto">
              <a:xfrm>
                <a:off x="3483313" y="3585535"/>
                <a:ext cx="604034" cy="500800"/>
              </a:xfrm>
              <a:custGeom>
                <a:avLst/>
                <a:gdLst>
                  <a:gd name="T0" fmla="*/ 0 w 627"/>
                  <a:gd name="T1" fmla="*/ 0 h 600"/>
                  <a:gd name="T2" fmla="*/ 0 w 627"/>
                  <a:gd name="T3" fmla="*/ 0 h 600"/>
                  <a:gd name="T4" fmla="*/ 0 w 627"/>
                  <a:gd name="T5" fmla="*/ 0 h 600"/>
                  <a:gd name="T6" fmla="*/ 0 w 627"/>
                  <a:gd name="T7" fmla="*/ 0 h 600"/>
                  <a:gd name="T8" fmla="*/ 0 w 627"/>
                  <a:gd name="T9" fmla="*/ 0 h 600"/>
                  <a:gd name="T10" fmla="*/ 0 w 627"/>
                  <a:gd name="T11" fmla="*/ 0 h 600"/>
                  <a:gd name="T12" fmla="*/ 0 w 627"/>
                  <a:gd name="T13" fmla="*/ 0 h 600"/>
                  <a:gd name="T14" fmla="*/ 0 w 627"/>
                  <a:gd name="T15" fmla="*/ 0 h 600"/>
                  <a:gd name="T16" fmla="*/ 0 w 627"/>
                  <a:gd name="T17" fmla="*/ 0 h 600"/>
                  <a:gd name="T18" fmla="*/ 0 w 627"/>
                  <a:gd name="T19" fmla="*/ 0 h 600"/>
                  <a:gd name="T20" fmla="*/ 0 w 627"/>
                  <a:gd name="T21" fmla="*/ 0 h 600"/>
                  <a:gd name="T22" fmla="*/ 0 w 627"/>
                  <a:gd name="T23" fmla="*/ 0 h 600"/>
                  <a:gd name="T24" fmla="*/ 0 w 627"/>
                  <a:gd name="T25" fmla="*/ 0 h 600"/>
                  <a:gd name="T26" fmla="*/ 0 w 627"/>
                  <a:gd name="T27" fmla="*/ 0 h 600"/>
                  <a:gd name="T28" fmla="*/ 0 w 627"/>
                  <a:gd name="T29" fmla="*/ 0 h 600"/>
                  <a:gd name="T30" fmla="*/ 0 w 627"/>
                  <a:gd name="T31" fmla="*/ 0 h 600"/>
                  <a:gd name="T32" fmla="*/ 0 w 627"/>
                  <a:gd name="T33" fmla="*/ 0 h 600"/>
                  <a:gd name="T34" fmla="*/ 0 w 627"/>
                  <a:gd name="T35" fmla="*/ 0 h 600"/>
                  <a:gd name="T36" fmla="*/ 0 w 627"/>
                  <a:gd name="T37" fmla="*/ 0 h 600"/>
                  <a:gd name="T38" fmla="*/ 0 w 627"/>
                  <a:gd name="T39" fmla="*/ 0 h 600"/>
                  <a:gd name="T40" fmla="*/ 0 w 627"/>
                  <a:gd name="T41" fmla="*/ 0 h 600"/>
                  <a:gd name="T42" fmla="*/ 0 w 627"/>
                  <a:gd name="T43" fmla="*/ 0 h 600"/>
                  <a:gd name="T44" fmla="*/ 0 w 627"/>
                  <a:gd name="T45" fmla="*/ 0 h 600"/>
                  <a:gd name="T46" fmla="*/ 0 w 627"/>
                  <a:gd name="T47" fmla="*/ 0 h 600"/>
                  <a:gd name="T48" fmla="*/ 0 w 627"/>
                  <a:gd name="T49" fmla="*/ 0 h 600"/>
                  <a:gd name="T50" fmla="*/ 0 w 627"/>
                  <a:gd name="T51" fmla="*/ 0 h 600"/>
                  <a:gd name="T52" fmla="*/ 0 w 627"/>
                  <a:gd name="T53" fmla="*/ 0 h 600"/>
                  <a:gd name="T54" fmla="*/ 0 w 627"/>
                  <a:gd name="T55" fmla="*/ 0 h 600"/>
                  <a:gd name="T56" fmla="*/ 0 w 627"/>
                  <a:gd name="T57" fmla="*/ 0 h 600"/>
                  <a:gd name="T58" fmla="*/ 0 w 627"/>
                  <a:gd name="T59" fmla="*/ 0 h 600"/>
                  <a:gd name="T60" fmla="*/ 0 w 627"/>
                  <a:gd name="T61" fmla="*/ 0 h 600"/>
                  <a:gd name="T62" fmla="*/ 0 w 627"/>
                  <a:gd name="T63" fmla="*/ 0 h 600"/>
                  <a:gd name="T64" fmla="*/ 0 w 627"/>
                  <a:gd name="T65" fmla="*/ 0 h 600"/>
                  <a:gd name="T66" fmla="*/ 0 w 627"/>
                  <a:gd name="T67" fmla="*/ 0 h 600"/>
                  <a:gd name="T68" fmla="*/ 0 w 627"/>
                  <a:gd name="T69" fmla="*/ 0 h 600"/>
                  <a:gd name="T70" fmla="*/ 0 w 627"/>
                  <a:gd name="T71" fmla="*/ 0 h 600"/>
                  <a:gd name="T72" fmla="*/ 0 w 627"/>
                  <a:gd name="T73" fmla="*/ 0 h 600"/>
                  <a:gd name="T74" fmla="*/ 0 w 627"/>
                  <a:gd name="T75" fmla="*/ 0 h 600"/>
                  <a:gd name="T76" fmla="*/ 0 w 627"/>
                  <a:gd name="T77" fmla="*/ 0 h 600"/>
                  <a:gd name="T78" fmla="*/ 0 w 627"/>
                  <a:gd name="T79" fmla="*/ 0 h 600"/>
                  <a:gd name="T80" fmla="*/ 0 w 627"/>
                  <a:gd name="T81" fmla="*/ 0 h 600"/>
                  <a:gd name="T82" fmla="*/ 0 w 627"/>
                  <a:gd name="T83" fmla="*/ 0 h 600"/>
                  <a:gd name="T84" fmla="*/ 0 w 627"/>
                  <a:gd name="T85" fmla="*/ 0 h 600"/>
                  <a:gd name="T86" fmla="*/ 0 w 627"/>
                  <a:gd name="T87" fmla="*/ 0 h 600"/>
                  <a:gd name="T88" fmla="*/ 0 w 627"/>
                  <a:gd name="T89" fmla="*/ 0 h 600"/>
                  <a:gd name="T90" fmla="*/ 0 w 627"/>
                  <a:gd name="T91" fmla="*/ 0 h 600"/>
                  <a:gd name="T92" fmla="*/ 0 w 627"/>
                  <a:gd name="T93" fmla="*/ 0 h 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27" h="600">
                    <a:moveTo>
                      <a:pt x="507" y="599"/>
                    </a:moveTo>
                    <a:lnTo>
                      <a:pt x="507" y="584"/>
                    </a:lnTo>
                    <a:lnTo>
                      <a:pt x="492" y="553"/>
                    </a:lnTo>
                    <a:lnTo>
                      <a:pt x="492" y="491"/>
                    </a:lnTo>
                    <a:lnTo>
                      <a:pt x="477" y="461"/>
                    </a:lnTo>
                    <a:lnTo>
                      <a:pt x="447" y="461"/>
                    </a:lnTo>
                    <a:lnTo>
                      <a:pt x="432" y="415"/>
                    </a:lnTo>
                    <a:lnTo>
                      <a:pt x="417" y="415"/>
                    </a:lnTo>
                    <a:lnTo>
                      <a:pt x="417" y="399"/>
                    </a:lnTo>
                    <a:lnTo>
                      <a:pt x="626" y="92"/>
                    </a:lnTo>
                    <a:lnTo>
                      <a:pt x="581" y="61"/>
                    </a:lnTo>
                    <a:lnTo>
                      <a:pt x="537" y="31"/>
                    </a:lnTo>
                    <a:lnTo>
                      <a:pt x="507" y="46"/>
                    </a:lnTo>
                    <a:lnTo>
                      <a:pt x="477" y="46"/>
                    </a:lnTo>
                    <a:lnTo>
                      <a:pt x="447" y="46"/>
                    </a:lnTo>
                    <a:lnTo>
                      <a:pt x="402" y="0"/>
                    </a:lnTo>
                    <a:lnTo>
                      <a:pt x="388" y="0"/>
                    </a:lnTo>
                    <a:lnTo>
                      <a:pt x="388" y="92"/>
                    </a:lnTo>
                    <a:lnTo>
                      <a:pt x="358" y="108"/>
                    </a:lnTo>
                    <a:lnTo>
                      <a:pt x="343" y="108"/>
                    </a:lnTo>
                    <a:lnTo>
                      <a:pt x="313" y="61"/>
                    </a:lnTo>
                    <a:lnTo>
                      <a:pt x="253" y="77"/>
                    </a:lnTo>
                    <a:lnTo>
                      <a:pt x="283" y="108"/>
                    </a:lnTo>
                    <a:lnTo>
                      <a:pt x="313" y="138"/>
                    </a:lnTo>
                    <a:lnTo>
                      <a:pt x="268" y="169"/>
                    </a:lnTo>
                    <a:lnTo>
                      <a:pt x="209" y="138"/>
                    </a:lnTo>
                    <a:lnTo>
                      <a:pt x="134" y="154"/>
                    </a:lnTo>
                    <a:lnTo>
                      <a:pt x="134" y="215"/>
                    </a:lnTo>
                    <a:lnTo>
                      <a:pt x="164" y="246"/>
                    </a:lnTo>
                    <a:lnTo>
                      <a:pt x="119" y="261"/>
                    </a:lnTo>
                    <a:lnTo>
                      <a:pt x="75" y="276"/>
                    </a:lnTo>
                    <a:lnTo>
                      <a:pt x="0" y="323"/>
                    </a:lnTo>
                    <a:lnTo>
                      <a:pt x="45" y="323"/>
                    </a:lnTo>
                    <a:lnTo>
                      <a:pt x="119" y="323"/>
                    </a:lnTo>
                    <a:lnTo>
                      <a:pt x="224" y="292"/>
                    </a:lnTo>
                    <a:lnTo>
                      <a:pt x="224" y="261"/>
                    </a:lnTo>
                    <a:lnTo>
                      <a:pt x="328" y="261"/>
                    </a:lnTo>
                    <a:lnTo>
                      <a:pt x="328" y="292"/>
                    </a:lnTo>
                    <a:lnTo>
                      <a:pt x="253" y="292"/>
                    </a:lnTo>
                    <a:lnTo>
                      <a:pt x="253" y="307"/>
                    </a:lnTo>
                    <a:lnTo>
                      <a:pt x="313" y="323"/>
                    </a:lnTo>
                    <a:lnTo>
                      <a:pt x="343" y="323"/>
                    </a:lnTo>
                    <a:lnTo>
                      <a:pt x="388" y="369"/>
                    </a:lnTo>
                    <a:lnTo>
                      <a:pt x="402" y="415"/>
                    </a:lnTo>
                    <a:lnTo>
                      <a:pt x="432" y="461"/>
                    </a:lnTo>
                    <a:lnTo>
                      <a:pt x="462" y="599"/>
                    </a:lnTo>
                    <a:lnTo>
                      <a:pt x="507" y="59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Freeform 387">
                <a:extLst>
                  <a:ext uri="{FF2B5EF4-FFF2-40B4-BE49-F238E27FC236}">
                    <a16:creationId xmlns="" xmlns:a16="http://schemas.microsoft.com/office/drawing/2014/main" id="{F32B96D8-E7B0-4258-A506-3A1C1B6EE834}"/>
                  </a:ext>
                </a:extLst>
              </p:cNvPr>
              <p:cNvSpPr>
                <a:spLocks/>
              </p:cNvSpPr>
              <p:nvPr/>
            </p:nvSpPr>
            <p:spPr bwMode="auto">
              <a:xfrm>
                <a:off x="4158935" y="3828213"/>
                <a:ext cx="87249" cy="52948"/>
              </a:xfrm>
              <a:custGeom>
                <a:avLst/>
                <a:gdLst>
                  <a:gd name="T0" fmla="*/ 0 w 90"/>
                  <a:gd name="T1" fmla="*/ 0 h 62"/>
                  <a:gd name="T2" fmla="*/ 0 w 90"/>
                  <a:gd name="T3" fmla="*/ 0 h 62"/>
                  <a:gd name="T4" fmla="*/ 0 w 90"/>
                  <a:gd name="T5" fmla="*/ 0 h 62"/>
                  <a:gd name="T6" fmla="*/ 0 w 90"/>
                  <a:gd name="T7" fmla="*/ 0 h 62"/>
                  <a:gd name="T8" fmla="*/ 0 w 90"/>
                  <a:gd name="T9" fmla="*/ 0 h 62"/>
                  <a:gd name="T10" fmla="*/ 0 w 90"/>
                  <a:gd name="T11" fmla="*/ 0 h 62"/>
                  <a:gd name="T12" fmla="*/ 0 w 90"/>
                  <a:gd name="T13" fmla="*/ 0 h 62"/>
                  <a:gd name="T14" fmla="*/ 0 w 90"/>
                  <a:gd name="T15" fmla="*/ 0 h 62"/>
                  <a:gd name="T16" fmla="*/ 0 w 90"/>
                  <a:gd name="T17" fmla="*/ 0 h 62"/>
                  <a:gd name="T18" fmla="*/ 0 w 90"/>
                  <a:gd name="T19" fmla="*/ 0 h 62"/>
                  <a:gd name="T20" fmla="*/ 0 w 90"/>
                  <a:gd name="T21" fmla="*/ 0 h 62"/>
                  <a:gd name="T22" fmla="*/ 0 w 90"/>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0" h="62">
                    <a:moveTo>
                      <a:pt x="15" y="0"/>
                    </a:moveTo>
                    <a:lnTo>
                      <a:pt x="89" y="0"/>
                    </a:lnTo>
                    <a:lnTo>
                      <a:pt x="74" y="15"/>
                    </a:lnTo>
                    <a:lnTo>
                      <a:pt x="89" y="46"/>
                    </a:lnTo>
                    <a:lnTo>
                      <a:pt x="74" y="61"/>
                    </a:lnTo>
                    <a:lnTo>
                      <a:pt x="59" y="46"/>
                    </a:lnTo>
                    <a:lnTo>
                      <a:pt x="45" y="61"/>
                    </a:lnTo>
                    <a:lnTo>
                      <a:pt x="30" y="46"/>
                    </a:lnTo>
                    <a:lnTo>
                      <a:pt x="15" y="61"/>
                    </a:lnTo>
                    <a:lnTo>
                      <a:pt x="0" y="46"/>
                    </a:lnTo>
                    <a:lnTo>
                      <a:pt x="30" y="31"/>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388">
                <a:extLst>
                  <a:ext uri="{FF2B5EF4-FFF2-40B4-BE49-F238E27FC236}">
                    <a16:creationId xmlns="" xmlns:a16="http://schemas.microsoft.com/office/drawing/2014/main" id="{D536CBE7-E0BE-4617-B589-3FB584F7A5BC}"/>
                  </a:ext>
                </a:extLst>
              </p:cNvPr>
              <p:cNvSpPr>
                <a:spLocks/>
              </p:cNvSpPr>
              <p:nvPr/>
            </p:nvSpPr>
            <p:spPr bwMode="auto">
              <a:xfrm>
                <a:off x="4185782" y="3931903"/>
                <a:ext cx="73827" cy="52948"/>
              </a:xfrm>
              <a:custGeom>
                <a:avLst/>
                <a:gdLst>
                  <a:gd name="T0" fmla="*/ 0 w 77"/>
                  <a:gd name="T1" fmla="*/ 0 h 63"/>
                  <a:gd name="T2" fmla="*/ 0 w 77"/>
                  <a:gd name="T3" fmla="*/ 0 h 63"/>
                  <a:gd name="T4" fmla="*/ 0 w 77"/>
                  <a:gd name="T5" fmla="*/ 0 h 63"/>
                  <a:gd name="T6" fmla="*/ 0 w 77"/>
                  <a:gd name="T7" fmla="*/ 0 h 63"/>
                  <a:gd name="T8" fmla="*/ 0 w 77"/>
                  <a:gd name="T9" fmla="*/ 0 h 63"/>
                  <a:gd name="T10" fmla="*/ 0 w 77"/>
                  <a:gd name="T11" fmla="*/ 0 h 63"/>
                  <a:gd name="T12" fmla="*/ 0 w 77"/>
                  <a:gd name="T13" fmla="*/ 0 h 63"/>
                  <a:gd name="T14" fmla="*/ 0 w 77"/>
                  <a:gd name="T15" fmla="*/ 0 h 63"/>
                  <a:gd name="T16" fmla="*/ 0 w 77"/>
                  <a:gd name="T17" fmla="*/ 0 h 63"/>
                  <a:gd name="T18" fmla="*/ 0 w 77"/>
                  <a:gd name="T19" fmla="*/ 0 h 63"/>
                  <a:gd name="T20" fmla="*/ 0 w 7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63">
                    <a:moveTo>
                      <a:pt x="30" y="0"/>
                    </a:moveTo>
                    <a:lnTo>
                      <a:pt x="46" y="16"/>
                    </a:lnTo>
                    <a:lnTo>
                      <a:pt x="46" y="31"/>
                    </a:lnTo>
                    <a:lnTo>
                      <a:pt x="61" y="16"/>
                    </a:lnTo>
                    <a:lnTo>
                      <a:pt x="76" y="47"/>
                    </a:lnTo>
                    <a:lnTo>
                      <a:pt x="46" y="47"/>
                    </a:lnTo>
                    <a:lnTo>
                      <a:pt x="30" y="62"/>
                    </a:lnTo>
                    <a:lnTo>
                      <a:pt x="0" y="47"/>
                    </a:lnTo>
                    <a:lnTo>
                      <a:pt x="15" y="31"/>
                    </a:lnTo>
                    <a:lnTo>
                      <a:pt x="30" y="31"/>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reeform 389">
                <a:extLst>
                  <a:ext uri="{FF2B5EF4-FFF2-40B4-BE49-F238E27FC236}">
                    <a16:creationId xmlns="" xmlns:a16="http://schemas.microsoft.com/office/drawing/2014/main" id="{6DAC807C-D57D-4B33-8161-740BD4B998FB}"/>
                  </a:ext>
                </a:extLst>
              </p:cNvPr>
              <p:cNvSpPr>
                <a:spLocks/>
              </p:cNvSpPr>
              <p:nvPr/>
            </p:nvSpPr>
            <p:spPr bwMode="auto">
              <a:xfrm>
                <a:off x="4286454" y="4212086"/>
                <a:ext cx="15660" cy="41917"/>
              </a:xfrm>
              <a:custGeom>
                <a:avLst/>
                <a:gdLst>
                  <a:gd name="T0" fmla="*/ 0 w 17"/>
                  <a:gd name="T1" fmla="*/ 0 h 47"/>
                  <a:gd name="T2" fmla="*/ 0 w 17"/>
                  <a:gd name="T3" fmla="*/ 0 h 47"/>
                  <a:gd name="T4" fmla="*/ 0 w 17"/>
                  <a:gd name="T5" fmla="*/ 0 h 47"/>
                  <a:gd name="T6" fmla="*/ 0 w 17"/>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47">
                    <a:moveTo>
                      <a:pt x="0" y="0"/>
                    </a:moveTo>
                    <a:lnTo>
                      <a:pt x="16" y="0"/>
                    </a:lnTo>
                    <a:lnTo>
                      <a:pt x="16" y="4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Freeform 390">
                <a:extLst>
                  <a:ext uri="{FF2B5EF4-FFF2-40B4-BE49-F238E27FC236}">
                    <a16:creationId xmlns="" xmlns:a16="http://schemas.microsoft.com/office/drawing/2014/main" id="{6EFD504B-69EC-4C3F-8CCA-23A6EE0C2F29}"/>
                  </a:ext>
                </a:extLst>
              </p:cNvPr>
              <p:cNvSpPr>
                <a:spLocks/>
              </p:cNvSpPr>
              <p:nvPr/>
            </p:nvSpPr>
            <p:spPr bwMode="auto">
              <a:xfrm>
                <a:off x="4413972" y="5072491"/>
                <a:ext cx="60404" cy="52948"/>
              </a:xfrm>
              <a:custGeom>
                <a:avLst/>
                <a:gdLst>
                  <a:gd name="T0" fmla="*/ 0 w 61"/>
                  <a:gd name="T1" fmla="*/ 0 h 62"/>
                  <a:gd name="T2" fmla="*/ 0 w 61"/>
                  <a:gd name="T3" fmla="*/ 0 h 62"/>
                  <a:gd name="T4" fmla="*/ 0 w 61"/>
                  <a:gd name="T5" fmla="*/ 0 h 62"/>
                  <a:gd name="T6" fmla="*/ 0 w 61"/>
                  <a:gd name="T7" fmla="*/ 0 h 62"/>
                  <a:gd name="T8" fmla="*/ 0 w 61"/>
                  <a:gd name="T9" fmla="*/ 0 h 62"/>
                  <a:gd name="T10" fmla="*/ 0 w 61"/>
                  <a:gd name="T11" fmla="*/ 0 h 62"/>
                  <a:gd name="T12" fmla="*/ 0 w 61"/>
                  <a:gd name="T13" fmla="*/ 0 h 62"/>
                  <a:gd name="T14" fmla="*/ 0 w 61"/>
                  <a:gd name="T15" fmla="*/ 0 h 62"/>
                  <a:gd name="T16" fmla="*/ 0 w 61"/>
                  <a:gd name="T17" fmla="*/ 0 h 62"/>
                  <a:gd name="T18" fmla="*/ 0 w 61"/>
                  <a:gd name="T19" fmla="*/ 0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62">
                    <a:moveTo>
                      <a:pt x="60" y="31"/>
                    </a:moveTo>
                    <a:lnTo>
                      <a:pt x="45" y="0"/>
                    </a:lnTo>
                    <a:lnTo>
                      <a:pt x="15" y="0"/>
                    </a:lnTo>
                    <a:lnTo>
                      <a:pt x="0" y="0"/>
                    </a:lnTo>
                    <a:lnTo>
                      <a:pt x="0" y="15"/>
                    </a:lnTo>
                    <a:lnTo>
                      <a:pt x="15" y="31"/>
                    </a:lnTo>
                    <a:lnTo>
                      <a:pt x="30" y="31"/>
                    </a:lnTo>
                    <a:lnTo>
                      <a:pt x="30" y="46"/>
                    </a:lnTo>
                    <a:lnTo>
                      <a:pt x="45" y="61"/>
                    </a:lnTo>
                    <a:lnTo>
                      <a:pt x="6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391">
                <a:extLst>
                  <a:ext uri="{FF2B5EF4-FFF2-40B4-BE49-F238E27FC236}">
                    <a16:creationId xmlns="" xmlns:a16="http://schemas.microsoft.com/office/drawing/2014/main" id="{46B804DC-2E82-4BC1-806F-1D76D63C8D06}"/>
                  </a:ext>
                </a:extLst>
              </p:cNvPr>
              <p:cNvSpPr>
                <a:spLocks/>
              </p:cNvSpPr>
              <p:nvPr/>
            </p:nvSpPr>
            <p:spPr bwMode="auto">
              <a:xfrm>
                <a:off x="4387126" y="5008512"/>
                <a:ext cx="73827" cy="66185"/>
              </a:xfrm>
              <a:custGeom>
                <a:avLst/>
                <a:gdLst>
                  <a:gd name="T0" fmla="*/ 0 w 76"/>
                  <a:gd name="T1" fmla="*/ 0 h 78"/>
                  <a:gd name="T2" fmla="*/ 0 w 76"/>
                  <a:gd name="T3" fmla="*/ 0 h 78"/>
                  <a:gd name="T4" fmla="*/ 0 w 76"/>
                  <a:gd name="T5" fmla="*/ 0 h 78"/>
                  <a:gd name="T6" fmla="*/ 0 w 76"/>
                  <a:gd name="T7" fmla="*/ 0 h 78"/>
                  <a:gd name="T8" fmla="*/ 0 w 76"/>
                  <a:gd name="T9" fmla="*/ 0 h 78"/>
                  <a:gd name="T10" fmla="*/ 0 w 76"/>
                  <a:gd name="T11" fmla="*/ 0 h 78"/>
                  <a:gd name="T12" fmla="*/ 0 w 76"/>
                  <a:gd name="T13" fmla="*/ 0 h 78"/>
                  <a:gd name="T14" fmla="*/ 0 w 76"/>
                  <a:gd name="T15" fmla="*/ 0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 h="78">
                    <a:moveTo>
                      <a:pt x="30" y="77"/>
                    </a:moveTo>
                    <a:lnTo>
                      <a:pt x="45" y="77"/>
                    </a:lnTo>
                    <a:lnTo>
                      <a:pt x="75" y="77"/>
                    </a:lnTo>
                    <a:lnTo>
                      <a:pt x="75" y="0"/>
                    </a:lnTo>
                    <a:lnTo>
                      <a:pt x="30" y="15"/>
                    </a:lnTo>
                    <a:lnTo>
                      <a:pt x="15" y="31"/>
                    </a:lnTo>
                    <a:lnTo>
                      <a:pt x="0" y="31"/>
                    </a:lnTo>
                    <a:lnTo>
                      <a:pt x="30"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392">
                <a:extLst>
                  <a:ext uri="{FF2B5EF4-FFF2-40B4-BE49-F238E27FC236}">
                    <a16:creationId xmlns="" xmlns:a16="http://schemas.microsoft.com/office/drawing/2014/main" id="{140663FC-CA71-473E-B70B-6A3E336EBC34}"/>
                  </a:ext>
                </a:extLst>
              </p:cNvPr>
              <p:cNvSpPr>
                <a:spLocks/>
              </p:cNvSpPr>
              <p:nvPr/>
            </p:nvSpPr>
            <p:spPr bwMode="auto">
              <a:xfrm>
                <a:off x="4358043" y="4982038"/>
                <a:ext cx="102909" cy="52948"/>
              </a:xfrm>
              <a:custGeom>
                <a:avLst/>
                <a:gdLst>
                  <a:gd name="T0" fmla="*/ 0 w 106"/>
                  <a:gd name="T1" fmla="*/ 0 h 63"/>
                  <a:gd name="T2" fmla="*/ 0 w 106"/>
                  <a:gd name="T3" fmla="*/ 0 h 63"/>
                  <a:gd name="T4" fmla="*/ 0 w 106"/>
                  <a:gd name="T5" fmla="*/ 0 h 63"/>
                  <a:gd name="T6" fmla="*/ 0 w 106"/>
                  <a:gd name="T7" fmla="*/ 0 h 63"/>
                  <a:gd name="T8" fmla="*/ 0 w 106"/>
                  <a:gd name="T9" fmla="*/ 0 h 63"/>
                  <a:gd name="T10" fmla="*/ 0 w 106"/>
                  <a:gd name="T11" fmla="*/ 0 h 63"/>
                  <a:gd name="T12" fmla="*/ 0 w 106"/>
                  <a:gd name="T13" fmla="*/ 0 h 63"/>
                  <a:gd name="T14" fmla="*/ 0 w 106"/>
                  <a:gd name="T15" fmla="*/ 0 h 63"/>
                  <a:gd name="T16" fmla="*/ 0 w 106"/>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 h="63">
                    <a:moveTo>
                      <a:pt x="105" y="31"/>
                    </a:moveTo>
                    <a:lnTo>
                      <a:pt x="90" y="16"/>
                    </a:lnTo>
                    <a:lnTo>
                      <a:pt x="30" y="0"/>
                    </a:lnTo>
                    <a:lnTo>
                      <a:pt x="0" y="31"/>
                    </a:lnTo>
                    <a:lnTo>
                      <a:pt x="30" y="47"/>
                    </a:lnTo>
                    <a:lnTo>
                      <a:pt x="30" y="62"/>
                    </a:lnTo>
                    <a:lnTo>
                      <a:pt x="45" y="62"/>
                    </a:lnTo>
                    <a:lnTo>
                      <a:pt x="60" y="47"/>
                    </a:lnTo>
                    <a:lnTo>
                      <a:pt x="105"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393">
                <a:extLst>
                  <a:ext uri="{FF2B5EF4-FFF2-40B4-BE49-F238E27FC236}">
                    <a16:creationId xmlns="" xmlns:a16="http://schemas.microsoft.com/office/drawing/2014/main" id="{1E0F55E9-05CE-40E0-8742-CDAE5275955C}"/>
                  </a:ext>
                </a:extLst>
              </p:cNvPr>
              <p:cNvSpPr>
                <a:spLocks/>
              </p:cNvSpPr>
              <p:nvPr/>
            </p:nvSpPr>
            <p:spPr bwMode="auto">
              <a:xfrm>
                <a:off x="4344620" y="5008512"/>
                <a:ext cx="42506" cy="26474"/>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2">
                    <a:moveTo>
                      <a:pt x="45" y="31"/>
                    </a:moveTo>
                    <a:lnTo>
                      <a:pt x="45" y="16"/>
                    </a:lnTo>
                    <a:lnTo>
                      <a:pt x="15" y="0"/>
                    </a:lnTo>
                    <a:lnTo>
                      <a:pt x="0" y="16"/>
                    </a:lnTo>
                    <a:lnTo>
                      <a:pt x="30" y="31"/>
                    </a:lnTo>
                    <a:lnTo>
                      <a:pt x="45"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394">
                <a:extLst>
                  <a:ext uri="{FF2B5EF4-FFF2-40B4-BE49-F238E27FC236}">
                    <a16:creationId xmlns="" xmlns:a16="http://schemas.microsoft.com/office/drawing/2014/main" id="{BCD9F9AC-B323-4741-9518-9CC3E7D1D100}"/>
                  </a:ext>
                </a:extLst>
              </p:cNvPr>
              <p:cNvSpPr>
                <a:spLocks/>
              </p:cNvSpPr>
              <p:nvPr/>
            </p:nvSpPr>
            <p:spPr bwMode="auto">
              <a:xfrm>
                <a:off x="4315536" y="4944533"/>
                <a:ext cx="71589" cy="77216"/>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 h="93">
                    <a:moveTo>
                      <a:pt x="30" y="92"/>
                    </a:moveTo>
                    <a:lnTo>
                      <a:pt x="44" y="77"/>
                    </a:lnTo>
                    <a:lnTo>
                      <a:pt x="74" y="46"/>
                    </a:lnTo>
                    <a:lnTo>
                      <a:pt x="74" y="31"/>
                    </a:lnTo>
                    <a:lnTo>
                      <a:pt x="59" y="31"/>
                    </a:lnTo>
                    <a:lnTo>
                      <a:pt x="59" y="0"/>
                    </a:lnTo>
                    <a:lnTo>
                      <a:pt x="30" y="0"/>
                    </a:lnTo>
                    <a:lnTo>
                      <a:pt x="15" y="15"/>
                    </a:lnTo>
                    <a:lnTo>
                      <a:pt x="30" y="31"/>
                    </a:lnTo>
                    <a:lnTo>
                      <a:pt x="15" y="31"/>
                    </a:lnTo>
                    <a:lnTo>
                      <a:pt x="0" y="61"/>
                    </a:lnTo>
                    <a:lnTo>
                      <a:pt x="0" y="77"/>
                    </a:lnTo>
                    <a:lnTo>
                      <a:pt x="30"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Freeform 395">
                <a:extLst>
                  <a:ext uri="{FF2B5EF4-FFF2-40B4-BE49-F238E27FC236}">
                    <a16:creationId xmlns="" xmlns:a16="http://schemas.microsoft.com/office/drawing/2014/main" id="{2F69D82E-BB28-4084-A6A3-F9E152597CDB}"/>
                  </a:ext>
                </a:extLst>
              </p:cNvPr>
              <p:cNvSpPr>
                <a:spLocks/>
              </p:cNvSpPr>
              <p:nvPr/>
            </p:nvSpPr>
            <p:spPr bwMode="auto">
              <a:xfrm>
                <a:off x="4373703" y="4944533"/>
                <a:ext cx="15660" cy="26474"/>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2">
                    <a:moveTo>
                      <a:pt x="0" y="0"/>
                    </a:moveTo>
                    <a:lnTo>
                      <a:pt x="0" y="31"/>
                    </a:lnTo>
                    <a:lnTo>
                      <a:pt x="16" y="31"/>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396">
                <a:extLst>
                  <a:ext uri="{FF2B5EF4-FFF2-40B4-BE49-F238E27FC236}">
                    <a16:creationId xmlns="" xmlns:a16="http://schemas.microsoft.com/office/drawing/2014/main" id="{894E3033-269A-42B9-98FE-A7D71803AFE6}"/>
                  </a:ext>
                </a:extLst>
              </p:cNvPr>
              <p:cNvSpPr>
                <a:spLocks/>
              </p:cNvSpPr>
              <p:nvPr/>
            </p:nvSpPr>
            <p:spPr bwMode="auto">
              <a:xfrm>
                <a:off x="3941931" y="4624639"/>
                <a:ext cx="474279" cy="386079"/>
              </a:xfrm>
              <a:custGeom>
                <a:avLst/>
                <a:gdLst>
                  <a:gd name="T0" fmla="*/ 0 w 492"/>
                  <a:gd name="T1" fmla="*/ 0 h 462"/>
                  <a:gd name="T2" fmla="*/ 0 w 492"/>
                  <a:gd name="T3" fmla="*/ 0 h 462"/>
                  <a:gd name="T4" fmla="*/ 0 w 492"/>
                  <a:gd name="T5" fmla="*/ 0 h 462"/>
                  <a:gd name="T6" fmla="*/ 0 w 492"/>
                  <a:gd name="T7" fmla="*/ 0 h 462"/>
                  <a:gd name="T8" fmla="*/ 0 w 492"/>
                  <a:gd name="T9" fmla="*/ 0 h 462"/>
                  <a:gd name="T10" fmla="*/ 0 w 492"/>
                  <a:gd name="T11" fmla="*/ 0 h 462"/>
                  <a:gd name="T12" fmla="*/ 0 w 492"/>
                  <a:gd name="T13" fmla="*/ 0 h 462"/>
                  <a:gd name="T14" fmla="*/ 0 w 492"/>
                  <a:gd name="T15" fmla="*/ 0 h 462"/>
                  <a:gd name="T16" fmla="*/ 0 w 492"/>
                  <a:gd name="T17" fmla="*/ 0 h 462"/>
                  <a:gd name="T18" fmla="*/ 0 w 492"/>
                  <a:gd name="T19" fmla="*/ 0 h 462"/>
                  <a:gd name="T20" fmla="*/ 0 w 492"/>
                  <a:gd name="T21" fmla="*/ 0 h 462"/>
                  <a:gd name="T22" fmla="*/ 0 w 492"/>
                  <a:gd name="T23" fmla="*/ 0 h 462"/>
                  <a:gd name="T24" fmla="*/ 0 w 492"/>
                  <a:gd name="T25" fmla="*/ 0 h 462"/>
                  <a:gd name="T26" fmla="*/ 0 w 492"/>
                  <a:gd name="T27" fmla="*/ 0 h 462"/>
                  <a:gd name="T28" fmla="*/ 0 w 492"/>
                  <a:gd name="T29" fmla="*/ 0 h 462"/>
                  <a:gd name="T30" fmla="*/ 0 w 492"/>
                  <a:gd name="T31" fmla="*/ 0 h 462"/>
                  <a:gd name="T32" fmla="*/ 0 w 492"/>
                  <a:gd name="T33" fmla="*/ 0 h 462"/>
                  <a:gd name="T34" fmla="*/ 0 w 492"/>
                  <a:gd name="T35" fmla="*/ 0 h 462"/>
                  <a:gd name="T36" fmla="*/ 0 w 492"/>
                  <a:gd name="T37" fmla="*/ 0 h 462"/>
                  <a:gd name="T38" fmla="*/ 0 w 492"/>
                  <a:gd name="T39" fmla="*/ 0 h 462"/>
                  <a:gd name="T40" fmla="*/ 0 w 492"/>
                  <a:gd name="T41" fmla="*/ 0 h 462"/>
                  <a:gd name="T42" fmla="*/ 0 w 492"/>
                  <a:gd name="T43" fmla="*/ 0 h 462"/>
                  <a:gd name="T44" fmla="*/ 0 w 492"/>
                  <a:gd name="T45" fmla="*/ 0 h 462"/>
                  <a:gd name="T46" fmla="*/ 0 w 492"/>
                  <a:gd name="T47" fmla="*/ 0 h 462"/>
                  <a:gd name="T48" fmla="*/ 0 w 492"/>
                  <a:gd name="T49" fmla="*/ 0 h 462"/>
                  <a:gd name="T50" fmla="*/ 0 w 492"/>
                  <a:gd name="T51" fmla="*/ 0 h 462"/>
                  <a:gd name="T52" fmla="*/ 0 w 492"/>
                  <a:gd name="T53" fmla="*/ 0 h 462"/>
                  <a:gd name="T54" fmla="*/ 0 w 492"/>
                  <a:gd name="T55" fmla="*/ 0 h 462"/>
                  <a:gd name="T56" fmla="*/ 0 w 492"/>
                  <a:gd name="T57" fmla="*/ 0 h 462"/>
                  <a:gd name="T58" fmla="*/ 0 w 492"/>
                  <a:gd name="T59" fmla="*/ 0 h 462"/>
                  <a:gd name="T60" fmla="*/ 0 w 492"/>
                  <a:gd name="T61" fmla="*/ 0 h 462"/>
                  <a:gd name="T62" fmla="*/ 0 w 492"/>
                  <a:gd name="T63" fmla="*/ 0 h 462"/>
                  <a:gd name="T64" fmla="*/ 0 w 492"/>
                  <a:gd name="T65" fmla="*/ 0 h 462"/>
                  <a:gd name="T66" fmla="*/ 0 w 492"/>
                  <a:gd name="T67" fmla="*/ 0 h 462"/>
                  <a:gd name="T68" fmla="*/ 0 w 492"/>
                  <a:gd name="T69" fmla="*/ 0 h 462"/>
                  <a:gd name="T70" fmla="*/ 0 w 492"/>
                  <a:gd name="T71" fmla="*/ 0 h 462"/>
                  <a:gd name="T72" fmla="*/ 0 w 492"/>
                  <a:gd name="T73" fmla="*/ 0 h 462"/>
                  <a:gd name="T74" fmla="*/ 0 w 492"/>
                  <a:gd name="T75" fmla="*/ 0 h 462"/>
                  <a:gd name="T76" fmla="*/ 0 w 492"/>
                  <a:gd name="T77" fmla="*/ 0 h 462"/>
                  <a:gd name="T78" fmla="*/ 0 w 492"/>
                  <a:gd name="T79" fmla="*/ 0 h 462"/>
                  <a:gd name="T80" fmla="*/ 0 w 492"/>
                  <a:gd name="T81" fmla="*/ 0 h 462"/>
                  <a:gd name="T82" fmla="*/ 0 w 492"/>
                  <a:gd name="T83" fmla="*/ 0 h 462"/>
                  <a:gd name="T84" fmla="*/ 0 w 492"/>
                  <a:gd name="T85" fmla="*/ 0 h 462"/>
                  <a:gd name="T86" fmla="*/ 0 w 492"/>
                  <a:gd name="T87" fmla="*/ 0 h 462"/>
                  <a:gd name="T88" fmla="*/ 0 w 492"/>
                  <a:gd name="T89" fmla="*/ 0 h 462"/>
                  <a:gd name="T90" fmla="*/ 0 w 492"/>
                  <a:gd name="T91" fmla="*/ 0 h 462"/>
                  <a:gd name="T92" fmla="*/ 0 w 492"/>
                  <a:gd name="T93" fmla="*/ 0 h 462"/>
                  <a:gd name="T94" fmla="*/ 0 w 492"/>
                  <a:gd name="T95" fmla="*/ 0 h 462"/>
                  <a:gd name="T96" fmla="*/ 0 w 492"/>
                  <a:gd name="T97" fmla="*/ 0 h 462"/>
                  <a:gd name="T98" fmla="*/ 0 w 492"/>
                  <a:gd name="T99" fmla="*/ 0 h 462"/>
                  <a:gd name="T100" fmla="*/ 0 w 492"/>
                  <a:gd name="T101" fmla="*/ 0 h 462"/>
                  <a:gd name="T102" fmla="*/ 0 w 492"/>
                  <a:gd name="T103" fmla="*/ 0 h 462"/>
                  <a:gd name="T104" fmla="*/ 0 w 492"/>
                  <a:gd name="T105" fmla="*/ 0 h 462"/>
                  <a:gd name="T106" fmla="*/ 0 w 492"/>
                  <a:gd name="T107" fmla="*/ 0 h 462"/>
                  <a:gd name="T108" fmla="*/ 0 w 492"/>
                  <a:gd name="T109" fmla="*/ 0 h 462"/>
                  <a:gd name="T110" fmla="*/ 0 w 492"/>
                  <a:gd name="T111" fmla="*/ 0 h 462"/>
                  <a:gd name="T112" fmla="*/ 0 w 492"/>
                  <a:gd name="T113" fmla="*/ 0 h 462"/>
                  <a:gd name="T114" fmla="*/ 0 w 492"/>
                  <a:gd name="T115" fmla="*/ 0 h 462"/>
                  <a:gd name="T116" fmla="*/ 0 w 492"/>
                  <a:gd name="T117" fmla="*/ 0 h 4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92" h="462">
                    <a:moveTo>
                      <a:pt x="387" y="461"/>
                    </a:moveTo>
                    <a:lnTo>
                      <a:pt x="387" y="446"/>
                    </a:lnTo>
                    <a:lnTo>
                      <a:pt x="402" y="415"/>
                    </a:lnTo>
                    <a:lnTo>
                      <a:pt x="417" y="415"/>
                    </a:lnTo>
                    <a:lnTo>
                      <a:pt x="402" y="400"/>
                    </a:lnTo>
                    <a:lnTo>
                      <a:pt x="417" y="384"/>
                    </a:lnTo>
                    <a:lnTo>
                      <a:pt x="446" y="384"/>
                    </a:lnTo>
                    <a:lnTo>
                      <a:pt x="461" y="384"/>
                    </a:lnTo>
                    <a:lnTo>
                      <a:pt x="476" y="338"/>
                    </a:lnTo>
                    <a:lnTo>
                      <a:pt x="491" y="307"/>
                    </a:lnTo>
                    <a:lnTo>
                      <a:pt x="431" y="307"/>
                    </a:lnTo>
                    <a:lnTo>
                      <a:pt x="402" y="369"/>
                    </a:lnTo>
                    <a:lnTo>
                      <a:pt x="372" y="369"/>
                    </a:lnTo>
                    <a:lnTo>
                      <a:pt x="357" y="384"/>
                    </a:lnTo>
                    <a:lnTo>
                      <a:pt x="327" y="353"/>
                    </a:lnTo>
                    <a:lnTo>
                      <a:pt x="312" y="292"/>
                    </a:lnTo>
                    <a:lnTo>
                      <a:pt x="298" y="277"/>
                    </a:lnTo>
                    <a:lnTo>
                      <a:pt x="298" y="215"/>
                    </a:lnTo>
                    <a:lnTo>
                      <a:pt x="327" y="200"/>
                    </a:lnTo>
                    <a:lnTo>
                      <a:pt x="327" y="184"/>
                    </a:lnTo>
                    <a:lnTo>
                      <a:pt x="298" y="184"/>
                    </a:lnTo>
                    <a:lnTo>
                      <a:pt x="298" y="154"/>
                    </a:lnTo>
                    <a:lnTo>
                      <a:pt x="283" y="123"/>
                    </a:lnTo>
                    <a:lnTo>
                      <a:pt x="268" y="92"/>
                    </a:lnTo>
                    <a:lnTo>
                      <a:pt x="238" y="92"/>
                    </a:lnTo>
                    <a:lnTo>
                      <a:pt x="223" y="108"/>
                    </a:lnTo>
                    <a:lnTo>
                      <a:pt x="193" y="31"/>
                    </a:lnTo>
                    <a:lnTo>
                      <a:pt x="164" y="31"/>
                    </a:lnTo>
                    <a:lnTo>
                      <a:pt x="164" y="46"/>
                    </a:lnTo>
                    <a:lnTo>
                      <a:pt x="119" y="31"/>
                    </a:lnTo>
                    <a:lnTo>
                      <a:pt x="45" y="15"/>
                    </a:lnTo>
                    <a:lnTo>
                      <a:pt x="0" y="0"/>
                    </a:lnTo>
                    <a:lnTo>
                      <a:pt x="15" y="77"/>
                    </a:lnTo>
                    <a:lnTo>
                      <a:pt x="30" y="92"/>
                    </a:lnTo>
                    <a:lnTo>
                      <a:pt x="45" y="123"/>
                    </a:lnTo>
                    <a:lnTo>
                      <a:pt x="30" y="123"/>
                    </a:lnTo>
                    <a:lnTo>
                      <a:pt x="45" y="154"/>
                    </a:lnTo>
                    <a:lnTo>
                      <a:pt x="60" y="169"/>
                    </a:lnTo>
                    <a:lnTo>
                      <a:pt x="60" y="200"/>
                    </a:lnTo>
                    <a:lnTo>
                      <a:pt x="89" y="246"/>
                    </a:lnTo>
                    <a:lnTo>
                      <a:pt x="104" y="246"/>
                    </a:lnTo>
                    <a:lnTo>
                      <a:pt x="89" y="215"/>
                    </a:lnTo>
                    <a:lnTo>
                      <a:pt x="74" y="108"/>
                    </a:lnTo>
                    <a:lnTo>
                      <a:pt x="45" y="77"/>
                    </a:lnTo>
                    <a:lnTo>
                      <a:pt x="45" y="31"/>
                    </a:lnTo>
                    <a:lnTo>
                      <a:pt x="74" y="61"/>
                    </a:lnTo>
                    <a:lnTo>
                      <a:pt x="89" y="123"/>
                    </a:lnTo>
                    <a:lnTo>
                      <a:pt x="89" y="154"/>
                    </a:lnTo>
                    <a:lnTo>
                      <a:pt x="104" y="169"/>
                    </a:lnTo>
                    <a:lnTo>
                      <a:pt x="134" y="215"/>
                    </a:lnTo>
                    <a:lnTo>
                      <a:pt x="149" y="215"/>
                    </a:lnTo>
                    <a:lnTo>
                      <a:pt x="164" y="292"/>
                    </a:lnTo>
                    <a:lnTo>
                      <a:pt x="164" y="323"/>
                    </a:lnTo>
                    <a:lnTo>
                      <a:pt x="193" y="353"/>
                    </a:lnTo>
                    <a:lnTo>
                      <a:pt x="238" y="400"/>
                    </a:lnTo>
                    <a:lnTo>
                      <a:pt x="312" y="430"/>
                    </a:lnTo>
                    <a:lnTo>
                      <a:pt x="342" y="430"/>
                    </a:lnTo>
                    <a:lnTo>
                      <a:pt x="357" y="430"/>
                    </a:lnTo>
                    <a:lnTo>
                      <a:pt x="387" y="4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Freeform 397">
                <a:extLst>
                  <a:ext uri="{FF2B5EF4-FFF2-40B4-BE49-F238E27FC236}">
                    <a16:creationId xmlns="" xmlns:a16="http://schemas.microsoft.com/office/drawing/2014/main" id="{635C9A05-11AA-451E-9740-534F86450470}"/>
                  </a:ext>
                </a:extLst>
              </p:cNvPr>
              <p:cNvSpPr>
                <a:spLocks/>
              </p:cNvSpPr>
              <p:nvPr/>
            </p:nvSpPr>
            <p:spPr bwMode="auto">
              <a:xfrm>
                <a:off x="4456478" y="4854081"/>
                <a:ext cx="174498" cy="63979"/>
              </a:xfrm>
              <a:custGeom>
                <a:avLst/>
                <a:gdLst>
                  <a:gd name="T0" fmla="*/ 0 w 180"/>
                  <a:gd name="T1" fmla="*/ 0 h 78"/>
                  <a:gd name="T2" fmla="*/ 0 w 180"/>
                  <a:gd name="T3" fmla="*/ 0 h 78"/>
                  <a:gd name="T4" fmla="*/ 0 w 180"/>
                  <a:gd name="T5" fmla="*/ 0 h 78"/>
                  <a:gd name="T6" fmla="*/ 0 w 180"/>
                  <a:gd name="T7" fmla="*/ 0 h 78"/>
                  <a:gd name="T8" fmla="*/ 0 w 180"/>
                  <a:gd name="T9" fmla="*/ 0 h 78"/>
                  <a:gd name="T10" fmla="*/ 0 w 180"/>
                  <a:gd name="T11" fmla="*/ 0 h 78"/>
                  <a:gd name="T12" fmla="*/ 0 w 180"/>
                  <a:gd name="T13" fmla="*/ 0 h 78"/>
                  <a:gd name="T14" fmla="*/ 0 w 180"/>
                  <a:gd name="T15" fmla="*/ 0 h 78"/>
                  <a:gd name="T16" fmla="*/ 0 w 180"/>
                  <a:gd name="T17" fmla="*/ 0 h 78"/>
                  <a:gd name="T18" fmla="*/ 0 w 180"/>
                  <a:gd name="T19" fmla="*/ 0 h 78"/>
                  <a:gd name="T20" fmla="*/ 0 w 180"/>
                  <a:gd name="T21" fmla="*/ 0 h 78"/>
                  <a:gd name="T22" fmla="*/ 0 w 180"/>
                  <a:gd name="T23" fmla="*/ 0 h 78"/>
                  <a:gd name="T24" fmla="*/ 0 w 180"/>
                  <a:gd name="T25" fmla="*/ 0 h 78"/>
                  <a:gd name="T26" fmla="*/ 0 w 180"/>
                  <a:gd name="T27" fmla="*/ 0 h 78"/>
                  <a:gd name="T28" fmla="*/ 0 w 180"/>
                  <a:gd name="T29" fmla="*/ 0 h 78"/>
                  <a:gd name="T30" fmla="*/ 0 w 180"/>
                  <a:gd name="T31" fmla="*/ 0 h 78"/>
                  <a:gd name="T32" fmla="*/ 0 w 180"/>
                  <a:gd name="T33" fmla="*/ 0 h 78"/>
                  <a:gd name="T34" fmla="*/ 0 w 180"/>
                  <a:gd name="T35" fmla="*/ 0 h 78"/>
                  <a:gd name="T36" fmla="*/ 0 w 180"/>
                  <a:gd name="T37" fmla="*/ 0 h 78"/>
                  <a:gd name="T38" fmla="*/ 0 w 180"/>
                  <a:gd name="T39" fmla="*/ 0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0" h="78">
                    <a:moveTo>
                      <a:pt x="0" y="31"/>
                    </a:moveTo>
                    <a:lnTo>
                      <a:pt x="15" y="31"/>
                    </a:lnTo>
                    <a:lnTo>
                      <a:pt x="15" y="15"/>
                    </a:lnTo>
                    <a:lnTo>
                      <a:pt x="45" y="15"/>
                    </a:lnTo>
                    <a:lnTo>
                      <a:pt x="75" y="31"/>
                    </a:lnTo>
                    <a:lnTo>
                      <a:pt x="90" y="31"/>
                    </a:lnTo>
                    <a:lnTo>
                      <a:pt x="104" y="46"/>
                    </a:lnTo>
                    <a:lnTo>
                      <a:pt x="119" y="62"/>
                    </a:lnTo>
                    <a:lnTo>
                      <a:pt x="119" y="77"/>
                    </a:lnTo>
                    <a:lnTo>
                      <a:pt x="179" y="77"/>
                    </a:lnTo>
                    <a:lnTo>
                      <a:pt x="179" y="62"/>
                    </a:lnTo>
                    <a:lnTo>
                      <a:pt x="164" y="62"/>
                    </a:lnTo>
                    <a:lnTo>
                      <a:pt x="149" y="62"/>
                    </a:lnTo>
                    <a:lnTo>
                      <a:pt x="149" y="46"/>
                    </a:lnTo>
                    <a:lnTo>
                      <a:pt x="134" y="46"/>
                    </a:lnTo>
                    <a:lnTo>
                      <a:pt x="104" y="15"/>
                    </a:lnTo>
                    <a:lnTo>
                      <a:pt x="90" y="15"/>
                    </a:lnTo>
                    <a:lnTo>
                      <a:pt x="45" y="0"/>
                    </a:lnTo>
                    <a:lnTo>
                      <a:pt x="15" y="0"/>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Freeform 398">
                <a:extLst>
                  <a:ext uri="{FF2B5EF4-FFF2-40B4-BE49-F238E27FC236}">
                    <a16:creationId xmlns="" xmlns:a16="http://schemas.microsoft.com/office/drawing/2014/main" id="{B956FC6B-3889-4CA2-83FB-D384D595899C}"/>
                  </a:ext>
                </a:extLst>
              </p:cNvPr>
              <p:cNvSpPr>
                <a:spLocks/>
              </p:cNvSpPr>
              <p:nvPr/>
            </p:nvSpPr>
            <p:spPr bwMode="auto">
              <a:xfrm>
                <a:off x="4474375" y="4880554"/>
                <a:ext cx="15660" cy="15443"/>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16" y="0"/>
                    </a:moveTo>
                    <a:lnTo>
                      <a:pt x="0" y="0"/>
                    </a:lnTo>
                    <a:lnTo>
                      <a:pt x="0" y="16"/>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399">
                <a:extLst>
                  <a:ext uri="{FF2B5EF4-FFF2-40B4-BE49-F238E27FC236}">
                    <a16:creationId xmlns="" xmlns:a16="http://schemas.microsoft.com/office/drawing/2014/main" id="{446669F0-97DF-4203-9089-996586A30090}"/>
                  </a:ext>
                </a:extLst>
              </p:cNvPr>
              <p:cNvSpPr>
                <a:spLocks/>
              </p:cNvSpPr>
              <p:nvPr/>
            </p:nvSpPr>
            <p:spPr bwMode="auto">
              <a:xfrm>
                <a:off x="4559388" y="4944533"/>
                <a:ext cx="29083" cy="13237"/>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w 3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7">
                    <a:moveTo>
                      <a:pt x="0" y="16"/>
                    </a:moveTo>
                    <a:lnTo>
                      <a:pt x="15" y="16"/>
                    </a:lnTo>
                    <a:lnTo>
                      <a:pt x="29" y="16"/>
                    </a:lnTo>
                    <a:lnTo>
                      <a:pt x="29"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Freeform 400">
                <a:extLst>
                  <a:ext uri="{FF2B5EF4-FFF2-40B4-BE49-F238E27FC236}">
                    <a16:creationId xmlns="" xmlns:a16="http://schemas.microsoft.com/office/drawing/2014/main" id="{F25CAD59-6701-4950-8294-04B298CDA15F}"/>
                  </a:ext>
                </a:extLst>
              </p:cNvPr>
              <p:cNvSpPr>
                <a:spLocks/>
              </p:cNvSpPr>
              <p:nvPr/>
            </p:nvSpPr>
            <p:spPr bwMode="auto">
              <a:xfrm>
                <a:off x="4617554" y="4918060"/>
                <a:ext cx="58167" cy="52948"/>
              </a:xfrm>
              <a:custGeom>
                <a:avLst/>
                <a:gdLst>
                  <a:gd name="T0" fmla="*/ 0 w 61"/>
                  <a:gd name="T1" fmla="*/ 0 h 63"/>
                  <a:gd name="T2" fmla="*/ 0 w 61"/>
                  <a:gd name="T3" fmla="*/ 0 h 63"/>
                  <a:gd name="T4" fmla="*/ 0 w 61"/>
                  <a:gd name="T5" fmla="*/ 0 h 63"/>
                  <a:gd name="T6" fmla="*/ 0 w 61"/>
                  <a:gd name="T7" fmla="*/ 0 h 63"/>
                  <a:gd name="T8" fmla="*/ 0 w 61"/>
                  <a:gd name="T9" fmla="*/ 0 h 63"/>
                  <a:gd name="T10" fmla="*/ 0 w 61"/>
                  <a:gd name="T11" fmla="*/ 0 h 63"/>
                  <a:gd name="T12" fmla="*/ 0 w 61"/>
                  <a:gd name="T13" fmla="*/ 0 h 63"/>
                  <a:gd name="T14" fmla="*/ 0 w 61"/>
                  <a:gd name="T15" fmla="*/ 0 h 63"/>
                  <a:gd name="T16" fmla="*/ 0 w 61"/>
                  <a:gd name="T17" fmla="*/ 0 h 63"/>
                  <a:gd name="T18" fmla="*/ 0 w 61"/>
                  <a:gd name="T19" fmla="*/ 0 h 63"/>
                  <a:gd name="T20" fmla="*/ 0 w 61"/>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63">
                    <a:moveTo>
                      <a:pt x="60" y="62"/>
                    </a:moveTo>
                    <a:lnTo>
                      <a:pt x="60" y="31"/>
                    </a:lnTo>
                    <a:lnTo>
                      <a:pt x="60" y="16"/>
                    </a:lnTo>
                    <a:lnTo>
                      <a:pt x="45" y="16"/>
                    </a:lnTo>
                    <a:lnTo>
                      <a:pt x="30" y="0"/>
                    </a:lnTo>
                    <a:lnTo>
                      <a:pt x="30" y="16"/>
                    </a:lnTo>
                    <a:lnTo>
                      <a:pt x="45" y="31"/>
                    </a:lnTo>
                    <a:lnTo>
                      <a:pt x="0" y="31"/>
                    </a:lnTo>
                    <a:lnTo>
                      <a:pt x="15" y="47"/>
                    </a:lnTo>
                    <a:lnTo>
                      <a:pt x="45" y="47"/>
                    </a:lnTo>
                    <a:lnTo>
                      <a:pt x="60"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Freeform 401">
                <a:extLst>
                  <a:ext uri="{FF2B5EF4-FFF2-40B4-BE49-F238E27FC236}">
                    <a16:creationId xmlns="" xmlns:a16="http://schemas.microsoft.com/office/drawing/2014/main" id="{F63BCE7E-0700-4F70-A437-CB1C86FF946A}"/>
                  </a:ext>
                </a:extLst>
              </p:cNvPr>
              <p:cNvSpPr>
                <a:spLocks/>
              </p:cNvSpPr>
              <p:nvPr/>
            </p:nvSpPr>
            <p:spPr bwMode="auto">
              <a:xfrm>
                <a:off x="4559388" y="4827606"/>
                <a:ext cx="17897" cy="15443"/>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0" y="0"/>
                    </a:moveTo>
                    <a:lnTo>
                      <a:pt x="0" y="16"/>
                    </a:lnTo>
                    <a:lnTo>
                      <a:pt x="16"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Line 402">
                <a:extLst>
                  <a:ext uri="{FF2B5EF4-FFF2-40B4-BE49-F238E27FC236}">
                    <a16:creationId xmlns="" xmlns:a16="http://schemas.microsoft.com/office/drawing/2014/main" id="{FBD26CC0-F7A7-41B9-831D-0EFF14AA0164}"/>
                  </a:ext>
                </a:extLst>
              </p:cNvPr>
              <p:cNvSpPr>
                <a:spLocks noChangeShapeType="1"/>
              </p:cNvSpPr>
              <p:nvPr/>
            </p:nvSpPr>
            <p:spPr bwMode="auto">
              <a:xfrm>
                <a:off x="4646636" y="4893792"/>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Freeform 403">
                <a:extLst>
                  <a:ext uri="{FF2B5EF4-FFF2-40B4-BE49-F238E27FC236}">
                    <a16:creationId xmlns="" xmlns:a16="http://schemas.microsoft.com/office/drawing/2014/main" id="{219D1587-0476-4ECF-999F-92937887473C}"/>
                  </a:ext>
                </a:extLst>
              </p:cNvPr>
              <p:cNvSpPr>
                <a:spLocks/>
              </p:cNvSpPr>
              <p:nvPr/>
            </p:nvSpPr>
            <p:spPr bwMode="auto">
              <a:xfrm>
                <a:off x="3886001" y="3662751"/>
                <a:ext cx="1147664" cy="820694"/>
              </a:xfrm>
              <a:custGeom>
                <a:avLst/>
                <a:gdLst>
                  <a:gd name="T0" fmla="*/ 0 w 1193"/>
                  <a:gd name="T1" fmla="*/ 0 h 985"/>
                  <a:gd name="T2" fmla="*/ 0 w 1193"/>
                  <a:gd name="T3" fmla="*/ 0 h 985"/>
                  <a:gd name="T4" fmla="*/ 0 w 1193"/>
                  <a:gd name="T5" fmla="*/ 0 h 985"/>
                  <a:gd name="T6" fmla="*/ 0 w 1193"/>
                  <a:gd name="T7" fmla="*/ 0 h 985"/>
                  <a:gd name="T8" fmla="*/ 0 w 1193"/>
                  <a:gd name="T9" fmla="*/ 0 h 985"/>
                  <a:gd name="T10" fmla="*/ 0 w 1193"/>
                  <a:gd name="T11" fmla="*/ 0 h 985"/>
                  <a:gd name="T12" fmla="*/ 0 w 1193"/>
                  <a:gd name="T13" fmla="*/ 0 h 985"/>
                  <a:gd name="T14" fmla="*/ 0 w 1193"/>
                  <a:gd name="T15" fmla="*/ 0 h 985"/>
                  <a:gd name="T16" fmla="*/ 0 w 1193"/>
                  <a:gd name="T17" fmla="*/ 0 h 985"/>
                  <a:gd name="T18" fmla="*/ 0 w 1193"/>
                  <a:gd name="T19" fmla="*/ 0 h 985"/>
                  <a:gd name="T20" fmla="*/ 0 w 1193"/>
                  <a:gd name="T21" fmla="*/ 0 h 985"/>
                  <a:gd name="T22" fmla="*/ 0 w 1193"/>
                  <a:gd name="T23" fmla="*/ 0 h 985"/>
                  <a:gd name="T24" fmla="*/ 0 w 1193"/>
                  <a:gd name="T25" fmla="*/ 0 h 985"/>
                  <a:gd name="T26" fmla="*/ 0 w 1193"/>
                  <a:gd name="T27" fmla="*/ 0 h 985"/>
                  <a:gd name="T28" fmla="*/ 0 w 1193"/>
                  <a:gd name="T29" fmla="*/ 0 h 985"/>
                  <a:gd name="T30" fmla="*/ 0 w 1193"/>
                  <a:gd name="T31" fmla="*/ 0 h 985"/>
                  <a:gd name="T32" fmla="*/ 0 w 1193"/>
                  <a:gd name="T33" fmla="*/ 0 h 985"/>
                  <a:gd name="T34" fmla="*/ 0 w 1193"/>
                  <a:gd name="T35" fmla="*/ 0 h 985"/>
                  <a:gd name="T36" fmla="*/ 0 w 1193"/>
                  <a:gd name="T37" fmla="*/ 0 h 985"/>
                  <a:gd name="T38" fmla="*/ 0 w 1193"/>
                  <a:gd name="T39" fmla="*/ 0 h 985"/>
                  <a:gd name="T40" fmla="*/ 0 w 1193"/>
                  <a:gd name="T41" fmla="*/ 0 h 985"/>
                  <a:gd name="T42" fmla="*/ 0 w 1193"/>
                  <a:gd name="T43" fmla="*/ 0 h 985"/>
                  <a:gd name="T44" fmla="*/ 0 w 1193"/>
                  <a:gd name="T45" fmla="*/ 0 h 985"/>
                  <a:gd name="T46" fmla="*/ 0 w 1193"/>
                  <a:gd name="T47" fmla="*/ 0 h 985"/>
                  <a:gd name="T48" fmla="*/ 0 w 1193"/>
                  <a:gd name="T49" fmla="*/ 0 h 985"/>
                  <a:gd name="T50" fmla="*/ 0 w 1193"/>
                  <a:gd name="T51" fmla="*/ 0 h 985"/>
                  <a:gd name="T52" fmla="*/ 0 w 1193"/>
                  <a:gd name="T53" fmla="*/ 0 h 985"/>
                  <a:gd name="T54" fmla="*/ 0 w 1193"/>
                  <a:gd name="T55" fmla="*/ 0 h 985"/>
                  <a:gd name="T56" fmla="*/ 0 w 1193"/>
                  <a:gd name="T57" fmla="*/ 0 h 985"/>
                  <a:gd name="T58" fmla="*/ 0 w 1193"/>
                  <a:gd name="T59" fmla="*/ 0 h 985"/>
                  <a:gd name="T60" fmla="*/ 0 w 1193"/>
                  <a:gd name="T61" fmla="*/ 0 h 985"/>
                  <a:gd name="T62" fmla="*/ 0 w 1193"/>
                  <a:gd name="T63" fmla="*/ 0 h 985"/>
                  <a:gd name="T64" fmla="*/ 0 w 1193"/>
                  <a:gd name="T65" fmla="*/ 0 h 985"/>
                  <a:gd name="T66" fmla="*/ 0 w 1193"/>
                  <a:gd name="T67" fmla="*/ 0 h 985"/>
                  <a:gd name="T68" fmla="*/ 0 w 1193"/>
                  <a:gd name="T69" fmla="*/ 0 h 985"/>
                  <a:gd name="T70" fmla="*/ 0 w 1193"/>
                  <a:gd name="T71" fmla="*/ 0 h 985"/>
                  <a:gd name="T72" fmla="*/ 0 w 1193"/>
                  <a:gd name="T73" fmla="*/ 0 h 985"/>
                  <a:gd name="T74" fmla="*/ 0 w 1193"/>
                  <a:gd name="T75" fmla="*/ 0 h 985"/>
                  <a:gd name="T76" fmla="*/ 0 w 1193"/>
                  <a:gd name="T77" fmla="*/ 0 h 985"/>
                  <a:gd name="T78" fmla="*/ 0 w 1193"/>
                  <a:gd name="T79" fmla="*/ 0 h 985"/>
                  <a:gd name="T80" fmla="*/ 0 w 1193"/>
                  <a:gd name="T81" fmla="*/ 0 h 985"/>
                  <a:gd name="T82" fmla="*/ 0 w 1193"/>
                  <a:gd name="T83" fmla="*/ 0 h 985"/>
                  <a:gd name="T84" fmla="*/ 0 w 1193"/>
                  <a:gd name="T85" fmla="*/ 0 h 985"/>
                  <a:gd name="T86" fmla="*/ 0 w 1193"/>
                  <a:gd name="T87" fmla="*/ 0 h 985"/>
                  <a:gd name="T88" fmla="*/ 0 w 1193"/>
                  <a:gd name="T89" fmla="*/ 0 h 985"/>
                  <a:gd name="T90" fmla="*/ 0 w 1193"/>
                  <a:gd name="T91" fmla="*/ 0 h 985"/>
                  <a:gd name="T92" fmla="*/ 0 w 1193"/>
                  <a:gd name="T93" fmla="*/ 0 h 985"/>
                  <a:gd name="T94" fmla="*/ 0 w 1193"/>
                  <a:gd name="T95" fmla="*/ 0 h 985"/>
                  <a:gd name="T96" fmla="*/ 0 w 1193"/>
                  <a:gd name="T97" fmla="*/ 0 h 985"/>
                  <a:gd name="T98" fmla="*/ 0 w 1193"/>
                  <a:gd name="T99" fmla="*/ 0 h 985"/>
                  <a:gd name="T100" fmla="*/ 0 w 1193"/>
                  <a:gd name="T101" fmla="*/ 0 h 985"/>
                  <a:gd name="T102" fmla="*/ 0 w 1193"/>
                  <a:gd name="T103" fmla="*/ 0 h 985"/>
                  <a:gd name="T104" fmla="*/ 0 w 1193"/>
                  <a:gd name="T105" fmla="*/ 0 h 985"/>
                  <a:gd name="T106" fmla="*/ 0 w 1193"/>
                  <a:gd name="T107" fmla="*/ 0 h 985"/>
                  <a:gd name="T108" fmla="*/ 0 w 1193"/>
                  <a:gd name="T109" fmla="*/ 0 h 985"/>
                  <a:gd name="T110" fmla="*/ 0 w 1193"/>
                  <a:gd name="T111" fmla="*/ 0 h 985"/>
                  <a:gd name="T112" fmla="*/ 0 w 1193"/>
                  <a:gd name="T113" fmla="*/ 0 h 9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93" h="985">
                    <a:moveTo>
                      <a:pt x="765" y="939"/>
                    </a:moveTo>
                    <a:lnTo>
                      <a:pt x="765" y="954"/>
                    </a:lnTo>
                    <a:lnTo>
                      <a:pt x="765" y="969"/>
                    </a:lnTo>
                    <a:lnTo>
                      <a:pt x="751" y="969"/>
                    </a:lnTo>
                    <a:lnTo>
                      <a:pt x="736" y="969"/>
                    </a:lnTo>
                    <a:lnTo>
                      <a:pt x="692" y="984"/>
                    </a:lnTo>
                    <a:lnTo>
                      <a:pt x="706" y="954"/>
                    </a:lnTo>
                    <a:lnTo>
                      <a:pt x="721" y="954"/>
                    </a:lnTo>
                    <a:lnTo>
                      <a:pt x="736" y="939"/>
                    </a:lnTo>
                    <a:lnTo>
                      <a:pt x="736" y="908"/>
                    </a:lnTo>
                    <a:lnTo>
                      <a:pt x="736" y="923"/>
                    </a:lnTo>
                    <a:lnTo>
                      <a:pt x="765" y="923"/>
                    </a:lnTo>
                    <a:lnTo>
                      <a:pt x="751" y="893"/>
                    </a:lnTo>
                    <a:lnTo>
                      <a:pt x="736" y="878"/>
                    </a:lnTo>
                    <a:lnTo>
                      <a:pt x="706" y="878"/>
                    </a:lnTo>
                    <a:lnTo>
                      <a:pt x="706" y="833"/>
                    </a:lnTo>
                    <a:lnTo>
                      <a:pt x="692" y="833"/>
                    </a:lnTo>
                    <a:lnTo>
                      <a:pt x="692" y="802"/>
                    </a:lnTo>
                    <a:lnTo>
                      <a:pt x="648" y="802"/>
                    </a:lnTo>
                    <a:lnTo>
                      <a:pt x="633" y="802"/>
                    </a:lnTo>
                    <a:lnTo>
                      <a:pt x="618" y="817"/>
                    </a:lnTo>
                    <a:lnTo>
                      <a:pt x="530" y="787"/>
                    </a:lnTo>
                    <a:lnTo>
                      <a:pt x="500" y="787"/>
                    </a:lnTo>
                    <a:lnTo>
                      <a:pt x="368" y="757"/>
                    </a:lnTo>
                    <a:lnTo>
                      <a:pt x="221" y="742"/>
                    </a:lnTo>
                    <a:lnTo>
                      <a:pt x="118" y="712"/>
                    </a:lnTo>
                    <a:lnTo>
                      <a:pt x="103" y="696"/>
                    </a:lnTo>
                    <a:lnTo>
                      <a:pt x="59" y="651"/>
                    </a:lnTo>
                    <a:lnTo>
                      <a:pt x="74" y="606"/>
                    </a:lnTo>
                    <a:lnTo>
                      <a:pt x="59" y="545"/>
                    </a:lnTo>
                    <a:lnTo>
                      <a:pt x="88" y="500"/>
                    </a:lnTo>
                    <a:lnTo>
                      <a:pt x="88" y="484"/>
                    </a:lnTo>
                    <a:lnTo>
                      <a:pt x="74" y="454"/>
                    </a:lnTo>
                    <a:lnTo>
                      <a:pt x="74" y="394"/>
                    </a:lnTo>
                    <a:lnTo>
                      <a:pt x="59" y="363"/>
                    </a:lnTo>
                    <a:lnTo>
                      <a:pt x="29" y="363"/>
                    </a:lnTo>
                    <a:lnTo>
                      <a:pt x="15" y="318"/>
                    </a:lnTo>
                    <a:lnTo>
                      <a:pt x="0" y="318"/>
                    </a:lnTo>
                    <a:lnTo>
                      <a:pt x="0" y="303"/>
                    </a:lnTo>
                    <a:lnTo>
                      <a:pt x="206" y="0"/>
                    </a:lnTo>
                    <a:lnTo>
                      <a:pt x="280" y="45"/>
                    </a:lnTo>
                    <a:lnTo>
                      <a:pt x="338" y="45"/>
                    </a:lnTo>
                    <a:lnTo>
                      <a:pt x="353" y="45"/>
                    </a:lnTo>
                    <a:lnTo>
                      <a:pt x="368" y="61"/>
                    </a:lnTo>
                    <a:lnTo>
                      <a:pt x="397" y="45"/>
                    </a:lnTo>
                    <a:lnTo>
                      <a:pt x="412" y="76"/>
                    </a:lnTo>
                    <a:lnTo>
                      <a:pt x="427" y="91"/>
                    </a:lnTo>
                    <a:lnTo>
                      <a:pt x="456" y="91"/>
                    </a:lnTo>
                    <a:lnTo>
                      <a:pt x="530" y="167"/>
                    </a:lnTo>
                    <a:lnTo>
                      <a:pt x="515" y="167"/>
                    </a:lnTo>
                    <a:lnTo>
                      <a:pt x="559" y="197"/>
                    </a:lnTo>
                    <a:lnTo>
                      <a:pt x="574" y="242"/>
                    </a:lnTo>
                    <a:lnTo>
                      <a:pt x="589" y="212"/>
                    </a:lnTo>
                    <a:lnTo>
                      <a:pt x="633" y="197"/>
                    </a:lnTo>
                    <a:lnTo>
                      <a:pt x="603" y="182"/>
                    </a:lnTo>
                    <a:lnTo>
                      <a:pt x="648" y="182"/>
                    </a:lnTo>
                    <a:lnTo>
                      <a:pt x="648" y="197"/>
                    </a:lnTo>
                    <a:lnTo>
                      <a:pt x="692" y="242"/>
                    </a:lnTo>
                    <a:lnTo>
                      <a:pt x="692" y="227"/>
                    </a:lnTo>
                    <a:lnTo>
                      <a:pt x="706" y="242"/>
                    </a:lnTo>
                    <a:lnTo>
                      <a:pt x="736" y="227"/>
                    </a:lnTo>
                    <a:lnTo>
                      <a:pt x="736" y="288"/>
                    </a:lnTo>
                    <a:lnTo>
                      <a:pt x="751" y="288"/>
                    </a:lnTo>
                    <a:lnTo>
                      <a:pt x="751" y="257"/>
                    </a:lnTo>
                    <a:lnTo>
                      <a:pt x="795" y="242"/>
                    </a:lnTo>
                    <a:lnTo>
                      <a:pt x="795" y="167"/>
                    </a:lnTo>
                    <a:lnTo>
                      <a:pt x="839" y="121"/>
                    </a:lnTo>
                    <a:lnTo>
                      <a:pt x="854" y="151"/>
                    </a:lnTo>
                    <a:lnTo>
                      <a:pt x="854" y="167"/>
                    </a:lnTo>
                    <a:lnTo>
                      <a:pt x="854" y="197"/>
                    </a:lnTo>
                    <a:lnTo>
                      <a:pt x="839" y="197"/>
                    </a:lnTo>
                    <a:lnTo>
                      <a:pt x="854" y="227"/>
                    </a:lnTo>
                    <a:lnTo>
                      <a:pt x="868" y="227"/>
                    </a:lnTo>
                    <a:lnTo>
                      <a:pt x="868" y="242"/>
                    </a:lnTo>
                    <a:lnTo>
                      <a:pt x="854" y="272"/>
                    </a:lnTo>
                    <a:lnTo>
                      <a:pt x="868" y="288"/>
                    </a:lnTo>
                    <a:lnTo>
                      <a:pt x="912" y="257"/>
                    </a:lnTo>
                    <a:lnTo>
                      <a:pt x="927" y="227"/>
                    </a:lnTo>
                    <a:lnTo>
                      <a:pt x="957" y="257"/>
                    </a:lnTo>
                    <a:lnTo>
                      <a:pt x="927" y="318"/>
                    </a:lnTo>
                    <a:lnTo>
                      <a:pt x="898" y="318"/>
                    </a:lnTo>
                    <a:lnTo>
                      <a:pt x="854" y="318"/>
                    </a:lnTo>
                    <a:lnTo>
                      <a:pt x="868" y="333"/>
                    </a:lnTo>
                    <a:lnTo>
                      <a:pt x="824" y="348"/>
                    </a:lnTo>
                    <a:lnTo>
                      <a:pt x="809" y="378"/>
                    </a:lnTo>
                    <a:lnTo>
                      <a:pt x="765" y="378"/>
                    </a:lnTo>
                    <a:lnTo>
                      <a:pt x="751" y="409"/>
                    </a:lnTo>
                    <a:lnTo>
                      <a:pt x="736" y="409"/>
                    </a:lnTo>
                    <a:lnTo>
                      <a:pt x="706" y="424"/>
                    </a:lnTo>
                    <a:lnTo>
                      <a:pt x="662" y="469"/>
                    </a:lnTo>
                    <a:lnTo>
                      <a:pt x="648" y="515"/>
                    </a:lnTo>
                    <a:lnTo>
                      <a:pt x="662" y="530"/>
                    </a:lnTo>
                    <a:lnTo>
                      <a:pt x="662" y="575"/>
                    </a:lnTo>
                    <a:lnTo>
                      <a:pt x="692" y="575"/>
                    </a:lnTo>
                    <a:lnTo>
                      <a:pt x="751" y="636"/>
                    </a:lnTo>
                    <a:lnTo>
                      <a:pt x="765" y="636"/>
                    </a:lnTo>
                    <a:lnTo>
                      <a:pt x="795" y="666"/>
                    </a:lnTo>
                    <a:lnTo>
                      <a:pt x="780" y="681"/>
                    </a:lnTo>
                    <a:lnTo>
                      <a:pt x="795" y="696"/>
                    </a:lnTo>
                    <a:lnTo>
                      <a:pt x="765" y="712"/>
                    </a:lnTo>
                    <a:lnTo>
                      <a:pt x="795" y="757"/>
                    </a:lnTo>
                    <a:lnTo>
                      <a:pt x="809" y="757"/>
                    </a:lnTo>
                    <a:lnTo>
                      <a:pt x="824" y="757"/>
                    </a:lnTo>
                    <a:lnTo>
                      <a:pt x="839" y="727"/>
                    </a:lnTo>
                    <a:lnTo>
                      <a:pt x="854" y="696"/>
                    </a:lnTo>
                    <a:lnTo>
                      <a:pt x="839" y="681"/>
                    </a:lnTo>
                    <a:lnTo>
                      <a:pt x="883" y="651"/>
                    </a:lnTo>
                    <a:lnTo>
                      <a:pt x="898" y="590"/>
                    </a:lnTo>
                    <a:lnTo>
                      <a:pt x="868" y="575"/>
                    </a:lnTo>
                    <a:lnTo>
                      <a:pt x="883" y="560"/>
                    </a:lnTo>
                    <a:lnTo>
                      <a:pt x="898" y="560"/>
                    </a:lnTo>
                    <a:lnTo>
                      <a:pt x="927" y="454"/>
                    </a:lnTo>
                    <a:lnTo>
                      <a:pt x="957" y="454"/>
                    </a:lnTo>
                    <a:lnTo>
                      <a:pt x="1001" y="484"/>
                    </a:lnTo>
                    <a:lnTo>
                      <a:pt x="1015" y="530"/>
                    </a:lnTo>
                    <a:lnTo>
                      <a:pt x="1030" y="530"/>
                    </a:lnTo>
                    <a:lnTo>
                      <a:pt x="1015" y="590"/>
                    </a:lnTo>
                    <a:lnTo>
                      <a:pt x="1060" y="606"/>
                    </a:lnTo>
                    <a:lnTo>
                      <a:pt x="1104" y="575"/>
                    </a:lnTo>
                    <a:lnTo>
                      <a:pt x="1118" y="651"/>
                    </a:lnTo>
                    <a:lnTo>
                      <a:pt x="1118" y="666"/>
                    </a:lnTo>
                    <a:lnTo>
                      <a:pt x="1118" y="681"/>
                    </a:lnTo>
                    <a:lnTo>
                      <a:pt x="1163" y="712"/>
                    </a:lnTo>
                    <a:lnTo>
                      <a:pt x="1163" y="727"/>
                    </a:lnTo>
                    <a:lnTo>
                      <a:pt x="1192" y="742"/>
                    </a:lnTo>
                    <a:lnTo>
                      <a:pt x="1177" y="787"/>
                    </a:lnTo>
                    <a:lnTo>
                      <a:pt x="1163" y="802"/>
                    </a:lnTo>
                    <a:lnTo>
                      <a:pt x="1133" y="802"/>
                    </a:lnTo>
                    <a:lnTo>
                      <a:pt x="1118" y="833"/>
                    </a:lnTo>
                    <a:lnTo>
                      <a:pt x="1089" y="833"/>
                    </a:lnTo>
                    <a:lnTo>
                      <a:pt x="1074" y="833"/>
                    </a:lnTo>
                    <a:lnTo>
                      <a:pt x="1089" y="833"/>
                    </a:lnTo>
                    <a:lnTo>
                      <a:pt x="1074" y="833"/>
                    </a:lnTo>
                    <a:lnTo>
                      <a:pt x="1030" y="817"/>
                    </a:lnTo>
                    <a:lnTo>
                      <a:pt x="986" y="833"/>
                    </a:lnTo>
                    <a:lnTo>
                      <a:pt x="971" y="833"/>
                    </a:lnTo>
                    <a:lnTo>
                      <a:pt x="927" y="878"/>
                    </a:lnTo>
                    <a:lnTo>
                      <a:pt x="898" y="893"/>
                    </a:lnTo>
                    <a:lnTo>
                      <a:pt x="927" y="878"/>
                    </a:lnTo>
                    <a:lnTo>
                      <a:pt x="971" y="848"/>
                    </a:lnTo>
                    <a:lnTo>
                      <a:pt x="986" y="848"/>
                    </a:lnTo>
                    <a:lnTo>
                      <a:pt x="1015" y="833"/>
                    </a:lnTo>
                    <a:lnTo>
                      <a:pt x="1030" y="848"/>
                    </a:lnTo>
                    <a:lnTo>
                      <a:pt x="1015" y="863"/>
                    </a:lnTo>
                    <a:lnTo>
                      <a:pt x="1001" y="863"/>
                    </a:lnTo>
                    <a:lnTo>
                      <a:pt x="1001" y="878"/>
                    </a:lnTo>
                    <a:lnTo>
                      <a:pt x="1015" y="878"/>
                    </a:lnTo>
                    <a:lnTo>
                      <a:pt x="1001" y="893"/>
                    </a:lnTo>
                    <a:lnTo>
                      <a:pt x="1015" y="908"/>
                    </a:lnTo>
                    <a:lnTo>
                      <a:pt x="1015" y="923"/>
                    </a:lnTo>
                    <a:lnTo>
                      <a:pt x="1060" y="923"/>
                    </a:lnTo>
                    <a:lnTo>
                      <a:pt x="1060" y="939"/>
                    </a:lnTo>
                    <a:lnTo>
                      <a:pt x="1015" y="954"/>
                    </a:lnTo>
                    <a:lnTo>
                      <a:pt x="986" y="984"/>
                    </a:lnTo>
                    <a:lnTo>
                      <a:pt x="986" y="969"/>
                    </a:lnTo>
                    <a:lnTo>
                      <a:pt x="1015" y="939"/>
                    </a:lnTo>
                    <a:lnTo>
                      <a:pt x="1001" y="923"/>
                    </a:lnTo>
                    <a:lnTo>
                      <a:pt x="971" y="939"/>
                    </a:lnTo>
                    <a:lnTo>
                      <a:pt x="957" y="908"/>
                    </a:lnTo>
                    <a:lnTo>
                      <a:pt x="957" y="893"/>
                    </a:lnTo>
                    <a:lnTo>
                      <a:pt x="942" y="878"/>
                    </a:lnTo>
                    <a:lnTo>
                      <a:pt x="942" y="893"/>
                    </a:lnTo>
                    <a:lnTo>
                      <a:pt x="927" y="908"/>
                    </a:lnTo>
                    <a:lnTo>
                      <a:pt x="898" y="939"/>
                    </a:lnTo>
                    <a:lnTo>
                      <a:pt x="883" y="923"/>
                    </a:lnTo>
                    <a:lnTo>
                      <a:pt x="868" y="939"/>
                    </a:lnTo>
                    <a:lnTo>
                      <a:pt x="854" y="923"/>
                    </a:lnTo>
                    <a:lnTo>
                      <a:pt x="824" y="939"/>
                    </a:lnTo>
                    <a:lnTo>
                      <a:pt x="809" y="939"/>
                    </a:lnTo>
                    <a:lnTo>
                      <a:pt x="780" y="939"/>
                    </a:lnTo>
                    <a:lnTo>
                      <a:pt x="765" y="93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Freeform 404">
                <a:extLst>
                  <a:ext uri="{FF2B5EF4-FFF2-40B4-BE49-F238E27FC236}">
                    <a16:creationId xmlns="" xmlns:a16="http://schemas.microsoft.com/office/drawing/2014/main" id="{35A10ACC-F664-4E93-8293-77CB27D82E31}"/>
                  </a:ext>
                </a:extLst>
              </p:cNvPr>
              <p:cNvSpPr>
                <a:spLocks/>
              </p:cNvSpPr>
              <p:nvPr/>
            </p:nvSpPr>
            <p:spPr bwMode="auto">
              <a:xfrm>
                <a:off x="3886001" y="3662751"/>
                <a:ext cx="1161087" cy="833931"/>
              </a:xfrm>
              <a:custGeom>
                <a:avLst/>
                <a:gdLst>
                  <a:gd name="T0" fmla="*/ 0 w 1208"/>
                  <a:gd name="T1" fmla="*/ 0 h 1000"/>
                  <a:gd name="T2" fmla="*/ 0 w 1208"/>
                  <a:gd name="T3" fmla="*/ 0 h 1000"/>
                  <a:gd name="T4" fmla="*/ 0 w 1208"/>
                  <a:gd name="T5" fmla="*/ 0 h 1000"/>
                  <a:gd name="T6" fmla="*/ 0 w 1208"/>
                  <a:gd name="T7" fmla="*/ 0 h 1000"/>
                  <a:gd name="T8" fmla="*/ 0 w 1208"/>
                  <a:gd name="T9" fmla="*/ 0 h 1000"/>
                  <a:gd name="T10" fmla="*/ 0 w 1208"/>
                  <a:gd name="T11" fmla="*/ 0 h 1000"/>
                  <a:gd name="T12" fmla="*/ 0 w 1208"/>
                  <a:gd name="T13" fmla="*/ 0 h 1000"/>
                  <a:gd name="T14" fmla="*/ 0 w 1208"/>
                  <a:gd name="T15" fmla="*/ 0 h 1000"/>
                  <a:gd name="T16" fmla="*/ 0 w 1208"/>
                  <a:gd name="T17" fmla="*/ 0 h 1000"/>
                  <a:gd name="T18" fmla="*/ 0 w 1208"/>
                  <a:gd name="T19" fmla="*/ 0 h 1000"/>
                  <a:gd name="T20" fmla="*/ 0 w 1208"/>
                  <a:gd name="T21" fmla="*/ 0 h 1000"/>
                  <a:gd name="T22" fmla="*/ 0 w 1208"/>
                  <a:gd name="T23" fmla="*/ 0 h 1000"/>
                  <a:gd name="T24" fmla="*/ 0 w 1208"/>
                  <a:gd name="T25" fmla="*/ 0 h 1000"/>
                  <a:gd name="T26" fmla="*/ 0 w 1208"/>
                  <a:gd name="T27" fmla="*/ 0 h 1000"/>
                  <a:gd name="T28" fmla="*/ 0 w 1208"/>
                  <a:gd name="T29" fmla="*/ 0 h 1000"/>
                  <a:gd name="T30" fmla="*/ 0 w 1208"/>
                  <a:gd name="T31" fmla="*/ 0 h 1000"/>
                  <a:gd name="T32" fmla="*/ 0 w 1208"/>
                  <a:gd name="T33" fmla="*/ 0 h 1000"/>
                  <a:gd name="T34" fmla="*/ 0 w 1208"/>
                  <a:gd name="T35" fmla="*/ 0 h 1000"/>
                  <a:gd name="T36" fmla="*/ 0 w 1208"/>
                  <a:gd name="T37" fmla="*/ 0 h 1000"/>
                  <a:gd name="T38" fmla="*/ 0 w 1208"/>
                  <a:gd name="T39" fmla="*/ 0 h 1000"/>
                  <a:gd name="T40" fmla="*/ 0 w 1208"/>
                  <a:gd name="T41" fmla="*/ 0 h 1000"/>
                  <a:gd name="T42" fmla="*/ 0 w 1208"/>
                  <a:gd name="T43" fmla="*/ 0 h 1000"/>
                  <a:gd name="T44" fmla="*/ 0 w 1208"/>
                  <a:gd name="T45" fmla="*/ 0 h 1000"/>
                  <a:gd name="T46" fmla="*/ 0 w 1208"/>
                  <a:gd name="T47" fmla="*/ 0 h 1000"/>
                  <a:gd name="T48" fmla="*/ 0 w 1208"/>
                  <a:gd name="T49" fmla="*/ 0 h 1000"/>
                  <a:gd name="T50" fmla="*/ 0 w 1208"/>
                  <a:gd name="T51" fmla="*/ 0 h 1000"/>
                  <a:gd name="T52" fmla="*/ 0 w 1208"/>
                  <a:gd name="T53" fmla="*/ 0 h 1000"/>
                  <a:gd name="T54" fmla="*/ 0 w 1208"/>
                  <a:gd name="T55" fmla="*/ 0 h 1000"/>
                  <a:gd name="T56" fmla="*/ 0 w 1208"/>
                  <a:gd name="T57" fmla="*/ 0 h 1000"/>
                  <a:gd name="T58" fmla="*/ 0 w 1208"/>
                  <a:gd name="T59" fmla="*/ 0 h 1000"/>
                  <a:gd name="T60" fmla="*/ 0 w 1208"/>
                  <a:gd name="T61" fmla="*/ 0 h 1000"/>
                  <a:gd name="T62" fmla="*/ 0 w 1208"/>
                  <a:gd name="T63" fmla="*/ 0 h 1000"/>
                  <a:gd name="T64" fmla="*/ 0 w 1208"/>
                  <a:gd name="T65" fmla="*/ 0 h 1000"/>
                  <a:gd name="T66" fmla="*/ 0 w 1208"/>
                  <a:gd name="T67" fmla="*/ 0 h 1000"/>
                  <a:gd name="T68" fmla="*/ 0 w 1208"/>
                  <a:gd name="T69" fmla="*/ 0 h 1000"/>
                  <a:gd name="T70" fmla="*/ 0 w 1208"/>
                  <a:gd name="T71" fmla="*/ 0 h 1000"/>
                  <a:gd name="T72" fmla="*/ 0 w 1208"/>
                  <a:gd name="T73" fmla="*/ 0 h 1000"/>
                  <a:gd name="T74" fmla="*/ 0 w 1208"/>
                  <a:gd name="T75" fmla="*/ 0 h 1000"/>
                  <a:gd name="T76" fmla="*/ 0 w 1208"/>
                  <a:gd name="T77" fmla="*/ 0 h 1000"/>
                  <a:gd name="T78" fmla="*/ 0 w 1208"/>
                  <a:gd name="T79" fmla="*/ 0 h 1000"/>
                  <a:gd name="T80" fmla="*/ 0 w 1208"/>
                  <a:gd name="T81" fmla="*/ 0 h 1000"/>
                  <a:gd name="T82" fmla="*/ 0 w 1208"/>
                  <a:gd name="T83" fmla="*/ 0 h 1000"/>
                  <a:gd name="T84" fmla="*/ 0 w 1208"/>
                  <a:gd name="T85" fmla="*/ 0 h 1000"/>
                  <a:gd name="T86" fmla="*/ 0 w 1208"/>
                  <a:gd name="T87" fmla="*/ 0 h 1000"/>
                  <a:gd name="T88" fmla="*/ 0 w 1208"/>
                  <a:gd name="T89" fmla="*/ 0 h 1000"/>
                  <a:gd name="T90" fmla="*/ 0 w 1208"/>
                  <a:gd name="T91" fmla="*/ 0 h 1000"/>
                  <a:gd name="T92" fmla="*/ 0 w 1208"/>
                  <a:gd name="T93" fmla="*/ 0 h 1000"/>
                  <a:gd name="T94" fmla="*/ 0 w 1208"/>
                  <a:gd name="T95" fmla="*/ 0 h 1000"/>
                  <a:gd name="T96" fmla="*/ 0 w 1208"/>
                  <a:gd name="T97" fmla="*/ 0 h 1000"/>
                  <a:gd name="T98" fmla="*/ 0 w 1208"/>
                  <a:gd name="T99" fmla="*/ 0 h 1000"/>
                  <a:gd name="T100" fmla="*/ 0 w 1208"/>
                  <a:gd name="T101" fmla="*/ 0 h 1000"/>
                  <a:gd name="T102" fmla="*/ 0 w 1208"/>
                  <a:gd name="T103" fmla="*/ 0 h 1000"/>
                  <a:gd name="T104" fmla="*/ 0 w 1208"/>
                  <a:gd name="T105" fmla="*/ 0 h 1000"/>
                  <a:gd name="T106" fmla="*/ 0 w 1208"/>
                  <a:gd name="T107" fmla="*/ 0 h 1000"/>
                  <a:gd name="T108" fmla="*/ 0 w 1208"/>
                  <a:gd name="T109" fmla="*/ 0 h 1000"/>
                  <a:gd name="T110" fmla="*/ 0 w 1208"/>
                  <a:gd name="T111" fmla="*/ 0 h 1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08" h="1000">
                    <a:moveTo>
                      <a:pt x="775" y="953"/>
                    </a:moveTo>
                    <a:lnTo>
                      <a:pt x="775" y="968"/>
                    </a:lnTo>
                    <a:lnTo>
                      <a:pt x="775" y="984"/>
                    </a:lnTo>
                    <a:lnTo>
                      <a:pt x="760" y="984"/>
                    </a:lnTo>
                    <a:lnTo>
                      <a:pt x="745" y="984"/>
                    </a:lnTo>
                    <a:lnTo>
                      <a:pt x="700" y="999"/>
                    </a:lnTo>
                    <a:lnTo>
                      <a:pt x="715" y="968"/>
                    </a:lnTo>
                    <a:lnTo>
                      <a:pt x="730" y="968"/>
                    </a:lnTo>
                    <a:lnTo>
                      <a:pt x="745" y="953"/>
                    </a:lnTo>
                    <a:lnTo>
                      <a:pt x="745" y="922"/>
                    </a:lnTo>
                    <a:lnTo>
                      <a:pt x="745" y="938"/>
                    </a:lnTo>
                    <a:lnTo>
                      <a:pt x="775" y="938"/>
                    </a:lnTo>
                    <a:lnTo>
                      <a:pt x="760" y="907"/>
                    </a:lnTo>
                    <a:lnTo>
                      <a:pt x="745" y="891"/>
                    </a:lnTo>
                    <a:lnTo>
                      <a:pt x="715" y="891"/>
                    </a:lnTo>
                    <a:lnTo>
                      <a:pt x="715" y="845"/>
                    </a:lnTo>
                    <a:lnTo>
                      <a:pt x="700" y="845"/>
                    </a:lnTo>
                    <a:lnTo>
                      <a:pt x="700" y="815"/>
                    </a:lnTo>
                    <a:lnTo>
                      <a:pt x="656" y="815"/>
                    </a:lnTo>
                    <a:lnTo>
                      <a:pt x="641" y="815"/>
                    </a:lnTo>
                    <a:lnTo>
                      <a:pt x="626" y="830"/>
                    </a:lnTo>
                    <a:lnTo>
                      <a:pt x="536" y="799"/>
                    </a:lnTo>
                    <a:lnTo>
                      <a:pt x="507" y="799"/>
                    </a:lnTo>
                    <a:lnTo>
                      <a:pt x="373" y="768"/>
                    </a:lnTo>
                    <a:lnTo>
                      <a:pt x="224" y="753"/>
                    </a:lnTo>
                    <a:lnTo>
                      <a:pt x="119" y="722"/>
                    </a:lnTo>
                    <a:lnTo>
                      <a:pt x="104" y="707"/>
                    </a:lnTo>
                    <a:lnTo>
                      <a:pt x="60" y="661"/>
                    </a:lnTo>
                    <a:lnTo>
                      <a:pt x="75" y="615"/>
                    </a:lnTo>
                    <a:lnTo>
                      <a:pt x="60" y="553"/>
                    </a:lnTo>
                    <a:lnTo>
                      <a:pt x="89" y="507"/>
                    </a:lnTo>
                    <a:lnTo>
                      <a:pt x="89" y="492"/>
                    </a:lnTo>
                    <a:lnTo>
                      <a:pt x="75" y="461"/>
                    </a:lnTo>
                    <a:lnTo>
                      <a:pt x="75" y="400"/>
                    </a:lnTo>
                    <a:lnTo>
                      <a:pt x="60" y="369"/>
                    </a:lnTo>
                    <a:lnTo>
                      <a:pt x="30" y="369"/>
                    </a:lnTo>
                    <a:lnTo>
                      <a:pt x="15" y="323"/>
                    </a:lnTo>
                    <a:lnTo>
                      <a:pt x="0" y="323"/>
                    </a:lnTo>
                    <a:lnTo>
                      <a:pt x="0" y="307"/>
                    </a:lnTo>
                    <a:lnTo>
                      <a:pt x="209" y="0"/>
                    </a:lnTo>
                    <a:lnTo>
                      <a:pt x="283" y="46"/>
                    </a:lnTo>
                    <a:lnTo>
                      <a:pt x="343" y="46"/>
                    </a:lnTo>
                    <a:lnTo>
                      <a:pt x="358" y="46"/>
                    </a:lnTo>
                    <a:lnTo>
                      <a:pt x="373" y="61"/>
                    </a:lnTo>
                    <a:lnTo>
                      <a:pt x="402" y="46"/>
                    </a:lnTo>
                    <a:lnTo>
                      <a:pt x="417" y="77"/>
                    </a:lnTo>
                    <a:lnTo>
                      <a:pt x="432" y="92"/>
                    </a:lnTo>
                    <a:lnTo>
                      <a:pt x="462" y="92"/>
                    </a:lnTo>
                    <a:lnTo>
                      <a:pt x="536" y="169"/>
                    </a:lnTo>
                    <a:lnTo>
                      <a:pt x="522" y="169"/>
                    </a:lnTo>
                    <a:lnTo>
                      <a:pt x="566" y="200"/>
                    </a:lnTo>
                    <a:lnTo>
                      <a:pt x="581" y="246"/>
                    </a:lnTo>
                    <a:lnTo>
                      <a:pt x="596" y="215"/>
                    </a:lnTo>
                    <a:lnTo>
                      <a:pt x="641" y="200"/>
                    </a:lnTo>
                    <a:lnTo>
                      <a:pt x="611" y="184"/>
                    </a:lnTo>
                    <a:lnTo>
                      <a:pt x="656" y="184"/>
                    </a:lnTo>
                    <a:lnTo>
                      <a:pt x="656" y="200"/>
                    </a:lnTo>
                    <a:lnTo>
                      <a:pt x="700" y="246"/>
                    </a:lnTo>
                    <a:lnTo>
                      <a:pt x="700" y="231"/>
                    </a:lnTo>
                    <a:lnTo>
                      <a:pt x="715" y="246"/>
                    </a:lnTo>
                    <a:lnTo>
                      <a:pt x="745" y="231"/>
                    </a:lnTo>
                    <a:lnTo>
                      <a:pt x="745" y="292"/>
                    </a:lnTo>
                    <a:lnTo>
                      <a:pt x="760" y="292"/>
                    </a:lnTo>
                    <a:lnTo>
                      <a:pt x="760" y="261"/>
                    </a:lnTo>
                    <a:lnTo>
                      <a:pt x="805" y="246"/>
                    </a:lnTo>
                    <a:lnTo>
                      <a:pt x="805" y="169"/>
                    </a:lnTo>
                    <a:lnTo>
                      <a:pt x="849" y="123"/>
                    </a:lnTo>
                    <a:lnTo>
                      <a:pt x="864" y="154"/>
                    </a:lnTo>
                    <a:lnTo>
                      <a:pt x="864" y="169"/>
                    </a:lnTo>
                    <a:lnTo>
                      <a:pt x="864" y="200"/>
                    </a:lnTo>
                    <a:lnTo>
                      <a:pt x="849" y="200"/>
                    </a:lnTo>
                    <a:lnTo>
                      <a:pt x="864" y="231"/>
                    </a:lnTo>
                    <a:lnTo>
                      <a:pt x="879" y="231"/>
                    </a:lnTo>
                    <a:lnTo>
                      <a:pt x="879" y="246"/>
                    </a:lnTo>
                    <a:lnTo>
                      <a:pt x="864" y="277"/>
                    </a:lnTo>
                    <a:lnTo>
                      <a:pt x="879" y="292"/>
                    </a:lnTo>
                    <a:lnTo>
                      <a:pt x="924" y="261"/>
                    </a:lnTo>
                    <a:lnTo>
                      <a:pt x="939" y="231"/>
                    </a:lnTo>
                    <a:lnTo>
                      <a:pt x="969" y="261"/>
                    </a:lnTo>
                    <a:lnTo>
                      <a:pt x="939" y="323"/>
                    </a:lnTo>
                    <a:lnTo>
                      <a:pt x="909" y="323"/>
                    </a:lnTo>
                    <a:lnTo>
                      <a:pt x="864" y="323"/>
                    </a:lnTo>
                    <a:lnTo>
                      <a:pt x="879" y="338"/>
                    </a:lnTo>
                    <a:lnTo>
                      <a:pt x="834" y="353"/>
                    </a:lnTo>
                    <a:lnTo>
                      <a:pt x="820" y="384"/>
                    </a:lnTo>
                    <a:lnTo>
                      <a:pt x="775" y="384"/>
                    </a:lnTo>
                    <a:lnTo>
                      <a:pt x="760" y="415"/>
                    </a:lnTo>
                    <a:lnTo>
                      <a:pt x="745" y="415"/>
                    </a:lnTo>
                    <a:lnTo>
                      <a:pt x="715" y="430"/>
                    </a:lnTo>
                    <a:lnTo>
                      <a:pt x="671" y="476"/>
                    </a:lnTo>
                    <a:lnTo>
                      <a:pt x="656" y="523"/>
                    </a:lnTo>
                    <a:lnTo>
                      <a:pt x="671" y="538"/>
                    </a:lnTo>
                    <a:lnTo>
                      <a:pt x="671" y="584"/>
                    </a:lnTo>
                    <a:lnTo>
                      <a:pt x="700" y="584"/>
                    </a:lnTo>
                    <a:lnTo>
                      <a:pt x="760" y="646"/>
                    </a:lnTo>
                    <a:lnTo>
                      <a:pt x="775" y="646"/>
                    </a:lnTo>
                    <a:lnTo>
                      <a:pt x="805" y="676"/>
                    </a:lnTo>
                    <a:lnTo>
                      <a:pt x="790" y="692"/>
                    </a:lnTo>
                    <a:lnTo>
                      <a:pt x="805" y="707"/>
                    </a:lnTo>
                    <a:lnTo>
                      <a:pt x="775" y="722"/>
                    </a:lnTo>
                    <a:lnTo>
                      <a:pt x="805" y="768"/>
                    </a:lnTo>
                    <a:lnTo>
                      <a:pt x="820" y="768"/>
                    </a:lnTo>
                    <a:lnTo>
                      <a:pt x="834" y="768"/>
                    </a:lnTo>
                    <a:lnTo>
                      <a:pt x="849" y="738"/>
                    </a:lnTo>
                    <a:lnTo>
                      <a:pt x="864" y="707"/>
                    </a:lnTo>
                    <a:lnTo>
                      <a:pt x="849" y="692"/>
                    </a:lnTo>
                    <a:lnTo>
                      <a:pt x="894" y="661"/>
                    </a:lnTo>
                    <a:lnTo>
                      <a:pt x="909" y="599"/>
                    </a:lnTo>
                    <a:lnTo>
                      <a:pt x="879" y="584"/>
                    </a:lnTo>
                    <a:lnTo>
                      <a:pt x="894" y="569"/>
                    </a:lnTo>
                    <a:lnTo>
                      <a:pt x="909" y="569"/>
                    </a:lnTo>
                    <a:lnTo>
                      <a:pt x="939" y="461"/>
                    </a:lnTo>
                    <a:lnTo>
                      <a:pt x="969" y="461"/>
                    </a:lnTo>
                    <a:lnTo>
                      <a:pt x="1013" y="492"/>
                    </a:lnTo>
                    <a:lnTo>
                      <a:pt x="1028" y="538"/>
                    </a:lnTo>
                    <a:lnTo>
                      <a:pt x="1043" y="538"/>
                    </a:lnTo>
                    <a:lnTo>
                      <a:pt x="1028" y="599"/>
                    </a:lnTo>
                    <a:lnTo>
                      <a:pt x="1073" y="615"/>
                    </a:lnTo>
                    <a:lnTo>
                      <a:pt x="1118" y="584"/>
                    </a:lnTo>
                    <a:lnTo>
                      <a:pt x="1132" y="661"/>
                    </a:lnTo>
                    <a:lnTo>
                      <a:pt x="1132" y="676"/>
                    </a:lnTo>
                    <a:lnTo>
                      <a:pt x="1132" y="692"/>
                    </a:lnTo>
                    <a:lnTo>
                      <a:pt x="1177" y="722"/>
                    </a:lnTo>
                    <a:lnTo>
                      <a:pt x="1177" y="738"/>
                    </a:lnTo>
                    <a:lnTo>
                      <a:pt x="1207" y="753"/>
                    </a:lnTo>
                    <a:lnTo>
                      <a:pt x="1192" y="799"/>
                    </a:lnTo>
                    <a:lnTo>
                      <a:pt x="1177" y="815"/>
                    </a:lnTo>
                    <a:lnTo>
                      <a:pt x="1147" y="815"/>
                    </a:lnTo>
                    <a:lnTo>
                      <a:pt x="1132" y="845"/>
                    </a:lnTo>
                    <a:lnTo>
                      <a:pt x="1088" y="845"/>
                    </a:lnTo>
                    <a:lnTo>
                      <a:pt x="1043" y="830"/>
                    </a:lnTo>
                    <a:lnTo>
                      <a:pt x="998" y="845"/>
                    </a:lnTo>
                    <a:lnTo>
                      <a:pt x="983" y="845"/>
                    </a:lnTo>
                    <a:lnTo>
                      <a:pt x="939" y="891"/>
                    </a:lnTo>
                    <a:lnTo>
                      <a:pt x="909" y="907"/>
                    </a:lnTo>
                    <a:lnTo>
                      <a:pt x="939" y="891"/>
                    </a:lnTo>
                    <a:lnTo>
                      <a:pt x="983" y="861"/>
                    </a:lnTo>
                    <a:lnTo>
                      <a:pt x="998" y="861"/>
                    </a:lnTo>
                    <a:lnTo>
                      <a:pt x="1028" y="845"/>
                    </a:lnTo>
                    <a:lnTo>
                      <a:pt x="1043" y="861"/>
                    </a:lnTo>
                    <a:lnTo>
                      <a:pt x="1028" y="876"/>
                    </a:lnTo>
                    <a:lnTo>
                      <a:pt x="1013" y="876"/>
                    </a:lnTo>
                    <a:lnTo>
                      <a:pt x="1013" y="891"/>
                    </a:lnTo>
                    <a:lnTo>
                      <a:pt x="1028" y="891"/>
                    </a:lnTo>
                    <a:lnTo>
                      <a:pt x="1013" y="907"/>
                    </a:lnTo>
                    <a:lnTo>
                      <a:pt x="1028" y="922"/>
                    </a:lnTo>
                    <a:lnTo>
                      <a:pt x="1028" y="938"/>
                    </a:lnTo>
                    <a:lnTo>
                      <a:pt x="1073" y="938"/>
                    </a:lnTo>
                    <a:lnTo>
                      <a:pt x="1073" y="953"/>
                    </a:lnTo>
                    <a:lnTo>
                      <a:pt x="1028" y="968"/>
                    </a:lnTo>
                    <a:lnTo>
                      <a:pt x="998" y="999"/>
                    </a:lnTo>
                    <a:lnTo>
                      <a:pt x="998" y="984"/>
                    </a:lnTo>
                    <a:lnTo>
                      <a:pt x="1028" y="953"/>
                    </a:lnTo>
                    <a:lnTo>
                      <a:pt x="1013" y="938"/>
                    </a:lnTo>
                    <a:lnTo>
                      <a:pt x="983" y="953"/>
                    </a:lnTo>
                    <a:lnTo>
                      <a:pt x="969" y="922"/>
                    </a:lnTo>
                    <a:lnTo>
                      <a:pt x="969" y="907"/>
                    </a:lnTo>
                    <a:lnTo>
                      <a:pt x="954" y="891"/>
                    </a:lnTo>
                    <a:lnTo>
                      <a:pt x="954" y="907"/>
                    </a:lnTo>
                    <a:lnTo>
                      <a:pt x="939" y="922"/>
                    </a:lnTo>
                    <a:lnTo>
                      <a:pt x="909" y="953"/>
                    </a:lnTo>
                    <a:lnTo>
                      <a:pt x="894" y="938"/>
                    </a:lnTo>
                    <a:lnTo>
                      <a:pt x="879" y="953"/>
                    </a:lnTo>
                    <a:lnTo>
                      <a:pt x="864" y="938"/>
                    </a:lnTo>
                    <a:lnTo>
                      <a:pt x="834" y="953"/>
                    </a:lnTo>
                    <a:lnTo>
                      <a:pt x="820" y="953"/>
                    </a:lnTo>
                    <a:lnTo>
                      <a:pt x="790" y="953"/>
                    </a:lnTo>
                    <a:lnTo>
                      <a:pt x="775" y="95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Line 405">
                <a:extLst>
                  <a:ext uri="{FF2B5EF4-FFF2-40B4-BE49-F238E27FC236}">
                    <a16:creationId xmlns="" xmlns:a16="http://schemas.microsoft.com/office/drawing/2014/main" id="{6D52F3E1-D565-47D4-887D-659A9A498610}"/>
                  </a:ext>
                </a:extLst>
              </p:cNvPr>
              <p:cNvSpPr>
                <a:spLocks noChangeShapeType="1"/>
              </p:cNvSpPr>
              <p:nvPr/>
            </p:nvSpPr>
            <p:spPr bwMode="auto">
              <a:xfrm flipH="1">
                <a:off x="4930757" y="4368724"/>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Freeform 406">
                <a:extLst>
                  <a:ext uri="{FF2B5EF4-FFF2-40B4-BE49-F238E27FC236}">
                    <a16:creationId xmlns="" xmlns:a16="http://schemas.microsoft.com/office/drawing/2014/main" id="{6614B126-6441-48E7-A9C2-23318EB23C8A}"/>
                  </a:ext>
                </a:extLst>
              </p:cNvPr>
              <p:cNvSpPr>
                <a:spLocks/>
              </p:cNvSpPr>
              <p:nvPr/>
            </p:nvSpPr>
            <p:spPr bwMode="auto">
              <a:xfrm>
                <a:off x="4762969" y="3764234"/>
                <a:ext cx="313203" cy="335337"/>
              </a:xfrm>
              <a:custGeom>
                <a:avLst/>
                <a:gdLst>
                  <a:gd name="T0" fmla="*/ 0 w 328"/>
                  <a:gd name="T1" fmla="*/ 0 h 401"/>
                  <a:gd name="T2" fmla="*/ 0 w 328"/>
                  <a:gd name="T3" fmla="*/ 0 h 401"/>
                  <a:gd name="T4" fmla="*/ 0 w 328"/>
                  <a:gd name="T5" fmla="*/ 0 h 401"/>
                  <a:gd name="T6" fmla="*/ 0 w 328"/>
                  <a:gd name="T7" fmla="*/ 0 h 401"/>
                  <a:gd name="T8" fmla="*/ 0 w 328"/>
                  <a:gd name="T9" fmla="*/ 0 h 401"/>
                  <a:gd name="T10" fmla="*/ 0 w 328"/>
                  <a:gd name="T11" fmla="*/ 0 h 401"/>
                  <a:gd name="T12" fmla="*/ 0 w 328"/>
                  <a:gd name="T13" fmla="*/ 0 h 401"/>
                  <a:gd name="T14" fmla="*/ 0 w 328"/>
                  <a:gd name="T15" fmla="*/ 0 h 401"/>
                  <a:gd name="T16" fmla="*/ 0 w 328"/>
                  <a:gd name="T17" fmla="*/ 0 h 401"/>
                  <a:gd name="T18" fmla="*/ 0 w 328"/>
                  <a:gd name="T19" fmla="*/ 0 h 401"/>
                  <a:gd name="T20" fmla="*/ 0 w 328"/>
                  <a:gd name="T21" fmla="*/ 0 h 401"/>
                  <a:gd name="T22" fmla="*/ 0 w 328"/>
                  <a:gd name="T23" fmla="*/ 0 h 401"/>
                  <a:gd name="T24" fmla="*/ 0 w 328"/>
                  <a:gd name="T25" fmla="*/ 0 h 401"/>
                  <a:gd name="T26" fmla="*/ 0 w 328"/>
                  <a:gd name="T27" fmla="*/ 0 h 401"/>
                  <a:gd name="T28" fmla="*/ 0 w 328"/>
                  <a:gd name="T29" fmla="*/ 0 h 401"/>
                  <a:gd name="T30" fmla="*/ 0 w 328"/>
                  <a:gd name="T31" fmla="*/ 0 h 401"/>
                  <a:gd name="T32" fmla="*/ 0 w 328"/>
                  <a:gd name="T33" fmla="*/ 0 h 401"/>
                  <a:gd name="T34" fmla="*/ 0 w 328"/>
                  <a:gd name="T35" fmla="*/ 0 h 401"/>
                  <a:gd name="T36" fmla="*/ 0 w 328"/>
                  <a:gd name="T37" fmla="*/ 0 h 401"/>
                  <a:gd name="T38" fmla="*/ 0 w 328"/>
                  <a:gd name="T39" fmla="*/ 0 h 401"/>
                  <a:gd name="T40" fmla="*/ 0 w 328"/>
                  <a:gd name="T41" fmla="*/ 0 h 401"/>
                  <a:gd name="T42" fmla="*/ 0 w 328"/>
                  <a:gd name="T43" fmla="*/ 0 h 401"/>
                  <a:gd name="T44" fmla="*/ 0 w 328"/>
                  <a:gd name="T45" fmla="*/ 0 h 401"/>
                  <a:gd name="T46" fmla="*/ 0 w 328"/>
                  <a:gd name="T47" fmla="*/ 0 h 401"/>
                  <a:gd name="T48" fmla="*/ 0 w 328"/>
                  <a:gd name="T49" fmla="*/ 0 h 401"/>
                  <a:gd name="T50" fmla="*/ 0 w 328"/>
                  <a:gd name="T51" fmla="*/ 0 h 401"/>
                  <a:gd name="T52" fmla="*/ 0 w 328"/>
                  <a:gd name="T53" fmla="*/ 0 h 401"/>
                  <a:gd name="T54" fmla="*/ 0 w 328"/>
                  <a:gd name="T55" fmla="*/ 0 h 401"/>
                  <a:gd name="T56" fmla="*/ 0 w 328"/>
                  <a:gd name="T57" fmla="*/ 0 h 401"/>
                  <a:gd name="T58" fmla="*/ 0 w 328"/>
                  <a:gd name="T59" fmla="*/ 0 h 401"/>
                  <a:gd name="T60" fmla="*/ 0 w 328"/>
                  <a:gd name="T61" fmla="*/ 0 h 401"/>
                  <a:gd name="T62" fmla="*/ 0 w 328"/>
                  <a:gd name="T63" fmla="*/ 0 h 401"/>
                  <a:gd name="T64" fmla="*/ 0 w 328"/>
                  <a:gd name="T65" fmla="*/ 0 h 401"/>
                  <a:gd name="T66" fmla="*/ 0 w 328"/>
                  <a:gd name="T67" fmla="*/ 0 h 401"/>
                  <a:gd name="T68" fmla="*/ 0 w 328"/>
                  <a:gd name="T69" fmla="*/ 0 h 401"/>
                  <a:gd name="T70" fmla="*/ 0 w 328"/>
                  <a:gd name="T71" fmla="*/ 0 h 401"/>
                  <a:gd name="T72" fmla="*/ 0 w 328"/>
                  <a:gd name="T73" fmla="*/ 0 h 401"/>
                  <a:gd name="T74" fmla="*/ 0 w 328"/>
                  <a:gd name="T75" fmla="*/ 0 h 4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8" h="401">
                    <a:moveTo>
                      <a:pt x="208" y="46"/>
                    </a:moveTo>
                    <a:lnTo>
                      <a:pt x="208" y="77"/>
                    </a:lnTo>
                    <a:lnTo>
                      <a:pt x="282" y="138"/>
                    </a:lnTo>
                    <a:lnTo>
                      <a:pt x="253" y="154"/>
                    </a:lnTo>
                    <a:lnTo>
                      <a:pt x="253" y="200"/>
                    </a:lnTo>
                    <a:lnTo>
                      <a:pt x="297" y="231"/>
                    </a:lnTo>
                    <a:lnTo>
                      <a:pt x="327" y="277"/>
                    </a:lnTo>
                    <a:lnTo>
                      <a:pt x="268" y="308"/>
                    </a:lnTo>
                    <a:lnTo>
                      <a:pt x="253" y="277"/>
                    </a:lnTo>
                    <a:lnTo>
                      <a:pt x="223" y="246"/>
                    </a:lnTo>
                    <a:lnTo>
                      <a:pt x="223" y="292"/>
                    </a:lnTo>
                    <a:lnTo>
                      <a:pt x="238" y="338"/>
                    </a:lnTo>
                    <a:lnTo>
                      <a:pt x="223" y="369"/>
                    </a:lnTo>
                    <a:lnTo>
                      <a:pt x="178" y="338"/>
                    </a:lnTo>
                    <a:lnTo>
                      <a:pt x="208" y="400"/>
                    </a:lnTo>
                    <a:lnTo>
                      <a:pt x="164" y="369"/>
                    </a:lnTo>
                    <a:lnTo>
                      <a:pt x="134" y="338"/>
                    </a:lnTo>
                    <a:lnTo>
                      <a:pt x="134" y="308"/>
                    </a:lnTo>
                    <a:lnTo>
                      <a:pt x="104" y="292"/>
                    </a:lnTo>
                    <a:lnTo>
                      <a:pt x="89" y="308"/>
                    </a:lnTo>
                    <a:lnTo>
                      <a:pt x="59" y="292"/>
                    </a:lnTo>
                    <a:lnTo>
                      <a:pt x="59" y="277"/>
                    </a:lnTo>
                    <a:lnTo>
                      <a:pt x="74" y="246"/>
                    </a:lnTo>
                    <a:lnTo>
                      <a:pt x="104" y="262"/>
                    </a:lnTo>
                    <a:lnTo>
                      <a:pt x="119" y="262"/>
                    </a:lnTo>
                    <a:lnTo>
                      <a:pt x="164" y="200"/>
                    </a:lnTo>
                    <a:lnTo>
                      <a:pt x="164" y="185"/>
                    </a:lnTo>
                    <a:lnTo>
                      <a:pt x="104" y="108"/>
                    </a:lnTo>
                    <a:lnTo>
                      <a:pt x="104" y="123"/>
                    </a:lnTo>
                    <a:lnTo>
                      <a:pt x="89" y="108"/>
                    </a:lnTo>
                    <a:lnTo>
                      <a:pt x="30" y="92"/>
                    </a:lnTo>
                    <a:lnTo>
                      <a:pt x="15" y="77"/>
                    </a:lnTo>
                    <a:lnTo>
                      <a:pt x="0" y="15"/>
                    </a:lnTo>
                    <a:lnTo>
                      <a:pt x="59" y="0"/>
                    </a:lnTo>
                    <a:lnTo>
                      <a:pt x="74" y="31"/>
                    </a:lnTo>
                    <a:lnTo>
                      <a:pt x="104" y="15"/>
                    </a:lnTo>
                    <a:lnTo>
                      <a:pt x="149" y="0"/>
                    </a:lnTo>
                    <a:lnTo>
                      <a:pt x="208"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Freeform 407">
                <a:extLst>
                  <a:ext uri="{FF2B5EF4-FFF2-40B4-BE49-F238E27FC236}">
                    <a16:creationId xmlns="" xmlns:a16="http://schemas.microsoft.com/office/drawing/2014/main" id="{37C1A24B-91DB-4B07-A35A-51292653E45B}"/>
                  </a:ext>
                </a:extLst>
              </p:cNvPr>
              <p:cNvSpPr>
                <a:spLocks/>
              </p:cNvSpPr>
              <p:nvPr/>
            </p:nvSpPr>
            <p:spPr bwMode="auto">
              <a:xfrm>
                <a:off x="4959840" y="3548030"/>
                <a:ext cx="304254" cy="167668"/>
              </a:xfrm>
              <a:custGeom>
                <a:avLst/>
                <a:gdLst>
                  <a:gd name="T0" fmla="*/ 0 w 315"/>
                  <a:gd name="T1" fmla="*/ 0 h 200"/>
                  <a:gd name="T2" fmla="*/ 0 w 315"/>
                  <a:gd name="T3" fmla="*/ 0 h 200"/>
                  <a:gd name="T4" fmla="*/ 0 w 315"/>
                  <a:gd name="T5" fmla="*/ 0 h 200"/>
                  <a:gd name="T6" fmla="*/ 0 w 315"/>
                  <a:gd name="T7" fmla="*/ 0 h 200"/>
                  <a:gd name="T8" fmla="*/ 0 w 315"/>
                  <a:gd name="T9" fmla="*/ 0 h 200"/>
                  <a:gd name="T10" fmla="*/ 0 w 315"/>
                  <a:gd name="T11" fmla="*/ 0 h 200"/>
                  <a:gd name="T12" fmla="*/ 0 w 315"/>
                  <a:gd name="T13" fmla="*/ 0 h 200"/>
                  <a:gd name="T14" fmla="*/ 0 w 315"/>
                  <a:gd name="T15" fmla="*/ 0 h 200"/>
                  <a:gd name="T16" fmla="*/ 0 w 315"/>
                  <a:gd name="T17" fmla="*/ 0 h 200"/>
                  <a:gd name="T18" fmla="*/ 0 w 315"/>
                  <a:gd name="T19" fmla="*/ 0 h 200"/>
                  <a:gd name="T20" fmla="*/ 0 w 315"/>
                  <a:gd name="T21" fmla="*/ 0 h 200"/>
                  <a:gd name="T22" fmla="*/ 0 w 315"/>
                  <a:gd name="T23" fmla="*/ 0 h 200"/>
                  <a:gd name="T24" fmla="*/ 0 w 315"/>
                  <a:gd name="T25" fmla="*/ 0 h 200"/>
                  <a:gd name="T26" fmla="*/ 0 w 315"/>
                  <a:gd name="T27" fmla="*/ 0 h 200"/>
                  <a:gd name="T28" fmla="*/ 0 w 315"/>
                  <a:gd name="T29" fmla="*/ 0 h 200"/>
                  <a:gd name="T30" fmla="*/ 0 w 315"/>
                  <a:gd name="T31" fmla="*/ 0 h 200"/>
                  <a:gd name="T32" fmla="*/ 0 w 315"/>
                  <a:gd name="T33" fmla="*/ 0 h 200"/>
                  <a:gd name="T34" fmla="*/ 0 w 315"/>
                  <a:gd name="T35" fmla="*/ 0 h 200"/>
                  <a:gd name="T36" fmla="*/ 0 w 315"/>
                  <a:gd name="T37" fmla="*/ 0 h 200"/>
                  <a:gd name="T38" fmla="*/ 0 w 315"/>
                  <a:gd name="T39" fmla="*/ 0 h 200"/>
                  <a:gd name="T40" fmla="*/ 0 w 315"/>
                  <a:gd name="T41" fmla="*/ 0 h 200"/>
                  <a:gd name="T42" fmla="*/ 0 w 315"/>
                  <a:gd name="T43" fmla="*/ 0 h 200"/>
                  <a:gd name="T44" fmla="*/ 0 w 315"/>
                  <a:gd name="T45" fmla="*/ 0 h 200"/>
                  <a:gd name="T46" fmla="*/ 0 w 315"/>
                  <a:gd name="T47" fmla="*/ 0 h 2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5" h="200">
                    <a:moveTo>
                      <a:pt x="30" y="153"/>
                    </a:moveTo>
                    <a:lnTo>
                      <a:pt x="0" y="168"/>
                    </a:lnTo>
                    <a:lnTo>
                      <a:pt x="15" y="184"/>
                    </a:lnTo>
                    <a:lnTo>
                      <a:pt x="45" y="184"/>
                    </a:lnTo>
                    <a:lnTo>
                      <a:pt x="60" y="199"/>
                    </a:lnTo>
                    <a:lnTo>
                      <a:pt x="105" y="153"/>
                    </a:lnTo>
                    <a:lnTo>
                      <a:pt x="135" y="153"/>
                    </a:lnTo>
                    <a:lnTo>
                      <a:pt x="135" y="138"/>
                    </a:lnTo>
                    <a:lnTo>
                      <a:pt x="164" y="122"/>
                    </a:lnTo>
                    <a:lnTo>
                      <a:pt x="179" y="138"/>
                    </a:lnTo>
                    <a:lnTo>
                      <a:pt x="284" y="77"/>
                    </a:lnTo>
                    <a:lnTo>
                      <a:pt x="314" y="15"/>
                    </a:lnTo>
                    <a:lnTo>
                      <a:pt x="75" y="0"/>
                    </a:lnTo>
                    <a:lnTo>
                      <a:pt x="75" y="31"/>
                    </a:lnTo>
                    <a:lnTo>
                      <a:pt x="105" y="46"/>
                    </a:lnTo>
                    <a:lnTo>
                      <a:pt x="150" y="46"/>
                    </a:lnTo>
                    <a:lnTo>
                      <a:pt x="135" y="77"/>
                    </a:lnTo>
                    <a:lnTo>
                      <a:pt x="90" y="77"/>
                    </a:lnTo>
                    <a:lnTo>
                      <a:pt x="60" y="61"/>
                    </a:lnTo>
                    <a:lnTo>
                      <a:pt x="30" y="122"/>
                    </a:lnTo>
                    <a:lnTo>
                      <a:pt x="60" y="138"/>
                    </a:lnTo>
                    <a:lnTo>
                      <a:pt x="45" y="138"/>
                    </a:lnTo>
                    <a:lnTo>
                      <a:pt x="45" y="153"/>
                    </a:lnTo>
                    <a:lnTo>
                      <a:pt x="30" y="15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08">
                <a:extLst>
                  <a:ext uri="{FF2B5EF4-FFF2-40B4-BE49-F238E27FC236}">
                    <a16:creationId xmlns="" xmlns:a16="http://schemas.microsoft.com/office/drawing/2014/main" id="{53BFE0D1-15FF-49CC-BE9F-10863B2D4436}"/>
                  </a:ext>
                </a:extLst>
              </p:cNvPr>
              <p:cNvSpPr>
                <a:spLocks/>
              </p:cNvSpPr>
              <p:nvPr/>
            </p:nvSpPr>
            <p:spPr bwMode="auto">
              <a:xfrm>
                <a:off x="4413972" y="3675987"/>
                <a:ext cx="158839" cy="143401"/>
              </a:xfrm>
              <a:custGeom>
                <a:avLst/>
                <a:gdLst>
                  <a:gd name="T0" fmla="*/ 0 w 165"/>
                  <a:gd name="T1" fmla="*/ 0 h 171"/>
                  <a:gd name="T2" fmla="*/ 0 w 165"/>
                  <a:gd name="T3" fmla="*/ 0 h 171"/>
                  <a:gd name="T4" fmla="*/ 0 w 165"/>
                  <a:gd name="T5" fmla="*/ 0 h 171"/>
                  <a:gd name="T6" fmla="*/ 0 w 165"/>
                  <a:gd name="T7" fmla="*/ 0 h 171"/>
                  <a:gd name="T8" fmla="*/ 0 w 165"/>
                  <a:gd name="T9" fmla="*/ 0 h 171"/>
                  <a:gd name="T10" fmla="*/ 0 w 165"/>
                  <a:gd name="T11" fmla="*/ 0 h 171"/>
                  <a:gd name="T12" fmla="*/ 0 w 165"/>
                  <a:gd name="T13" fmla="*/ 0 h 171"/>
                  <a:gd name="T14" fmla="*/ 0 w 165"/>
                  <a:gd name="T15" fmla="*/ 0 h 171"/>
                  <a:gd name="T16" fmla="*/ 0 w 165"/>
                  <a:gd name="T17" fmla="*/ 0 h 171"/>
                  <a:gd name="T18" fmla="*/ 0 w 165"/>
                  <a:gd name="T19" fmla="*/ 0 h 171"/>
                  <a:gd name="T20" fmla="*/ 0 w 165"/>
                  <a:gd name="T21" fmla="*/ 0 h 171"/>
                  <a:gd name="T22" fmla="*/ 0 w 165"/>
                  <a:gd name="T23" fmla="*/ 0 h 171"/>
                  <a:gd name="T24" fmla="*/ 0 w 165"/>
                  <a:gd name="T25" fmla="*/ 0 h 171"/>
                  <a:gd name="T26" fmla="*/ 0 w 165"/>
                  <a:gd name="T27" fmla="*/ 0 h 171"/>
                  <a:gd name="T28" fmla="*/ 0 w 165"/>
                  <a:gd name="T29" fmla="*/ 0 h 171"/>
                  <a:gd name="T30" fmla="*/ 0 w 165"/>
                  <a:gd name="T31" fmla="*/ 0 h 171"/>
                  <a:gd name="T32" fmla="*/ 0 w 165"/>
                  <a:gd name="T33" fmla="*/ 0 h 171"/>
                  <a:gd name="T34" fmla="*/ 0 w 165"/>
                  <a:gd name="T35" fmla="*/ 0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5" h="171">
                    <a:moveTo>
                      <a:pt x="45" y="0"/>
                    </a:moveTo>
                    <a:lnTo>
                      <a:pt x="89" y="0"/>
                    </a:lnTo>
                    <a:lnTo>
                      <a:pt x="89" y="15"/>
                    </a:lnTo>
                    <a:lnTo>
                      <a:pt x="104" y="0"/>
                    </a:lnTo>
                    <a:lnTo>
                      <a:pt x="134" y="31"/>
                    </a:lnTo>
                    <a:lnTo>
                      <a:pt x="164" y="31"/>
                    </a:lnTo>
                    <a:lnTo>
                      <a:pt x="164" y="62"/>
                    </a:lnTo>
                    <a:lnTo>
                      <a:pt x="164" y="155"/>
                    </a:lnTo>
                    <a:lnTo>
                      <a:pt x="104" y="170"/>
                    </a:lnTo>
                    <a:lnTo>
                      <a:pt x="60" y="124"/>
                    </a:lnTo>
                    <a:lnTo>
                      <a:pt x="15" y="108"/>
                    </a:lnTo>
                    <a:lnTo>
                      <a:pt x="0" y="77"/>
                    </a:lnTo>
                    <a:lnTo>
                      <a:pt x="60" y="93"/>
                    </a:lnTo>
                    <a:lnTo>
                      <a:pt x="60" y="62"/>
                    </a:lnTo>
                    <a:lnTo>
                      <a:pt x="30" y="46"/>
                    </a:lnTo>
                    <a:lnTo>
                      <a:pt x="30" y="31"/>
                    </a:lnTo>
                    <a:lnTo>
                      <a:pt x="45"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09">
                <a:extLst>
                  <a:ext uri="{FF2B5EF4-FFF2-40B4-BE49-F238E27FC236}">
                    <a16:creationId xmlns="" xmlns:a16="http://schemas.microsoft.com/office/drawing/2014/main" id="{1292A4FC-6358-4317-9578-49FAD464F6B5}"/>
                  </a:ext>
                </a:extLst>
              </p:cNvPr>
              <p:cNvSpPr>
                <a:spLocks/>
              </p:cNvSpPr>
              <p:nvPr/>
            </p:nvSpPr>
            <p:spPr bwMode="auto">
              <a:xfrm>
                <a:off x="4832322" y="3662751"/>
                <a:ext cx="201345" cy="114720"/>
              </a:xfrm>
              <a:custGeom>
                <a:avLst/>
                <a:gdLst>
                  <a:gd name="T0" fmla="*/ 0 w 209"/>
                  <a:gd name="T1" fmla="*/ 0 h 139"/>
                  <a:gd name="T2" fmla="*/ 0 w 209"/>
                  <a:gd name="T3" fmla="*/ 0 h 139"/>
                  <a:gd name="T4" fmla="*/ 0 w 209"/>
                  <a:gd name="T5" fmla="*/ 0 h 139"/>
                  <a:gd name="T6" fmla="*/ 0 w 209"/>
                  <a:gd name="T7" fmla="*/ 0 h 139"/>
                  <a:gd name="T8" fmla="*/ 0 w 209"/>
                  <a:gd name="T9" fmla="*/ 0 h 139"/>
                  <a:gd name="T10" fmla="*/ 0 w 209"/>
                  <a:gd name="T11" fmla="*/ 0 h 139"/>
                  <a:gd name="T12" fmla="*/ 0 w 209"/>
                  <a:gd name="T13" fmla="*/ 0 h 139"/>
                  <a:gd name="T14" fmla="*/ 0 w 209"/>
                  <a:gd name="T15" fmla="*/ 0 h 139"/>
                  <a:gd name="T16" fmla="*/ 0 w 209"/>
                  <a:gd name="T17" fmla="*/ 0 h 139"/>
                  <a:gd name="T18" fmla="*/ 0 w 209"/>
                  <a:gd name="T19" fmla="*/ 0 h 139"/>
                  <a:gd name="T20" fmla="*/ 0 w 209"/>
                  <a:gd name="T21" fmla="*/ 0 h 139"/>
                  <a:gd name="T22" fmla="*/ 0 w 209"/>
                  <a:gd name="T23" fmla="*/ 0 h 139"/>
                  <a:gd name="T24" fmla="*/ 0 w 209"/>
                  <a:gd name="T25" fmla="*/ 0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9" h="139">
                    <a:moveTo>
                      <a:pt x="0" y="0"/>
                    </a:moveTo>
                    <a:lnTo>
                      <a:pt x="0" y="31"/>
                    </a:lnTo>
                    <a:lnTo>
                      <a:pt x="45" y="46"/>
                    </a:lnTo>
                    <a:lnTo>
                      <a:pt x="45" y="77"/>
                    </a:lnTo>
                    <a:lnTo>
                      <a:pt x="119" y="107"/>
                    </a:lnTo>
                    <a:lnTo>
                      <a:pt x="134" y="92"/>
                    </a:lnTo>
                    <a:lnTo>
                      <a:pt x="193" y="138"/>
                    </a:lnTo>
                    <a:lnTo>
                      <a:pt x="208" y="92"/>
                    </a:lnTo>
                    <a:lnTo>
                      <a:pt x="149" y="61"/>
                    </a:lnTo>
                    <a:lnTo>
                      <a:pt x="134" y="77"/>
                    </a:lnTo>
                    <a:lnTo>
                      <a:pt x="45" y="31"/>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10">
                <a:extLst>
                  <a:ext uri="{FF2B5EF4-FFF2-40B4-BE49-F238E27FC236}">
                    <a16:creationId xmlns="" xmlns:a16="http://schemas.microsoft.com/office/drawing/2014/main" id="{613CF02A-6218-472A-BE56-41459219F4E1}"/>
                  </a:ext>
                </a:extLst>
              </p:cNvPr>
              <p:cNvSpPr>
                <a:spLocks/>
              </p:cNvSpPr>
              <p:nvPr/>
            </p:nvSpPr>
            <p:spPr bwMode="auto">
              <a:xfrm>
                <a:off x="4315536" y="3636277"/>
                <a:ext cx="116332" cy="79422"/>
              </a:xfrm>
              <a:custGeom>
                <a:avLst/>
                <a:gdLst>
                  <a:gd name="T0" fmla="*/ 0 w 121"/>
                  <a:gd name="T1" fmla="*/ 0 h 93"/>
                  <a:gd name="T2" fmla="*/ 0 w 121"/>
                  <a:gd name="T3" fmla="*/ 0 h 93"/>
                  <a:gd name="T4" fmla="*/ 0 w 121"/>
                  <a:gd name="T5" fmla="*/ 0 h 93"/>
                  <a:gd name="T6" fmla="*/ 0 w 121"/>
                  <a:gd name="T7" fmla="*/ 0 h 93"/>
                  <a:gd name="T8" fmla="*/ 0 w 121"/>
                  <a:gd name="T9" fmla="*/ 0 h 93"/>
                  <a:gd name="T10" fmla="*/ 0 w 121"/>
                  <a:gd name="T11" fmla="*/ 0 h 93"/>
                  <a:gd name="T12" fmla="*/ 0 w 121"/>
                  <a:gd name="T13" fmla="*/ 0 h 93"/>
                  <a:gd name="T14" fmla="*/ 0 w 121"/>
                  <a:gd name="T15" fmla="*/ 0 h 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1" h="93">
                    <a:moveTo>
                      <a:pt x="0" y="92"/>
                    </a:moveTo>
                    <a:lnTo>
                      <a:pt x="45" y="92"/>
                    </a:lnTo>
                    <a:lnTo>
                      <a:pt x="75" y="31"/>
                    </a:lnTo>
                    <a:lnTo>
                      <a:pt x="120" y="31"/>
                    </a:lnTo>
                    <a:lnTo>
                      <a:pt x="105" y="0"/>
                    </a:lnTo>
                    <a:lnTo>
                      <a:pt x="60" y="0"/>
                    </a:lnTo>
                    <a:lnTo>
                      <a:pt x="15" y="31"/>
                    </a:lnTo>
                    <a:lnTo>
                      <a:pt x="0"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11">
                <a:extLst>
                  <a:ext uri="{FF2B5EF4-FFF2-40B4-BE49-F238E27FC236}">
                    <a16:creationId xmlns="" xmlns:a16="http://schemas.microsoft.com/office/drawing/2014/main" id="{A6913112-DE6B-48D2-9684-CBF161F9D7F7}"/>
                  </a:ext>
                </a:extLst>
              </p:cNvPr>
              <p:cNvSpPr>
                <a:spLocks/>
              </p:cNvSpPr>
              <p:nvPr/>
            </p:nvSpPr>
            <p:spPr bwMode="auto">
              <a:xfrm>
                <a:off x="4516882" y="3598772"/>
                <a:ext cx="143179" cy="77216"/>
              </a:xfrm>
              <a:custGeom>
                <a:avLst/>
                <a:gdLst>
                  <a:gd name="T0" fmla="*/ 0 w 150"/>
                  <a:gd name="T1" fmla="*/ 0 h 93"/>
                  <a:gd name="T2" fmla="*/ 0 w 150"/>
                  <a:gd name="T3" fmla="*/ 0 h 93"/>
                  <a:gd name="T4" fmla="*/ 0 w 150"/>
                  <a:gd name="T5" fmla="*/ 0 h 93"/>
                  <a:gd name="T6" fmla="*/ 0 w 150"/>
                  <a:gd name="T7" fmla="*/ 0 h 93"/>
                  <a:gd name="T8" fmla="*/ 0 w 150"/>
                  <a:gd name="T9" fmla="*/ 0 h 93"/>
                  <a:gd name="T10" fmla="*/ 0 w 150"/>
                  <a:gd name="T11" fmla="*/ 0 h 93"/>
                  <a:gd name="T12" fmla="*/ 0 w 150"/>
                  <a:gd name="T13" fmla="*/ 0 h 93"/>
                  <a:gd name="T14" fmla="*/ 0 w 150"/>
                  <a:gd name="T15" fmla="*/ 0 h 93"/>
                  <a:gd name="T16" fmla="*/ 0 w 150"/>
                  <a:gd name="T17" fmla="*/ 0 h 93"/>
                  <a:gd name="T18" fmla="*/ 0 w 150"/>
                  <a:gd name="T19" fmla="*/ 0 h 93"/>
                  <a:gd name="T20" fmla="*/ 0 w 150"/>
                  <a:gd name="T21" fmla="*/ 0 h 93"/>
                  <a:gd name="T22" fmla="*/ 0 w 150"/>
                  <a:gd name="T23" fmla="*/ 0 h 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0" h="93">
                    <a:moveTo>
                      <a:pt x="30" y="15"/>
                    </a:moveTo>
                    <a:lnTo>
                      <a:pt x="75" y="31"/>
                    </a:lnTo>
                    <a:lnTo>
                      <a:pt x="134" y="0"/>
                    </a:lnTo>
                    <a:lnTo>
                      <a:pt x="134" y="31"/>
                    </a:lnTo>
                    <a:lnTo>
                      <a:pt x="149" y="31"/>
                    </a:lnTo>
                    <a:lnTo>
                      <a:pt x="149" y="61"/>
                    </a:lnTo>
                    <a:lnTo>
                      <a:pt x="75" y="61"/>
                    </a:lnTo>
                    <a:lnTo>
                      <a:pt x="45" y="92"/>
                    </a:lnTo>
                    <a:lnTo>
                      <a:pt x="0" y="61"/>
                    </a:lnTo>
                    <a:lnTo>
                      <a:pt x="30" y="46"/>
                    </a:lnTo>
                    <a:lnTo>
                      <a:pt x="0" y="31"/>
                    </a:lnTo>
                    <a:lnTo>
                      <a:pt x="3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12">
                <a:extLst>
                  <a:ext uri="{FF2B5EF4-FFF2-40B4-BE49-F238E27FC236}">
                    <a16:creationId xmlns="" xmlns:a16="http://schemas.microsoft.com/office/drawing/2014/main" id="{C82BD447-F78F-4553-B086-BC2E206CB11A}"/>
                  </a:ext>
                </a:extLst>
              </p:cNvPr>
              <p:cNvSpPr>
                <a:spLocks/>
              </p:cNvSpPr>
              <p:nvPr/>
            </p:nvSpPr>
            <p:spPr bwMode="auto">
              <a:xfrm>
                <a:off x="4959840" y="4340044"/>
                <a:ext cx="116332" cy="105896"/>
              </a:xfrm>
              <a:custGeom>
                <a:avLst/>
                <a:gdLst>
                  <a:gd name="T0" fmla="*/ 0 w 120"/>
                  <a:gd name="T1" fmla="*/ 0 h 125"/>
                  <a:gd name="T2" fmla="*/ 0 w 120"/>
                  <a:gd name="T3" fmla="*/ 0 h 125"/>
                  <a:gd name="T4" fmla="*/ 0 w 120"/>
                  <a:gd name="T5" fmla="*/ 0 h 125"/>
                  <a:gd name="T6" fmla="*/ 0 w 120"/>
                  <a:gd name="T7" fmla="*/ 0 h 125"/>
                  <a:gd name="T8" fmla="*/ 0 w 120"/>
                  <a:gd name="T9" fmla="*/ 0 h 125"/>
                  <a:gd name="T10" fmla="*/ 0 w 120"/>
                  <a:gd name="T11" fmla="*/ 0 h 125"/>
                  <a:gd name="T12" fmla="*/ 0 w 120"/>
                  <a:gd name="T13" fmla="*/ 0 h 125"/>
                  <a:gd name="T14" fmla="*/ 0 w 120"/>
                  <a:gd name="T15" fmla="*/ 0 h 125"/>
                  <a:gd name="T16" fmla="*/ 0 w 120"/>
                  <a:gd name="T17" fmla="*/ 0 h 125"/>
                  <a:gd name="T18" fmla="*/ 0 w 120"/>
                  <a:gd name="T19" fmla="*/ 0 h 125"/>
                  <a:gd name="T20" fmla="*/ 0 w 120"/>
                  <a:gd name="T21" fmla="*/ 0 h 125"/>
                  <a:gd name="T22" fmla="*/ 0 w 120"/>
                  <a:gd name="T23" fmla="*/ 0 h 125"/>
                  <a:gd name="T24" fmla="*/ 0 w 120"/>
                  <a:gd name="T25" fmla="*/ 0 h 125"/>
                  <a:gd name="T26" fmla="*/ 0 w 120"/>
                  <a:gd name="T27" fmla="*/ 0 h 125"/>
                  <a:gd name="T28" fmla="*/ 0 w 120"/>
                  <a:gd name="T29" fmla="*/ 0 h 125"/>
                  <a:gd name="T30" fmla="*/ 0 w 120"/>
                  <a:gd name="T31" fmla="*/ 0 h 125"/>
                  <a:gd name="T32" fmla="*/ 0 w 120"/>
                  <a:gd name="T33" fmla="*/ 0 h 125"/>
                  <a:gd name="T34" fmla="*/ 0 w 120"/>
                  <a:gd name="T35" fmla="*/ 0 h 125"/>
                  <a:gd name="T36" fmla="*/ 0 w 120"/>
                  <a:gd name="T37" fmla="*/ 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0" h="125">
                    <a:moveTo>
                      <a:pt x="89" y="0"/>
                    </a:moveTo>
                    <a:lnTo>
                      <a:pt x="89" y="16"/>
                    </a:lnTo>
                    <a:lnTo>
                      <a:pt x="60" y="47"/>
                    </a:lnTo>
                    <a:lnTo>
                      <a:pt x="74" y="62"/>
                    </a:lnTo>
                    <a:lnTo>
                      <a:pt x="104" y="62"/>
                    </a:lnTo>
                    <a:lnTo>
                      <a:pt x="104" y="93"/>
                    </a:lnTo>
                    <a:lnTo>
                      <a:pt x="119" y="109"/>
                    </a:lnTo>
                    <a:lnTo>
                      <a:pt x="104" y="124"/>
                    </a:lnTo>
                    <a:lnTo>
                      <a:pt x="89" y="109"/>
                    </a:lnTo>
                    <a:lnTo>
                      <a:pt x="89" y="93"/>
                    </a:lnTo>
                    <a:lnTo>
                      <a:pt x="60" y="124"/>
                    </a:lnTo>
                    <a:lnTo>
                      <a:pt x="74" y="93"/>
                    </a:lnTo>
                    <a:lnTo>
                      <a:pt x="45" y="109"/>
                    </a:lnTo>
                    <a:lnTo>
                      <a:pt x="60" y="93"/>
                    </a:lnTo>
                    <a:lnTo>
                      <a:pt x="0" y="93"/>
                    </a:lnTo>
                    <a:lnTo>
                      <a:pt x="0" y="78"/>
                    </a:lnTo>
                    <a:lnTo>
                      <a:pt x="45" y="47"/>
                    </a:lnTo>
                    <a:lnTo>
                      <a:pt x="74" y="0"/>
                    </a:lnTo>
                    <a:lnTo>
                      <a:pt x="8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13">
                <a:extLst>
                  <a:ext uri="{FF2B5EF4-FFF2-40B4-BE49-F238E27FC236}">
                    <a16:creationId xmlns="" xmlns:a16="http://schemas.microsoft.com/office/drawing/2014/main" id="{51B7EC83-DE6C-4019-BEB1-A7EBF52A0B76}"/>
                  </a:ext>
                </a:extLst>
              </p:cNvPr>
              <p:cNvSpPr>
                <a:spLocks/>
              </p:cNvSpPr>
              <p:nvPr/>
            </p:nvSpPr>
            <p:spPr bwMode="auto">
              <a:xfrm>
                <a:off x="4903910" y="3572298"/>
                <a:ext cx="69352" cy="103690"/>
              </a:xfrm>
              <a:custGeom>
                <a:avLst/>
                <a:gdLst>
                  <a:gd name="T0" fmla="*/ 0 w 75"/>
                  <a:gd name="T1" fmla="*/ 0 h 123"/>
                  <a:gd name="T2" fmla="*/ 0 w 75"/>
                  <a:gd name="T3" fmla="*/ 0 h 123"/>
                  <a:gd name="T4" fmla="*/ 0 w 75"/>
                  <a:gd name="T5" fmla="*/ 0 h 123"/>
                  <a:gd name="T6" fmla="*/ 0 w 75"/>
                  <a:gd name="T7" fmla="*/ 0 h 123"/>
                  <a:gd name="T8" fmla="*/ 0 w 75"/>
                  <a:gd name="T9" fmla="*/ 0 h 123"/>
                  <a:gd name="T10" fmla="*/ 0 w 75"/>
                  <a:gd name="T11" fmla="*/ 0 h 1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5" h="123">
                    <a:moveTo>
                      <a:pt x="30" y="0"/>
                    </a:moveTo>
                    <a:lnTo>
                      <a:pt x="74" y="76"/>
                    </a:lnTo>
                    <a:lnTo>
                      <a:pt x="59" y="122"/>
                    </a:lnTo>
                    <a:lnTo>
                      <a:pt x="0" y="107"/>
                    </a:lnTo>
                    <a:lnTo>
                      <a:pt x="15" y="46"/>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414">
                <a:extLst>
                  <a:ext uri="{FF2B5EF4-FFF2-40B4-BE49-F238E27FC236}">
                    <a16:creationId xmlns="" xmlns:a16="http://schemas.microsoft.com/office/drawing/2014/main" id="{AF902E28-757D-4A93-823E-E4BBFE7A3CA7}"/>
                  </a:ext>
                </a:extLst>
              </p:cNvPr>
              <p:cNvSpPr>
                <a:spLocks/>
              </p:cNvSpPr>
              <p:nvPr/>
            </p:nvSpPr>
            <p:spPr bwMode="auto">
              <a:xfrm>
                <a:off x="4715989" y="3711286"/>
                <a:ext cx="89487" cy="66185"/>
              </a:xfrm>
              <a:custGeom>
                <a:avLst/>
                <a:gdLst>
                  <a:gd name="T0" fmla="*/ 0 w 90"/>
                  <a:gd name="T1" fmla="*/ 0 h 78"/>
                  <a:gd name="T2" fmla="*/ 0 w 90"/>
                  <a:gd name="T3" fmla="*/ 0 h 78"/>
                  <a:gd name="T4" fmla="*/ 0 w 90"/>
                  <a:gd name="T5" fmla="*/ 0 h 78"/>
                  <a:gd name="T6" fmla="*/ 0 w 90"/>
                  <a:gd name="T7" fmla="*/ 0 h 78"/>
                  <a:gd name="T8" fmla="*/ 0 w 90"/>
                  <a:gd name="T9" fmla="*/ 0 h 78"/>
                  <a:gd name="T10" fmla="*/ 0 w 90"/>
                  <a:gd name="T11" fmla="*/ 0 h 78"/>
                  <a:gd name="T12" fmla="*/ 0 w 90"/>
                  <a:gd name="T13" fmla="*/ 0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78">
                    <a:moveTo>
                      <a:pt x="0" y="46"/>
                    </a:moveTo>
                    <a:lnTo>
                      <a:pt x="15" y="0"/>
                    </a:lnTo>
                    <a:lnTo>
                      <a:pt x="89" y="0"/>
                    </a:lnTo>
                    <a:lnTo>
                      <a:pt x="74" y="46"/>
                    </a:lnTo>
                    <a:lnTo>
                      <a:pt x="30" y="46"/>
                    </a:lnTo>
                    <a:lnTo>
                      <a:pt x="15" y="77"/>
                    </a:lnTo>
                    <a:lnTo>
                      <a:pt x="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415">
                <a:extLst>
                  <a:ext uri="{FF2B5EF4-FFF2-40B4-BE49-F238E27FC236}">
                    <a16:creationId xmlns="" xmlns:a16="http://schemas.microsoft.com/office/drawing/2014/main" id="{6773F401-C577-4389-9752-CBD764A8789E}"/>
                  </a:ext>
                </a:extLst>
              </p:cNvPr>
              <p:cNvSpPr>
                <a:spLocks/>
              </p:cNvSpPr>
              <p:nvPr/>
            </p:nvSpPr>
            <p:spPr bwMode="auto">
              <a:xfrm>
                <a:off x="4456478" y="3572298"/>
                <a:ext cx="91723" cy="52948"/>
              </a:xfrm>
              <a:custGeom>
                <a:avLst/>
                <a:gdLst>
                  <a:gd name="T0" fmla="*/ 0 w 91"/>
                  <a:gd name="T1" fmla="*/ 0 h 62"/>
                  <a:gd name="T2" fmla="*/ 0 w 91"/>
                  <a:gd name="T3" fmla="*/ 0 h 62"/>
                  <a:gd name="T4" fmla="*/ 0 w 91"/>
                  <a:gd name="T5" fmla="*/ 0 h 62"/>
                  <a:gd name="T6" fmla="*/ 0 w 91"/>
                  <a:gd name="T7" fmla="*/ 0 h 62"/>
                  <a:gd name="T8" fmla="*/ 0 w 91"/>
                  <a:gd name="T9" fmla="*/ 0 h 62"/>
                  <a:gd name="T10" fmla="*/ 0 w 91"/>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 h="62">
                    <a:moveTo>
                      <a:pt x="0" y="31"/>
                    </a:moveTo>
                    <a:lnTo>
                      <a:pt x="15" y="61"/>
                    </a:lnTo>
                    <a:lnTo>
                      <a:pt x="90" y="31"/>
                    </a:lnTo>
                    <a:lnTo>
                      <a:pt x="90" y="0"/>
                    </a:lnTo>
                    <a:lnTo>
                      <a:pt x="30" y="0"/>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Freeform 416">
                <a:extLst>
                  <a:ext uri="{FF2B5EF4-FFF2-40B4-BE49-F238E27FC236}">
                    <a16:creationId xmlns="" xmlns:a16="http://schemas.microsoft.com/office/drawing/2014/main" id="{6182FDA5-2722-4BFA-841B-240504694D01}"/>
                  </a:ext>
                </a:extLst>
              </p:cNvPr>
              <p:cNvSpPr>
                <a:spLocks/>
              </p:cNvSpPr>
              <p:nvPr/>
            </p:nvSpPr>
            <p:spPr bwMode="auto">
              <a:xfrm>
                <a:off x="4689143" y="3623039"/>
                <a:ext cx="85012" cy="66185"/>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 h="78">
                    <a:moveTo>
                      <a:pt x="0" y="0"/>
                    </a:moveTo>
                    <a:lnTo>
                      <a:pt x="0" y="46"/>
                    </a:lnTo>
                    <a:lnTo>
                      <a:pt x="45" y="77"/>
                    </a:lnTo>
                    <a:lnTo>
                      <a:pt x="90" y="31"/>
                    </a:lnTo>
                    <a:lnTo>
                      <a:pt x="75" y="0"/>
                    </a:lnTo>
                    <a:lnTo>
                      <a:pt x="45"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Freeform 417">
                <a:extLst>
                  <a:ext uri="{FF2B5EF4-FFF2-40B4-BE49-F238E27FC236}">
                    <a16:creationId xmlns="" xmlns:a16="http://schemas.microsoft.com/office/drawing/2014/main" id="{FAB8D88B-A444-4D97-8810-DEB53D418C11}"/>
                  </a:ext>
                </a:extLst>
              </p:cNvPr>
              <p:cNvSpPr>
                <a:spLocks/>
              </p:cNvSpPr>
              <p:nvPr/>
            </p:nvSpPr>
            <p:spPr bwMode="auto">
              <a:xfrm>
                <a:off x="4689143" y="3958377"/>
                <a:ext cx="85012" cy="63979"/>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w 91"/>
                  <a:gd name="T19" fmla="*/ 0 h 78"/>
                  <a:gd name="T20" fmla="*/ 0 w 91"/>
                  <a:gd name="T21" fmla="*/ 0 h 78"/>
                  <a:gd name="T22" fmla="*/ 0 w 91"/>
                  <a:gd name="T23" fmla="*/ 0 h 78"/>
                  <a:gd name="T24" fmla="*/ 0 w 91"/>
                  <a:gd name="T25" fmla="*/ 0 h 78"/>
                  <a:gd name="T26" fmla="*/ 0 w 91"/>
                  <a:gd name="T27" fmla="*/ 0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1" h="78">
                    <a:moveTo>
                      <a:pt x="45" y="0"/>
                    </a:moveTo>
                    <a:lnTo>
                      <a:pt x="60" y="0"/>
                    </a:lnTo>
                    <a:lnTo>
                      <a:pt x="75" y="46"/>
                    </a:lnTo>
                    <a:lnTo>
                      <a:pt x="75" y="62"/>
                    </a:lnTo>
                    <a:lnTo>
                      <a:pt x="90" y="62"/>
                    </a:lnTo>
                    <a:lnTo>
                      <a:pt x="75" y="77"/>
                    </a:lnTo>
                    <a:lnTo>
                      <a:pt x="60" y="77"/>
                    </a:lnTo>
                    <a:lnTo>
                      <a:pt x="75" y="46"/>
                    </a:lnTo>
                    <a:lnTo>
                      <a:pt x="45" y="46"/>
                    </a:lnTo>
                    <a:lnTo>
                      <a:pt x="30" y="62"/>
                    </a:lnTo>
                    <a:lnTo>
                      <a:pt x="15" y="62"/>
                    </a:lnTo>
                    <a:lnTo>
                      <a:pt x="0" y="46"/>
                    </a:lnTo>
                    <a:lnTo>
                      <a:pt x="30" y="46"/>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Freeform 418">
                <a:extLst>
                  <a:ext uri="{FF2B5EF4-FFF2-40B4-BE49-F238E27FC236}">
                    <a16:creationId xmlns="" xmlns:a16="http://schemas.microsoft.com/office/drawing/2014/main" id="{6EB8BD69-5679-42F0-B068-C03C34BBB0A6}"/>
                  </a:ext>
                </a:extLst>
              </p:cNvPr>
              <p:cNvSpPr>
                <a:spLocks/>
              </p:cNvSpPr>
              <p:nvPr/>
            </p:nvSpPr>
            <p:spPr bwMode="auto">
              <a:xfrm>
                <a:off x="4630977" y="3702462"/>
                <a:ext cx="44744" cy="75010"/>
              </a:xfrm>
              <a:custGeom>
                <a:avLst/>
                <a:gdLst>
                  <a:gd name="T0" fmla="*/ 0 w 46"/>
                  <a:gd name="T1" fmla="*/ 0 h 93"/>
                  <a:gd name="T2" fmla="*/ 0 w 46"/>
                  <a:gd name="T3" fmla="*/ 0 h 93"/>
                  <a:gd name="T4" fmla="*/ 0 w 46"/>
                  <a:gd name="T5" fmla="*/ 0 h 93"/>
                  <a:gd name="T6" fmla="*/ 0 w 46"/>
                  <a:gd name="T7" fmla="*/ 0 h 93"/>
                  <a:gd name="T8" fmla="*/ 0 w 46"/>
                  <a:gd name="T9" fmla="*/ 0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93">
                    <a:moveTo>
                      <a:pt x="0" y="31"/>
                    </a:moveTo>
                    <a:lnTo>
                      <a:pt x="45" y="0"/>
                    </a:lnTo>
                    <a:lnTo>
                      <a:pt x="45" y="61"/>
                    </a:lnTo>
                    <a:lnTo>
                      <a:pt x="0" y="92"/>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Freeform 419">
                <a:extLst>
                  <a:ext uri="{FF2B5EF4-FFF2-40B4-BE49-F238E27FC236}">
                    <a16:creationId xmlns="" xmlns:a16="http://schemas.microsoft.com/office/drawing/2014/main" id="{7BB8E836-414A-4F7F-9238-B0AC244AFC33}"/>
                  </a:ext>
                </a:extLst>
              </p:cNvPr>
              <p:cNvSpPr>
                <a:spLocks/>
              </p:cNvSpPr>
              <p:nvPr/>
            </p:nvSpPr>
            <p:spPr bwMode="auto">
              <a:xfrm>
                <a:off x="4588471" y="3548030"/>
                <a:ext cx="42506" cy="24268"/>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2">
                    <a:moveTo>
                      <a:pt x="0" y="16"/>
                    </a:moveTo>
                    <a:lnTo>
                      <a:pt x="0" y="31"/>
                    </a:lnTo>
                    <a:lnTo>
                      <a:pt x="45" y="31"/>
                    </a:lnTo>
                    <a:lnTo>
                      <a:pt x="45" y="0"/>
                    </a:lnTo>
                    <a:lnTo>
                      <a:pt x="30" y="16"/>
                    </a:lnTo>
                    <a:lnTo>
                      <a:pt x="15" y="16"/>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Freeform 420">
                <a:extLst>
                  <a:ext uri="{FF2B5EF4-FFF2-40B4-BE49-F238E27FC236}">
                    <a16:creationId xmlns="" xmlns:a16="http://schemas.microsoft.com/office/drawing/2014/main" id="{B336E3DF-B52D-46A5-AC23-7F4167932BAF}"/>
                  </a:ext>
                </a:extLst>
              </p:cNvPr>
              <p:cNvSpPr>
                <a:spLocks/>
              </p:cNvSpPr>
              <p:nvPr/>
            </p:nvSpPr>
            <p:spPr bwMode="auto">
              <a:xfrm>
                <a:off x="3928508" y="4212086"/>
                <a:ext cx="44744" cy="52948"/>
              </a:xfrm>
              <a:custGeom>
                <a:avLst/>
                <a:gdLst>
                  <a:gd name="T0" fmla="*/ 0 w 45"/>
                  <a:gd name="T1" fmla="*/ 0 h 62"/>
                  <a:gd name="T2" fmla="*/ 0 w 45"/>
                  <a:gd name="T3" fmla="*/ 0 h 62"/>
                  <a:gd name="T4" fmla="*/ 0 w 45"/>
                  <a:gd name="T5" fmla="*/ 0 h 62"/>
                  <a:gd name="T6" fmla="*/ 0 w 45"/>
                  <a:gd name="T7" fmla="*/ 0 h 62"/>
                  <a:gd name="T8" fmla="*/ 0 w 45"/>
                  <a:gd name="T9" fmla="*/ 0 h 62"/>
                  <a:gd name="T10" fmla="*/ 0 w 45"/>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62">
                    <a:moveTo>
                      <a:pt x="0" y="0"/>
                    </a:moveTo>
                    <a:lnTo>
                      <a:pt x="29" y="31"/>
                    </a:lnTo>
                    <a:lnTo>
                      <a:pt x="44" y="61"/>
                    </a:lnTo>
                    <a:lnTo>
                      <a:pt x="29" y="61"/>
                    </a:lnTo>
                    <a:lnTo>
                      <a:pt x="0"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Freeform 421">
                <a:extLst>
                  <a:ext uri="{FF2B5EF4-FFF2-40B4-BE49-F238E27FC236}">
                    <a16:creationId xmlns="" xmlns:a16="http://schemas.microsoft.com/office/drawing/2014/main" id="{885CFE26-07E1-4D43-AB5A-B58FC19431D1}"/>
                  </a:ext>
                </a:extLst>
              </p:cNvPr>
              <p:cNvSpPr>
                <a:spLocks/>
              </p:cNvSpPr>
              <p:nvPr/>
            </p:nvSpPr>
            <p:spPr bwMode="auto">
              <a:xfrm>
                <a:off x="4689143" y="3548030"/>
                <a:ext cx="29083" cy="50742"/>
              </a:xfrm>
              <a:custGeom>
                <a:avLst/>
                <a:gdLst>
                  <a:gd name="T0" fmla="*/ 0 w 32"/>
                  <a:gd name="T1" fmla="*/ 0 h 62"/>
                  <a:gd name="T2" fmla="*/ 0 w 32"/>
                  <a:gd name="T3" fmla="*/ 0 h 62"/>
                  <a:gd name="T4" fmla="*/ 0 w 32"/>
                  <a:gd name="T5" fmla="*/ 0 h 62"/>
                  <a:gd name="T6" fmla="*/ 0 w 32"/>
                  <a:gd name="T7" fmla="*/ 0 h 62"/>
                  <a:gd name="T8" fmla="*/ 0 w 32"/>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62">
                    <a:moveTo>
                      <a:pt x="0" y="15"/>
                    </a:moveTo>
                    <a:lnTo>
                      <a:pt x="16" y="61"/>
                    </a:lnTo>
                    <a:lnTo>
                      <a:pt x="31" y="31"/>
                    </a:lnTo>
                    <a:lnTo>
                      <a:pt x="31"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Freeform 422">
                <a:extLst>
                  <a:ext uri="{FF2B5EF4-FFF2-40B4-BE49-F238E27FC236}">
                    <a16:creationId xmlns="" xmlns:a16="http://schemas.microsoft.com/office/drawing/2014/main" id="{46C2346C-8E33-449B-8859-D31011AEDA15}"/>
                  </a:ext>
                </a:extLst>
              </p:cNvPr>
              <p:cNvSpPr>
                <a:spLocks/>
              </p:cNvSpPr>
              <p:nvPr/>
            </p:nvSpPr>
            <p:spPr bwMode="auto">
              <a:xfrm>
                <a:off x="4715989" y="4035593"/>
                <a:ext cx="29083" cy="26474"/>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2">
                    <a:moveTo>
                      <a:pt x="29" y="0"/>
                    </a:moveTo>
                    <a:lnTo>
                      <a:pt x="0" y="31"/>
                    </a:lnTo>
                    <a:lnTo>
                      <a:pt x="0" y="16"/>
                    </a:lnTo>
                    <a:lnTo>
                      <a:pt x="15" y="0"/>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Freeform 423">
                <a:extLst>
                  <a:ext uri="{FF2B5EF4-FFF2-40B4-BE49-F238E27FC236}">
                    <a16:creationId xmlns="" xmlns:a16="http://schemas.microsoft.com/office/drawing/2014/main" id="{5CED8A54-8076-4510-B817-05922F7BCD30}"/>
                  </a:ext>
                </a:extLst>
              </p:cNvPr>
              <p:cNvSpPr>
                <a:spLocks/>
              </p:cNvSpPr>
              <p:nvPr/>
            </p:nvSpPr>
            <p:spPr bwMode="auto">
              <a:xfrm>
                <a:off x="4932994" y="4417259"/>
                <a:ext cx="15660" cy="28680"/>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2">
                    <a:moveTo>
                      <a:pt x="0" y="0"/>
                    </a:moveTo>
                    <a:lnTo>
                      <a:pt x="16" y="16"/>
                    </a:lnTo>
                    <a:lnTo>
                      <a:pt x="16" y="31"/>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Freeform 424">
                <a:extLst>
                  <a:ext uri="{FF2B5EF4-FFF2-40B4-BE49-F238E27FC236}">
                    <a16:creationId xmlns="" xmlns:a16="http://schemas.microsoft.com/office/drawing/2014/main" id="{99D2880D-9EA9-47FC-8E54-EC5124F0502B}"/>
                  </a:ext>
                </a:extLst>
              </p:cNvPr>
              <p:cNvSpPr>
                <a:spLocks/>
              </p:cNvSpPr>
              <p:nvPr/>
            </p:nvSpPr>
            <p:spPr bwMode="auto">
              <a:xfrm>
                <a:off x="4932994" y="3931903"/>
                <a:ext cx="29083" cy="37505"/>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7">
                    <a:moveTo>
                      <a:pt x="15" y="0"/>
                    </a:moveTo>
                    <a:lnTo>
                      <a:pt x="0" y="31"/>
                    </a:lnTo>
                    <a:lnTo>
                      <a:pt x="0" y="46"/>
                    </a:lnTo>
                    <a:lnTo>
                      <a:pt x="30" y="31"/>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Freeform 425">
                <a:extLst>
                  <a:ext uri="{FF2B5EF4-FFF2-40B4-BE49-F238E27FC236}">
                    <a16:creationId xmlns="" xmlns:a16="http://schemas.microsoft.com/office/drawing/2014/main" id="{B2AF7D51-1E58-444F-9E6F-74B3C1188CAC}"/>
                  </a:ext>
                </a:extLst>
              </p:cNvPr>
              <p:cNvSpPr>
                <a:spLocks/>
              </p:cNvSpPr>
              <p:nvPr/>
            </p:nvSpPr>
            <p:spPr bwMode="auto">
              <a:xfrm>
                <a:off x="4903910" y="5160738"/>
                <a:ext cx="69352" cy="66185"/>
              </a:xfrm>
              <a:custGeom>
                <a:avLst/>
                <a:gdLst>
                  <a:gd name="T0" fmla="*/ 0 w 75"/>
                  <a:gd name="T1" fmla="*/ 0 h 78"/>
                  <a:gd name="T2" fmla="*/ 0 w 75"/>
                  <a:gd name="T3" fmla="*/ 0 h 78"/>
                  <a:gd name="T4" fmla="*/ 0 w 75"/>
                  <a:gd name="T5" fmla="*/ 0 h 78"/>
                  <a:gd name="T6" fmla="*/ 0 w 75"/>
                  <a:gd name="T7" fmla="*/ 0 h 78"/>
                  <a:gd name="T8" fmla="*/ 0 w 75"/>
                  <a:gd name="T9" fmla="*/ 0 h 78"/>
                  <a:gd name="T10" fmla="*/ 0 w 75"/>
                  <a:gd name="T11" fmla="*/ 0 h 78"/>
                  <a:gd name="T12" fmla="*/ 0 w 75"/>
                  <a:gd name="T13" fmla="*/ 0 h 78"/>
                  <a:gd name="T14" fmla="*/ 0 w 75"/>
                  <a:gd name="T15" fmla="*/ 0 h 78"/>
                  <a:gd name="T16" fmla="*/ 0 w 75"/>
                  <a:gd name="T17" fmla="*/ 0 h 78"/>
                  <a:gd name="T18" fmla="*/ 0 w 75"/>
                  <a:gd name="T19" fmla="*/ 0 h 78"/>
                  <a:gd name="T20" fmla="*/ 0 w 75"/>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5" h="78">
                    <a:moveTo>
                      <a:pt x="15" y="0"/>
                    </a:moveTo>
                    <a:lnTo>
                      <a:pt x="15" y="15"/>
                    </a:lnTo>
                    <a:lnTo>
                      <a:pt x="0" y="31"/>
                    </a:lnTo>
                    <a:lnTo>
                      <a:pt x="0" y="62"/>
                    </a:lnTo>
                    <a:lnTo>
                      <a:pt x="30" y="77"/>
                    </a:lnTo>
                    <a:lnTo>
                      <a:pt x="30" y="62"/>
                    </a:lnTo>
                    <a:lnTo>
                      <a:pt x="74" y="77"/>
                    </a:lnTo>
                    <a:lnTo>
                      <a:pt x="74" y="46"/>
                    </a:lnTo>
                    <a:lnTo>
                      <a:pt x="59" y="31"/>
                    </a:lnTo>
                    <a:lnTo>
                      <a:pt x="74"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426">
                <a:extLst>
                  <a:ext uri="{FF2B5EF4-FFF2-40B4-BE49-F238E27FC236}">
                    <a16:creationId xmlns="" xmlns:a16="http://schemas.microsoft.com/office/drawing/2014/main" id="{A11C5CE2-54EB-4ECF-BE76-AA712B724797}"/>
                  </a:ext>
                </a:extLst>
              </p:cNvPr>
              <p:cNvSpPr>
                <a:spLocks/>
              </p:cNvSpPr>
              <p:nvPr/>
            </p:nvSpPr>
            <p:spPr bwMode="auto">
              <a:xfrm>
                <a:off x="4530305" y="5048223"/>
                <a:ext cx="214768" cy="282389"/>
              </a:xfrm>
              <a:custGeom>
                <a:avLst/>
                <a:gdLst>
                  <a:gd name="T0" fmla="*/ 0 w 224"/>
                  <a:gd name="T1" fmla="*/ 0 h 339"/>
                  <a:gd name="T2" fmla="*/ 0 w 224"/>
                  <a:gd name="T3" fmla="*/ 0 h 339"/>
                  <a:gd name="T4" fmla="*/ 0 w 224"/>
                  <a:gd name="T5" fmla="*/ 0 h 339"/>
                  <a:gd name="T6" fmla="*/ 0 w 224"/>
                  <a:gd name="T7" fmla="*/ 0 h 339"/>
                  <a:gd name="T8" fmla="*/ 0 w 224"/>
                  <a:gd name="T9" fmla="*/ 0 h 339"/>
                  <a:gd name="T10" fmla="*/ 0 w 224"/>
                  <a:gd name="T11" fmla="*/ 0 h 339"/>
                  <a:gd name="T12" fmla="*/ 0 w 224"/>
                  <a:gd name="T13" fmla="*/ 0 h 339"/>
                  <a:gd name="T14" fmla="*/ 0 w 224"/>
                  <a:gd name="T15" fmla="*/ 0 h 339"/>
                  <a:gd name="T16" fmla="*/ 0 w 224"/>
                  <a:gd name="T17" fmla="*/ 0 h 339"/>
                  <a:gd name="T18" fmla="*/ 0 w 224"/>
                  <a:gd name="T19" fmla="*/ 0 h 339"/>
                  <a:gd name="T20" fmla="*/ 0 w 224"/>
                  <a:gd name="T21" fmla="*/ 0 h 339"/>
                  <a:gd name="T22" fmla="*/ 0 w 224"/>
                  <a:gd name="T23" fmla="*/ 0 h 339"/>
                  <a:gd name="T24" fmla="*/ 0 w 224"/>
                  <a:gd name="T25" fmla="*/ 0 h 339"/>
                  <a:gd name="T26" fmla="*/ 0 w 224"/>
                  <a:gd name="T27" fmla="*/ 0 h 339"/>
                  <a:gd name="T28" fmla="*/ 0 w 224"/>
                  <a:gd name="T29" fmla="*/ 0 h 339"/>
                  <a:gd name="T30" fmla="*/ 0 w 224"/>
                  <a:gd name="T31" fmla="*/ 0 h 339"/>
                  <a:gd name="T32" fmla="*/ 0 w 224"/>
                  <a:gd name="T33" fmla="*/ 0 h 339"/>
                  <a:gd name="T34" fmla="*/ 0 w 224"/>
                  <a:gd name="T35" fmla="*/ 0 h 339"/>
                  <a:gd name="T36" fmla="*/ 0 w 224"/>
                  <a:gd name="T37" fmla="*/ 0 h 339"/>
                  <a:gd name="T38" fmla="*/ 0 w 224"/>
                  <a:gd name="T39" fmla="*/ 0 h 339"/>
                  <a:gd name="T40" fmla="*/ 0 w 224"/>
                  <a:gd name="T41" fmla="*/ 0 h 339"/>
                  <a:gd name="T42" fmla="*/ 0 w 224"/>
                  <a:gd name="T43" fmla="*/ 0 h 339"/>
                  <a:gd name="T44" fmla="*/ 0 w 224"/>
                  <a:gd name="T45" fmla="*/ 0 h 339"/>
                  <a:gd name="T46" fmla="*/ 0 w 224"/>
                  <a:gd name="T47" fmla="*/ 0 h 339"/>
                  <a:gd name="T48" fmla="*/ 0 w 224"/>
                  <a:gd name="T49" fmla="*/ 0 h 339"/>
                  <a:gd name="T50" fmla="*/ 0 w 224"/>
                  <a:gd name="T51" fmla="*/ 0 h 339"/>
                  <a:gd name="T52" fmla="*/ 0 w 224"/>
                  <a:gd name="T53" fmla="*/ 0 h 339"/>
                  <a:gd name="T54" fmla="*/ 0 w 224"/>
                  <a:gd name="T55" fmla="*/ 0 h 339"/>
                  <a:gd name="T56" fmla="*/ 0 w 224"/>
                  <a:gd name="T57" fmla="*/ 0 h 339"/>
                  <a:gd name="T58" fmla="*/ 0 w 224"/>
                  <a:gd name="T59" fmla="*/ 0 h 339"/>
                  <a:gd name="T60" fmla="*/ 0 w 224"/>
                  <a:gd name="T61" fmla="*/ 0 h 339"/>
                  <a:gd name="T62" fmla="*/ 0 w 224"/>
                  <a:gd name="T63" fmla="*/ 0 h 339"/>
                  <a:gd name="T64" fmla="*/ 0 w 224"/>
                  <a:gd name="T65" fmla="*/ 0 h 339"/>
                  <a:gd name="T66" fmla="*/ 0 w 224"/>
                  <a:gd name="T67" fmla="*/ 0 h 339"/>
                  <a:gd name="T68" fmla="*/ 0 w 224"/>
                  <a:gd name="T69" fmla="*/ 0 h 339"/>
                  <a:gd name="T70" fmla="*/ 0 w 224"/>
                  <a:gd name="T71" fmla="*/ 0 h 339"/>
                  <a:gd name="T72" fmla="*/ 0 w 224"/>
                  <a:gd name="T73" fmla="*/ 0 h 339"/>
                  <a:gd name="T74" fmla="*/ 0 w 224"/>
                  <a:gd name="T75" fmla="*/ 0 h 339"/>
                  <a:gd name="T76" fmla="*/ 0 w 224"/>
                  <a:gd name="T77" fmla="*/ 0 h 3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4" h="339">
                    <a:moveTo>
                      <a:pt x="15" y="200"/>
                    </a:moveTo>
                    <a:lnTo>
                      <a:pt x="0" y="230"/>
                    </a:lnTo>
                    <a:lnTo>
                      <a:pt x="59" y="246"/>
                    </a:lnTo>
                    <a:lnTo>
                      <a:pt x="74" y="261"/>
                    </a:lnTo>
                    <a:lnTo>
                      <a:pt x="89" y="261"/>
                    </a:lnTo>
                    <a:lnTo>
                      <a:pt x="104" y="292"/>
                    </a:lnTo>
                    <a:lnTo>
                      <a:pt x="119" y="292"/>
                    </a:lnTo>
                    <a:lnTo>
                      <a:pt x="134" y="292"/>
                    </a:lnTo>
                    <a:lnTo>
                      <a:pt x="164" y="307"/>
                    </a:lnTo>
                    <a:lnTo>
                      <a:pt x="178" y="338"/>
                    </a:lnTo>
                    <a:lnTo>
                      <a:pt x="178" y="292"/>
                    </a:lnTo>
                    <a:lnTo>
                      <a:pt x="178" y="277"/>
                    </a:lnTo>
                    <a:lnTo>
                      <a:pt x="178" y="261"/>
                    </a:lnTo>
                    <a:lnTo>
                      <a:pt x="193" y="246"/>
                    </a:lnTo>
                    <a:lnTo>
                      <a:pt x="164" y="246"/>
                    </a:lnTo>
                    <a:lnTo>
                      <a:pt x="164" y="230"/>
                    </a:lnTo>
                    <a:lnTo>
                      <a:pt x="193" y="230"/>
                    </a:lnTo>
                    <a:lnTo>
                      <a:pt x="193" y="215"/>
                    </a:lnTo>
                    <a:lnTo>
                      <a:pt x="208" y="215"/>
                    </a:lnTo>
                    <a:lnTo>
                      <a:pt x="223" y="230"/>
                    </a:lnTo>
                    <a:lnTo>
                      <a:pt x="208" y="184"/>
                    </a:lnTo>
                    <a:lnTo>
                      <a:pt x="208" y="138"/>
                    </a:lnTo>
                    <a:lnTo>
                      <a:pt x="178" y="138"/>
                    </a:lnTo>
                    <a:lnTo>
                      <a:pt x="119" y="108"/>
                    </a:lnTo>
                    <a:lnTo>
                      <a:pt x="119" y="77"/>
                    </a:lnTo>
                    <a:lnTo>
                      <a:pt x="104" y="77"/>
                    </a:lnTo>
                    <a:lnTo>
                      <a:pt x="119" y="31"/>
                    </a:lnTo>
                    <a:lnTo>
                      <a:pt x="149" y="15"/>
                    </a:lnTo>
                    <a:lnTo>
                      <a:pt x="149" y="0"/>
                    </a:lnTo>
                    <a:lnTo>
                      <a:pt x="134" y="0"/>
                    </a:lnTo>
                    <a:lnTo>
                      <a:pt x="119" y="15"/>
                    </a:lnTo>
                    <a:lnTo>
                      <a:pt x="74" y="31"/>
                    </a:lnTo>
                    <a:lnTo>
                      <a:pt x="74" y="61"/>
                    </a:lnTo>
                    <a:lnTo>
                      <a:pt x="45" y="77"/>
                    </a:lnTo>
                    <a:lnTo>
                      <a:pt x="30" y="92"/>
                    </a:lnTo>
                    <a:lnTo>
                      <a:pt x="30" y="108"/>
                    </a:lnTo>
                    <a:lnTo>
                      <a:pt x="30" y="123"/>
                    </a:lnTo>
                    <a:lnTo>
                      <a:pt x="30" y="184"/>
                    </a:lnTo>
                    <a:lnTo>
                      <a:pt x="15" y="20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Freeform 427">
                <a:extLst>
                  <a:ext uri="{FF2B5EF4-FFF2-40B4-BE49-F238E27FC236}">
                    <a16:creationId xmlns="" xmlns:a16="http://schemas.microsoft.com/office/drawing/2014/main" id="{6BCE3C46-FD64-4850-8249-A1396E80F75D}"/>
                  </a:ext>
                </a:extLst>
              </p:cNvPr>
              <p:cNvSpPr>
                <a:spLocks/>
              </p:cNvSpPr>
              <p:nvPr/>
            </p:nvSpPr>
            <p:spPr bwMode="auto">
              <a:xfrm>
                <a:off x="4630977" y="5048223"/>
                <a:ext cx="243850" cy="191936"/>
              </a:xfrm>
              <a:custGeom>
                <a:avLst/>
                <a:gdLst>
                  <a:gd name="T0" fmla="*/ 0 w 255"/>
                  <a:gd name="T1" fmla="*/ 0 h 231"/>
                  <a:gd name="T2" fmla="*/ 0 w 255"/>
                  <a:gd name="T3" fmla="*/ 0 h 231"/>
                  <a:gd name="T4" fmla="*/ 0 w 255"/>
                  <a:gd name="T5" fmla="*/ 0 h 231"/>
                  <a:gd name="T6" fmla="*/ 0 w 255"/>
                  <a:gd name="T7" fmla="*/ 0 h 231"/>
                  <a:gd name="T8" fmla="*/ 0 w 255"/>
                  <a:gd name="T9" fmla="*/ 0 h 231"/>
                  <a:gd name="T10" fmla="*/ 0 w 255"/>
                  <a:gd name="T11" fmla="*/ 0 h 231"/>
                  <a:gd name="T12" fmla="*/ 0 w 255"/>
                  <a:gd name="T13" fmla="*/ 0 h 231"/>
                  <a:gd name="T14" fmla="*/ 0 w 255"/>
                  <a:gd name="T15" fmla="*/ 0 h 231"/>
                  <a:gd name="T16" fmla="*/ 0 w 255"/>
                  <a:gd name="T17" fmla="*/ 0 h 231"/>
                  <a:gd name="T18" fmla="*/ 0 w 255"/>
                  <a:gd name="T19" fmla="*/ 0 h 231"/>
                  <a:gd name="T20" fmla="*/ 0 w 255"/>
                  <a:gd name="T21" fmla="*/ 0 h 231"/>
                  <a:gd name="T22" fmla="*/ 0 w 255"/>
                  <a:gd name="T23" fmla="*/ 0 h 231"/>
                  <a:gd name="T24" fmla="*/ 0 w 255"/>
                  <a:gd name="T25" fmla="*/ 0 h 231"/>
                  <a:gd name="T26" fmla="*/ 0 w 255"/>
                  <a:gd name="T27" fmla="*/ 0 h 231"/>
                  <a:gd name="T28" fmla="*/ 0 w 255"/>
                  <a:gd name="T29" fmla="*/ 0 h 231"/>
                  <a:gd name="T30" fmla="*/ 0 w 255"/>
                  <a:gd name="T31" fmla="*/ 0 h 231"/>
                  <a:gd name="T32" fmla="*/ 0 w 255"/>
                  <a:gd name="T33" fmla="*/ 0 h 231"/>
                  <a:gd name="T34" fmla="*/ 0 w 255"/>
                  <a:gd name="T35" fmla="*/ 0 h 231"/>
                  <a:gd name="T36" fmla="*/ 0 w 255"/>
                  <a:gd name="T37" fmla="*/ 0 h 231"/>
                  <a:gd name="T38" fmla="*/ 0 w 255"/>
                  <a:gd name="T39" fmla="*/ 0 h 231"/>
                  <a:gd name="T40" fmla="*/ 0 w 255"/>
                  <a:gd name="T41" fmla="*/ 0 h 231"/>
                  <a:gd name="T42" fmla="*/ 0 w 255"/>
                  <a:gd name="T43" fmla="*/ 0 h 231"/>
                  <a:gd name="T44" fmla="*/ 0 w 255"/>
                  <a:gd name="T45" fmla="*/ 0 h 231"/>
                  <a:gd name="T46" fmla="*/ 0 w 255"/>
                  <a:gd name="T47" fmla="*/ 0 h 231"/>
                  <a:gd name="T48" fmla="*/ 0 w 255"/>
                  <a:gd name="T49" fmla="*/ 0 h 231"/>
                  <a:gd name="T50" fmla="*/ 0 w 255"/>
                  <a:gd name="T51" fmla="*/ 0 h 231"/>
                  <a:gd name="T52" fmla="*/ 0 w 255"/>
                  <a:gd name="T53" fmla="*/ 0 h 231"/>
                  <a:gd name="T54" fmla="*/ 0 w 255"/>
                  <a:gd name="T55" fmla="*/ 0 h 231"/>
                  <a:gd name="T56" fmla="*/ 0 w 255"/>
                  <a:gd name="T57" fmla="*/ 0 h 231"/>
                  <a:gd name="T58" fmla="*/ 0 w 255"/>
                  <a:gd name="T59" fmla="*/ 0 h 231"/>
                  <a:gd name="T60" fmla="*/ 0 w 255"/>
                  <a:gd name="T61" fmla="*/ 0 h 231"/>
                  <a:gd name="T62" fmla="*/ 0 w 255"/>
                  <a:gd name="T63" fmla="*/ 0 h 231"/>
                  <a:gd name="T64" fmla="*/ 0 w 255"/>
                  <a:gd name="T65" fmla="*/ 0 h 231"/>
                  <a:gd name="T66" fmla="*/ 0 w 255"/>
                  <a:gd name="T67" fmla="*/ 0 h 231"/>
                  <a:gd name="T68" fmla="*/ 0 w 255"/>
                  <a:gd name="T69" fmla="*/ 0 h 231"/>
                  <a:gd name="T70" fmla="*/ 0 w 255"/>
                  <a:gd name="T71" fmla="*/ 0 h 231"/>
                  <a:gd name="T72" fmla="*/ 0 w 255"/>
                  <a:gd name="T73" fmla="*/ 0 h 231"/>
                  <a:gd name="T74" fmla="*/ 0 w 255"/>
                  <a:gd name="T75" fmla="*/ 0 h 2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55" h="231">
                    <a:moveTo>
                      <a:pt x="209" y="31"/>
                    </a:moveTo>
                    <a:lnTo>
                      <a:pt x="179" y="46"/>
                    </a:lnTo>
                    <a:lnTo>
                      <a:pt x="164" y="46"/>
                    </a:lnTo>
                    <a:lnTo>
                      <a:pt x="134" y="31"/>
                    </a:lnTo>
                    <a:lnTo>
                      <a:pt x="105" y="31"/>
                    </a:lnTo>
                    <a:lnTo>
                      <a:pt x="90" y="15"/>
                    </a:lnTo>
                    <a:lnTo>
                      <a:pt x="75" y="0"/>
                    </a:lnTo>
                    <a:lnTo>
                      <a:pt x="75" y="15"/>
                    </a:lnTo>
                    <a:lnTo>
                      <a:pt x="45" y="31"/>
                    </a:lnTo>
                    <a:lnTo>
                      <a:pt x="45" y="61"/>
                    </a:lnTo>
                    <a:lnTo>
                      <a:pt x="45" y="77"/>
                    </a:lnTo>
                    <a:lnTo>
                      <a:pt x="45" y="61"/>
                    </a:lnTo>
                    <a:lnTo>
                      <a:pt x="30" y="61"/>
                    </a:lnTo>
                    <a:lnTo>
                      <a:pt x="45" y="31"/>
                    </a:lnTo>
                    <a:lnTo>
                      <a:pt x="45" y="15"/>
                    </a:lnTo>
                    <a:lnTo>
                      <a:pt x="15" y="31"/>
                    </a:lnTo>
                    <a:lnTo>
                      <a:pt x="0" y="77"/>
                    </a:lnTo>
                    <a:lnTo>
                      <a:pt x="15" y="77"/>
                    </a:lnTo>
                    <a:lnTo>
                      <a:pt x="15" y="107"/>
                    </a:lnTo>
                    <a:lnTo>
                      <a:pt x="75" y="138"/>
                    </a:lnTo>
                    <a:lnTo>
                      <a:pt x="105" y="138"/>
                    </a:lnTo>
                    <a:lnTo>
                      <a:pt x="105" y="184"/>
                    </a:lnTo>
                    <a:lnTo>
                      <a:pt x="120" y="230"/>
                    </a:lnTo>
                    <a:lnTo>
                      <a:pt x="134" y="230"/>
                    </a:lnTo>
                    <a:lnTo>
                      <a:pt x="164" y="230"/>
                    </a:lnTo>
                    <a:lnTo>
                      <a:pt x="179" y="199"/>
                    </a:lnTo>
                    <a:lnTo>
                      <a:pt x="149" y="184"/>
                    </a:lnTo>
                    <a:lnTo>
                      <a:pt x="164" y="169"/>
                    </a:lnTo>
                    <a:lnTo>
                      <a:pt x="194" y="184"/>
                    </a:lnTo>
                    <a:lnTo>
                      <a:pt x="224" y="169"/>
                    </a:lnTo>
                    <a:lnTo>
                      <a:pt x="239" y="153"/>
                    </a:lnTo>
                    <a:lnTo>
                      <a:pt x="224" y="138"/>
                    </a:lnTo>
                    <a:lnTo>
                      <a:pt x="239" y="107"/>
                    </a:lnTo>
                    <a:lnTo>
                      <a:pt x="224" y="107"/>
                    </a:lnTo>
                    <a:lnTo>
                      <a:pt x="254" y="92"/>
                    </a:lnTo>
                    <a:lnTo>
                      <a:pt x="209" y="61"/>
                    </a:lnTo>
                    <a:lnTo>
                      <a:pt x="194" y="46"/>
                    </a:lnTo>
                    <a:lnTo>
                      <a:pt x="209"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428">
                <a:extLst>
                  <a:ext uri="{FF2B5EF4-FFF2-40B4-BE49-F238E27FC236}">
                    <a16:creationId xmlns="" xmlns:a16="http://schemas.microsoft.com/office/drawing/2014/main" id="{54A05865-1675-4BEE-B877-6621FA205E57}"/>
                  </a:ext>
                </a:extLst>
              </p:cNvPr>
              <p:cNvSpPr>
                <a:spLocks/>
              </p:cNvSpPr>
              <p:nvPr/>
            </p:nvSpPr>
            <p:spPr bwMode="auto">
              <a:xfrm>
                <a:off x="4845744" y="5125439"/>
                <a:ext cx="87249" cy="114720"/>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w 91"/>
                  <a:gd name="T25" fmla="*/ 0 h 139"/>
                  <a:gd name="T26" fmla="*/ 0 w 91"/>
                  <a:gd name="T27" fmla="*/ 0 h 139"/>
                  <a:gd name="T28" fmla="*/ 0 w 91"/>
                  <a:gd name="T29" fmla="*/ 0 h 139"/>
                  <a:gd name="T30" fmla="*/ 0 w 91"/>
                  <a:gd name="T31" fmla="*/ 0 h 139"/>
                  <a:gd name="T32" fmla="*/ 0 w 91"/>
                  <a:gd name="T33" fmla="*/ 0 h 139"/>
                  <a:gd name="T34" fmla="*/ 0 w 91"/>
                  <a:gd name="T35" fmla="*/ 0 h 1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1" h="139">
                    <a:moveTo>
                      <a:pt x="45" y="15"/>
                    </a:moveTo>
                    <a:lnTo>
                      <a:pt x="45" y="0"/>
                    </a:lnTo>
                    <a:lnTo>
                      <a:pt x="30" y="0"/>
                    </a:lnTo>
                    <a:lnTo>
                      <a:pt x="0" y="15"/>
                    </a:lnTo>
                    <a:lnTo>
                      <a:pt x="15" y="15"/>
                    </a:lnTo>
                    <a:lnTo>
                      <a:pt x="0" y="46"/>
                    </a:lnTo>
                    <a:lnTo>
                      <a:pt x="15" y="61"/>
                    </a:lnTo>
                    <a:lnTo>
                      <a:pt x="30" y="107"/>
                    </a:lnTo>
                    <a:lnTo>
                      <a:pt x="30" y="123"/>
                    </a:lnTo>
                    <a:lnTo>
                      <a:pt x="45" y="138"/>
                    </a:lnTo>
                    <a:lnTo>
                      <a:pt x="75" y="123"/>
                    </a:lnTo>
                    <a:lnTo>
                      <a:pt x="90" y="123"/>
                    </a:lnTo>
                    <a:lnTo>
                      <a:pt x="60" y="107"/>
                    </a:lnTo>
                    <a:lnTo>
                      <a:pt x="60" y="77"/>
                    </a:lnTo>
                    <a:lnTo>
                      <a:pt x="75" y="61"/>
                    </a:lnTo>
                    <a:lnTo>
                      <a:pt x="75" y="46"/>
                    </a:lnTo>
                    <a:lnTo>
                      <a:pt x="60" y="31"/>
                    </a:lnTo>
                    <a:lnTo>
                      <a:pt x="4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Freeform 429">
                <a:extLst>
                  <a:ext uri="{FF2B5EF4-FFF2-40B4-BE49-F238E27FC236}">
                    <a16:creationId xmlns="" xmlns:a16="http://schemas.microsoft.com/office/drawing/2014/main" id="{AAC8344E-936D-4559-B0FD-841789217B8E}"/>
                  </a:ext>
                </a:extLst>
              </p:cNvPr>
              <p:cNvSpPr>
                <a:spLocks/>
              </p:cNvSpPr>
              <p:nvPr/>
            </p:nvSpPr>
            <p:spPr bwMode="auto">
              <a:xfrm>
                <a:off x="4456478" y="5098965"/>
                <a:ext cx="116332" cy="39711"/>
              </a:xfrm>
              <a:custGeom>
                <a:avLst/>
                <a:gdLst>
                  <a:gd name="T0" fmla="*/ 0 w 120"/>
                  <a:gd name="T1" fmla="*/ 0 h 47"/>
                  <a:gd name="T2" fmla="*/ 0 w 120"/>
                  <a:gd name="T3" fmla="*/ 0 h 47"/>
                  <a:gd name="T4" fmla="*/ 0 w 120"/>
                  <a:gd name="T5" fmla="*/ 0 h 47"/>
                  <a:gd name="T6" fmla="*/ 0 w 120"/>
                  <a:gd name="T7" fmla="*/ 0 h 47"/>
                  <a:gd name="T8" fmla="*/ 0 w 120"/>
                  <a:gd name="T9" fmla="*/ 0 h 47"/>
                  <a:gd name="T10" fmla="*/ 0 w 120"/>
                  <a:gd name="T11" fmla="*/ 0 h 47"/>
                  <a:gd name="T12" fmla="*/ 0 w 120"/>
                  <a:gd name="T13" fmla="*/ 0 h 47"/>
                  <a:gd name="T14" fmla="*/ 0 w 120"/>
                  <a:gd name="T15" fmla="*/ 0 h 47"/>
                  <a:gd name="T16" fmla="*/ 0 w 120"/>
                  <a:gd name="T17" fmla="*/ 0 h 47"/>
                  <a:gd name="T18" fmla="*/ 0 w 120"/>
                  <a:gd name="T19" fmla="*/ 0 h 47"/>
                  <a:gd name="T20" fmla="*/ 0 w 120"/>
                  <a:gd name="T21" fmla="*/ 0 h 47"/>
                  <a:gd name="T22" fmla="*/ 0 w 120"/>
                  <a:gd name="T23" fmla="*/ 0 h 47"/>
                  <a:gd name="T24" fmla="*/ 0 w 120"/>
                  <a:gd name="T25" fmla="*/ 0 h 47"/>
                  <a:gd name="T26" fmla="*/ 0 w 120"/>
                  <a:gd name="T27" fmla="*/ 0 h 47"/>
                  <a:gd name="T28" fmla="*/ 0 w 120"/>
                  <a:gd name="T29" fmla="*/ 0 h 47"/>
                  <a:gd name="T30" fmla="*/ 0 w 120"/>
                  <a:gd name="T31" fmla="*/ 0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0" h="47">
                    <a:moveTo>
                      <a:pt x="60" y="15"/>
                    </a:moveTo>
                    <a:lnTo>
                      <a:pt x="89" y="31"/>
                    </a:lnTo>
                    <a:lnTo>
                      <a:pt x="104" y="46"/>
                    </a:lnTo>
                    <a:lnTo>
                      <a:pt x="104" y="31"/>
                    </a:lnTo>
                    <a:lnTo>
                      <a:pt x="119" y="15"/>
                    </a:lnTo>
                    <a:lnTo>
                      <a:pt x="89" y="0"/>
                    </a:lnTo>
                    <a:lnTo>
                      <a:pt x="74" y="0"/>
                    </a:lnTo>
                    <a:lnTo>
                      <a:pt x="60" y="0"/>
                    </a:lnTo>
                    <a:lnTo>
                      <a:pt x="30" y="0"/>
                    </a:lnTo>
                    <a:lnTo>
                      <a:pt x="15" y="0"/>
                    </a:lnTo>
                    <a:lnTo>
                      <a:pt x="0" y="31"/>
                    </a:lnTo>
                    <a:lnTo>
                      <a:pt x="30" y="31"/>
                    </a:lnTo>
                    <a:lnTo>
                      <a:pt x="45" y="46"/>
                    </a:lnTo>
                    <a:lnTo>
                      <a:pt x="60" y="46"/>
                    </a:lnTo>
                    <a:lnTo>
                      <a:pt x="60" y="31"/>
                    </a:lnTo>
                    <a:lnTo>
                      <a:pt x="6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Line 430">
                <a:extLst>
                  <a:ext uri="{FF2B5EF4-FFF2-40B4-BE49-F238E27FC236}">
                    <a16:creationId xmlns="" xmlns:a16="http://schemas.microsoft.com/office/drawing/2014/main" id="{91B2434B-8653-4F82-9DA3-A0653357E61F}"/>
                  </a:ext>
                </a:extLst>
              </p:cNvPr>
              <p:cNvSpPr>
                <a:spLocks noChangeShapeType="1"/>
              </p:cNvSpPr>
              <p:nvPr/>
            </p:nvSpPr>
            <p:spPr bwMode="auto">
              <a:xfrm>
                <a:off x="4845744" y="5048223"/>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Line 431">
                <a:extLst>
                  <a:ext uri="{FF2B5EF4-FFF2-40B4-BE49-F238E27FC236}">
                    <a16:creationId xmlns="" xmlns:a16="http://schemas.microsoft.com/office/drawing/2014/main" id="{A31B26BA-FD07-4FF7-BE8B-CC5A222F5B9C}"/>
                  </a:ext>
                </a:extLst>
              </p:cNvPr>
              <p:cNvSpPr>
                <a:spLocks noChangeShapeType="1"/>
              </p:cNvSpPr>
              <p:nvPr/>
            </p:nvSpPr>
            <p:spPr bwMode="auto">
              <a:xfrm>
                <a:off x="4816661" y="4982038"/>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Line 432">
                <a:extLst>
                  <a:ext uri="{FF2B5EF4-FFF2-40B4-BE49-F238E27FC236}">
                    <a16:creationId xmlns="" xmlns:a16="http://schemas.microsoft.com/office/drawing/2014/main" id="{390336DB-6388-4539-966E-B65B76987C14}"/>
                  </a:ext>
                </a:extLst>
              </p:cNvPr>
              <p:cNvSpPr>
                <a:spLocks noChangeShapeType="1"/>
              </p:cNvSpPr>
              <p:nvPr/>
            </p:nvSpPr>
            <p:spPr bwMode="auto">
              <a:xfrm>
                <a:off x="4816661" y="4944533"/>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Freeform 433">
                <a:extLst>
                  <a:ext uri="{FF2B5EF4-FFF2-40B4-BE49-F238E27FC236}">
                    <a16:creationId xmlns="" xmlns:a16="http://schemas.microsoft.com/office/drawing/2014/main" id="{49AA1885-8DE2-4738-A170-B96423EC9158}"/>
                  </a:ext>
                </a:extLst>
              </p:cNvPr>
              <p:cNvSpPr>
                <a:spLocks/>
              </p:cNvSpPr>
              <p:nvPr/>
            </p:nvSpPr>
            <p:spPr bwMode="auto">
              <a:xfrm>
                <a:off x="4675720" y="4931297"/>
                <a:ext cx="55929" cy="39711"/>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w 60"/>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47">
                    <a:moveTo>
                      <a:pt x="0" y="0"/>
                    </a:moveTo>
                    <a:lnTo>
                      <a:pt x="0" y="15"/>
                    </a:lnTo>
                    <a:lnTo>
                      <a:pt x="0" y="46"/>
                    </a:lnTo>
                    <a:lnTo>
                      <a:pt x="15" y="31"/>
                    </a:lnTo>
                    <a:lnTo>
                      <a:pt x="44" y="31"/>
                    </a:lnTo>
                    <a:lnTo>
                      <a:pt x="59" y="15"/>
                    </a:lnTo>
                    <a:lnTo>
                      <a:pt x="44" y="15"/>
                    </a:lnTo>
                    <a:lnTo>
                      <a:pt x="44" y="0"/>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Freeform 434">
                <a:extLst>
                  <a:ext uri="{FF2B5EF4-FFF2-40B4-BE49-F238E27FC236}">
                    <a16:creationId xmlns="" xmlns:a16="http://schemas.microsoft.com/office/drawing/2014/main" id="{6BD8C88F-F10F-4281-A244-B30B0786FEBC}"/>
                  </a:ext>
                </a:extLst>
              </p:cNvPr>
              <p:cNvSpPr>
                <a:spLocks/>
              </p:cNvSpPr>
              <p:nvPr/>
            </p:nvSpPr>
            <p:spPr bwMode="auto">
              <a:xfrm>
                <a:off x="4845744" y="5072491"/>
                <a:ext cx="15660" cy="15443"/>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0" y="16"/>
                    </a:moveTo>
                    <a:lnTo>
                      <a:pt x="16" y="16"/>
                    </a:lnTo>
                    <a:lnTo>
                      <a:pt x="16"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Freeform 435">
                <a:extLst>
                  <a:ext uri="{FF2B5EF4-FFF2-40B4-BE49-F238E27FC236}">
                    <a16:creationId xmlns="" xmlns:a16="http://schemas.microsoft.com/office/drawing/2014/main" id="{01465647-F986-47CF-B108-00D341E2ECB9}"/>
                  </a:ext>
                </a:extLst>
              </p:cNvPr>
              <p:cNvSpPr>
                <a:spLocks/>
              </p:cNvSpPr>
              <p:nvPr/>
            </p:nvSpPr>
            <p:spPr bwMode="auto">
              <a:xfrm>
                <a:off x="4745072" y="4944533"/>
                <a:ext cx="17897" cy="13237"/>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16" y="0"/>
                    </a:moveTo>
                    <a:lnTo>
                      <a:pt x="0" y="0"/>
                    </a:lnTo>
                    <a:lnTo>
                      <a:pt x="0" y="16"/>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Freeform 436">
                <a:extLst>
                  <a:ext uri="{FF2B5EF4-FFF2-40B4-BE49-F238E27FC236}">
                    <a16:creationId xmlns="" xmlns:a16="http://schemas.microsoft.com/office/drawing/2014/main" id="{2FE5E689-9545-4727-976D-E73DE022E6AE}"/>
                  </a:ext>
                </a:extLst>
              </p:cNvPr>
              <p:cNvSpPr>
                <a:spLocks/>
              </p:cNvSpPr>
              <p:nvPr/>
            </p:nvSpPr>
            <p:spPr bwMode="auto">
              <a:xfrm>
                <a:off x="4845744" y="5008512"/>
                <a:ext cx="15660"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Line 437">
                <a:extLst>
                  <a:ext uri="{FF2B5EF4-FFF2-40B4-BE49-F238E27FC236}">
                    <a16:creationId xmlns="" xmlns:a16="http://schemas.microsoft.com/office/drawing/2014/main" id="{62DE931A-80EF-460A-80E2-1A7C22711706}"/>
                  </a:ext>
                </a:extLst>
              </p:cNvPr>
              <p:cNvSpPr>
                <a:spLocks noChangeShapeType="1"/>
              </p:cNvSpPr>
              <p:nvPr/>
            </p:nvSpPr>
            <p:spPr bwMode="auto">
              <a:xfrm flipH="1">
                <a:off x="4832322" y="5008512"/>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Line 438">
                <a:extLst>
                  <a:ext uri="{FF2B5EF4-FFF2-40B4-BE49-F238E27FC236}">
                    <a16:creationId xmlns="" xmlns:a16="http://schemas.microsoft.com/office/drawing/2014/main" id="{E08DA90E-2659-425C-9AAF-3D950E16B4CB}"/>
                  </a:ext>
                </a:extLst>
              </p:cNvPr>
              <p:cNvSpPr>
                <a:spLocks noChangeShapeType="1"/>
              </p:cNvSpPr>
              <p:nvPr/>
            </p:nvSpPr>
            <p:spPr bwMode="auto">
              <a:xfrm>
                <a:off x="4832322" y="4997481"/>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Freeform 439">
                <a:extLst>
                  <a:ext uri="{FF2B5EF4-FFF2-40B4-BE49-F238E27FC236}">
                    <a16:creationId xmlns="" xmlns:a16="http://schemas.microsoft.com/office/drawing/2014/main" id="{56BD3523-8669-4E0E-923F-4D4A5C748C7C}"/>
                  </a:ext>
                </a:extLst>
              </p:cNvPr>
              <p:cNvSpPr>
                <a:spLocks/>
              </p:cNvSpPr>
              <p:nvPr/>
            </p:nvSpPr>
            <p:spPr bwMode="auto">
              <a:xfrm>
                <a:off x="4803238" y="4957770"/>
                <a:ext cx="15660"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Line 440">
                <a:extLst>
                  <a:ext uri="{FF2B5EF4-FFF2-40B4-BE49-F238E27FC236}">
                    <a16:creationId xmlns="" xmlns:a16="http://schemas.microsoft.com/office/drawing/2014/main" id="{5A932DA0-1928-4E02-AB46-F4A58A70949E}"/>
                  </a:ext>
                </a:extLst>
              </p:cNvPr>
              <p:cNvSpPr>
                <a:spLocks noChangeShapeType="1"/>
              </p:cNvSpPr>
              <p:nvPr/>
            </p:nvSpPr>
            <p:spPr bwMode="auto">
              <a:xfrm>
                <a:off x="4774155" y="495777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Freeform 441">
                <a:extLst>
                  <a:ext uri="{FF2B5EF4-FFF2-40B4-BE49-F238E27FC236}">
                    <a16:creationId xmlns="" xmlns:a16="http://schemas.microsoft.com/office/drawing/2014/main" id="{ED9D57C1-878B-4046-9B21-15C269A0D1FA}"/>
                  </a:ext>
                </a:extLst>
              </p:cNvPr>
              <p:cNvSpPr>
                <a:spLocks/>
              </p:cNvSpPr>
              <p:nvPr/>
            </p:nvSpPr>
            <p:spPr bwMode="auto">
              <a:xfrm>
                <a:off x="4816661" y="4971007"/>
                <a:ext cx="15660"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0"/>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Freeform 442">
                <a:extLst>
                  <a:ext uri="{FF2B5EF4-FFF2-40B4-BE49-F238E27FC236}">
                    <a16:creationId xmlns="" xmlns:a16="http://schemas.microsoft.com/office/drawing/2014/main" id="{241D3047-940F-4DB4-8DA5-4AEF128B905F}"/>
                  </a:ext>
                </a:extLst>
              </p:cNvPr>
              <p:cNvSpPr>
                <a:spLocks/>
              </p:cNvSpPr>
              <p:nvPr/>
            </p:nvSpPr>
            <p:spPr bwMode="auto">
              <a:xfrm>
                <a:off x="4973262" y="6175574"/>
                <a:ext cx="29083" cy="26474"/>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32">
                    <a:moveTo>
                      <a:pt x="15" y="0"/>
                    </a:moveTo>
                    <a:lnTo>
                      <a:pt x="0" y="31"/>
                    </a:lnTo>
                    <a:lnTo>
                      <a:pt x="15" y="31"/>
                    </a:lnTo>
                    <a:lnTo>
                      <a:pt x="15" y="16"/>
                    </a:lnTo>
                    <a:lnTo>
                      <a:pt x="30" y="16"/>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Freeform 443">
                <a:extLst>
                  <a:ext uri="{FF2B5EF4-FFF2-40B4-BE49-F238E27FC236}">
                    <a16:creationId xmlns="" xmlns:a16="http://schemas.microsoft.com/office/drawing/2014/main" id="{13DBC600-642A-4FDE-9AFD-C38916239EB6}"/>
                  </a:ext>
                </a:extLst>
              </p:cNvPr>
              <p:cNvSpPr>
                <a:spLocks/>
              </p:cNvSpPr>
              <p:nvPr/>
            </p:nvSpPr>
            <p:spPr bwMode="auto">
              <a:xfrm>
                <a:off x="4959840" y="6175574"/>
                <a:ext cx="17897" cy="13237"/>
              </a:xfrm>
              <a:custGeom>
                <a:avLst/>
                <a:gdLst>
                  <a:gd name="T0" fmla="*/ 0 w 18"/>
                  <a:gd name="T1" fmla="*/ 0 h 17"/>
                  <a:gd name="T2" fmla="*/ 0 w 18"/>
                  <a:gd name="T3" fmla="*/ 0 h 17"/>
                  <a:gd name="T4" fmla="*/ 0 w 18"/>
                  <a:gd name="T5" fmla="*/ 0 h 17"/>
                  <a:gd name="T6" fmla="*/ 0 w 18"/>
                  <a:gd name="T7" fmla="*/ 0 h 17"/>
                  <a:gd name="T8" fmla="*/ 0 w 18"/>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7">
                    <a:moveTo>
                      <a:pt x="17" y="0"/>
                    </a:moveTo>
                    <a:lnTo>
                      <a:pt x="0" y="0"/>
                    </a:lnTo>
                    <a:lnTo>
                      <a:pt x="0" y="16"/>
                    </a:lnTo>
                    <a:lnTo>
                      <a:pt x="17" y="16"/>
                    </a:lnTo>
                    <a:lnTo>
                      <a:pt x="1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Freeform 444">
                <a:extLst>
                  <a:ext uri="{FF2B5EF4-FFF2-40B4-BE49-F238E27FC236}">
                    <a16:creationId xmlns="" xmlns:a16="http://schemas.microsoft.com/office/drawing/2014/main" id="{446316DA-CBB4-4DF5-8767-0C83F283413F}"/>
                  </a:ext>
                </a:extLst>
              </p:cNvPr>
              <p:cNvSpPr>
                <a:spLocks/>
              </p:cNvSpPr>
              <p:nvPr/>
            </p:nvSpPr>
            <p:spPr bwMode="auto">
              <a:xfrm>
                <a:off x="4729412" y="5624033"/>
                <a:ext cx="272933" cy="591253"/>
              </a:xfrm>
              <a:custGeom>
                <a:avLst/>
                <a:gdLst>
                  <a:gd name="T0" fmla="*/ 0 w 284"/>
                  <a:gd name="T1" fmla="*/ 0 h 708"/>
                  <a:gd name="T2" fmla="*/ 0 w 284"/>
                  <a:gd name="T3" fmla="*/ 0 h 708"/>
                  <a:gd name="T4" fmla="*/ 0 w 284"/>
                  <a:gd name="T5" fmla="*/ 0 h 708"/>
                  <a:gd name="T6" fmla="*/ 0 w 284"/>
                  <a:gd name="T7" fmla="*/ 0 h 708"/>
                  <a:gd name="T8" fmla="*/ 0 w 284"/>
                  <a:gd name="T9" fmla="*/ 0 h 708"/>
                  <a:gd name="T10" fmla="*/ 0 w 284"/>
                  <a:gd name="T11" fmla="*/ 0 h 708"/>
                  <a:gd name="T12" fmla="*/ 0 w 284"/>
                  <a:gd name="T13" fmla="*/ 0 h 708"/>
                  <a:gd name="T14" fmla="*/ 0 w 284"/>
                  <a:gd name="T15" fmla="*/ 0 h 708"/>
                  <a:gd name="T16" fmla="*/ 0 w 284"/>
                  <a:gd name="T17" fmla="*/ 0 h 708"/>
                  <a:gd name="T18" fmla="*/ 0 w 284"/>
                  <a:gd name="T19" fmla="*/ 0 h 708"/>
                  <a:gd name="T20" fmla="*/ 0 w 284"/>
                  <a:gd name="T21" fmla="*/ 0 h 708"/>
                  <a:gd name="T22" fmla="*/ 0 w 284"/>
                  <a:gd name="T23" fmla="*/ 0 h 708"/>
                  <a:gd name="T24" fmla="*/ 0 w 284"/>
                  <a:gd name="T25" fmla="*/ 0 h 708"/>
                  <a:gd name="T26" fmla="*/ 0 w 284"/>
                  <a:gd name="T27" fmla="*/ 0 h 708"/>
                  <a:gd name="T28" fmla="*/ 0 w 284"/>
                  <a:gd name="T29" fmla="*/ 0 h 708"/>
                  <a:gd name="T30" fmla="*/ 0 w 284"/>
                  <a:gd name="T31" fmla="*/ 0 h 708"/>
                  <a:gd name="T32" fmla="*/ 0 w 284"/>
                  <a:gd name="T33" fmla="*/ 0 h 708"/>
                  <a:gd name="T34" fmla="*/ 0 w 284"/>
                  <a:gd name="T35" fmla="*/ 0 h 708"/>
                  <a:gd name="T36" fmla="*/ 0 w 284"/>
                  <a:gd name="T37" fmla="*/ 0 h 708"/>
                  <a:gd name="T38" fmla="*/ 0 w 284"/>
                  <a:gd name="T39" fmla="*/ 0 h 708"/>
                  <a:gd name="T40" fmla="*/ 0 w 284"/>
                  <a:gd name="T41" fmla="*/ 0 h 708"/>
                  <a:gd name="T42" fmla="*/ 0 w 284"/>
                  <a:gd name="T43" fmla="*/ 0 h 708"/>
                  <a:gd name="T44" fmla="*/ 0 w 284"/>
                  <a:gd name="T45" fmla="*/ 0 h 708"/>
                  <a:gd name="T46" fmla="*/ 0 w 284"/>
                  <a:gd name="T47" fmla="*/ 0 h 708"/>
                  <a:gd name="T48" fmla="*/ 0 w 284"/>
                  <a:gd name="T49" fmla="*/ 0 h 708"/>
                  <a:gd name="T50" fmla="*/ 0 w 284"/>
                  <a:gd name="T51" fmla="*/ 0 h 708"/>
                  <a:gd name="T52" fmla="*/ 0 w 284"/>
                  <a:gd name="T53" fmla="*/ 0 h 708"/>
                  <a:gd name="T54" fmla="*/ 0 w 284"/>
                  <a:gd name="T55" fmla="*/ 0 h 708"/>
                  <a:gd name="T56" fmla="*/ 0 w 284"/>
                  <a:gd name="T57" fmla="*/ 0 h 708"/>
                  <a:gd name="T58" fmla="*/ 0 w 284"/>
                  <a:gd name="T59" fmla="*/ 0 h 708"/>
                  <a:gd name="T60" fmla="*/ 0 w 284"/>
                  <a:gd name="T61" fmla="*/ 0 h 708"/>
                  <a:gd name="T62" fmla="*/ 0 w 284"/>
                  <a:gd name="T63" fmla="*/ 0 h 708"/>
                  <a:gd name="T64" fmla="*/ 0 w 284"/>
                  <a:gd name="T65" fmla="*/ 0 h 708"/>
                  <a:gd name="T66" fmla="*/ 0 w 284"/>
                  <a:gd name="T67" fmla="*/ 0 h 708"/>
                  <a:gd name="T68" fmla="*/ 0 w 284"/>
                  <a:gd name="T69" fmla="*/ 0 h 708"/>
                  <a:gd name="T70" fmla="*/ 0 w 284"/>
                  <a:gd name="T71" fmla="*/ 0 h 708"/>
                  <a:gd name="T72" fmla="*/ 0 w 284"/>
                  <a:gd name="T73" fmla="*/ 0 h 708"/>
                  <a:gd name="T74" fmla="*/ 0 w 284"/>
                  <a:gd name="T75" fmla="*/ 0 h 708"/>
                  <a:gd name="T76" fmla="*/ 0 w 284"/>
                  <a:gd name="T77" fmla="*/ 0 h 708"/>
                  <a:gd name="T78" fmla="*/ 0 w 284"/>
                  <a:gd name="T79" fmla="*/ 0 h 708"/>
                  <a:gd name="T80" fmla="*/ 0 w 284"/>
                  <a:gd name="T81" fmla="*/ 0 h 708"/>
                  <a:gd name="T82" fmla="*/ 0 w 284"/>
                  <a:gd name="T83" fmla="*/ 0 h 708"/>
                  <a:gd name="T84" fmla="*/ 0 w 284"/>
                  <a:gd name="T85" fmla="*/ 0 h 708"/>
                  <a:gd name="T86" fmla="*/ 0 w 284"/>
                  <a:gd name="T87" fmla="*/ 0 h 708"/>
                  <a:gd name="T88" fmla="*/ 0 w 284"/>
                  <a:gd name="T89" fmla="*/ 0 h 708"/>
                  <a:gd name="T90" fmla="*/ 0 w 284"/>
                  <a:gd name="T91" fmla="*/ 0 h 708"/>
                  <a:gd name="T92" fmla="*/ 0 w 284"/>
                  <a:gd name="T93" fmla="*/ 0 h 708"/>
                  <a:gd name="T94" fmla="*/ 0 w 284"/>
                  <a:gd name="T95" fmla="*/ 0 h 708"/>
                  <a:gd name="T96" fmla="*/ 0 w 284"/>
                  <a:gd name="T97" fmla="*/ 0 h 708"/>
                  <a:gd name="T98" fmla="*/ 0 w 284"/>
                  <a:gd name="T99" fmla="*/ 0 h 708"/>
                  <a:gd name="T100" fmla="*/ 0 w 284"/>
                  <a:gd name="T101" fmla="*/ 0 h 708"/>
                  <a:gd name="T102" fmla="*/ 0 w 284"/>
                  <a:gd name="T103" fmla="*/ 0 h 708"/>
                  <a:gd name="T104" fmla="*/ 0 w 284"/>
                  <a:gd name="T105" fmla="*/ 0 h 708"/>
                  <a:gd name="T106" fmla="*/ 0 w 284"/>
                  <a:gd name="T107" fmla="*/ 0 h 708"/>
                  <a:gd name="T108" fmla="*/ 0 w 284"/>
                  <a:gd name="T109" fmla="*/ 0 h 708"/>
                  <a:gd name="T110" fmla="*/ 0 w 284"/>
                  <a:gd name="T111" fmla="*/ 0 h 708"/>
                  <a:gd name="T112" fmla="*/ 0 w 284"/>
                  <a:gd name="T113" fmla="*/ 0 h 708"/>
                  <a:gd name="T114" fmla="*/ 0 w 284"/>
                  <a:gd name="T115" fmla="*/ 0 h 708"/>
                  <a:gd name="T116" fmla="*/ 0 w 284"/>
                  <a:gd name="T117" fmla="*/ 0 h 708"/>
                  <a:gd name="T118" fmla="*/ 0 w 284"/>
                  <a:gd name="T119" fmla="*/ 0 h 708"/>
                  <a:gd name="T120" fmla="*/ 0 w 284"/>
                  <a:gd name="T121" fmla="*/ 0 h 708"/>
                  <a:gd name="T122" fmla="*/ 0 w 284"/>
                  <a:gd name="T123" fmla="*/ 0 h 7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4" h="708">
                    <a:moveTo>
                      <a:pt x="134" y="569"/>
                    </a:moveTo>
                    <a:lnTo>
                      <a:pt x="119" y="569"/>
                    </a:lnTo>
                    <a:lnTo>
                      <a:pt x="104" y="538"/>
                    </a:lnTo>
                    <a:lnTo>
                      <a:pt x="119" y="523"/>
                    </a:lnTo>
                    <a:lnTo>
                      <a:pt x="134" y="523"/>
                    </a:lnTo>
                    <a:lnTo>
                      <a:pt x="134" y="476"/>
                    </a:lnTo>
                    <a:lnTo>
                      <a:pt x="164" y="476"/>
                    </a:lnTo>
                    <a:lnTo>
                      <a:pt x="164" y="461"/>
                    </a:lnTo>
                    <a:lnTo>
                      <a:pt x="134" y="461"/>
                    </a:lnTo>
                    <a:lnTo>
                      <a:pt x="134" y="446"/>
                    </a:lnTo>
                    <a:lnTo>
                      <a:pt x="134" y="430"/>
                    </a:lnTo>
                    <a:lnTo>
                      <a:pt x="149" y="430"/>
                    </a:lnTo>
                    <a:lnTo>
                      <a:pt x="164" y="415"/>
                    </a:lnTo>
                    <a:lnTo>
                      <a:pt x="164" y="400"/>
                    </a:lnTo>
                    <a:lnTo>
                      <a:pt x="164" y="384"/>
                    </a:lnTo>
                    <a:lnTo>
                      <a:pt x="209" y="384"/>
                    </a:lnTo>
                    <a:lnTo>
                      <a:pt x="238" y="369"/>
                    </a:lnTo>
                    <a:lnTo>
                      <a:pt x="253" y="323"/>
                    </a:lnTo>
                    <a:lnTo>
                      <a:pt x="238" y="307"/>
                    </a:lnTo>
                    <a:lnTo>
                      <a:pt x="238" y="292"/>
                    </a:lnTo>
                    <a:lnTo>
                      <a:pt x="223" y="277"/>
                    </a:lnTo>
                    <a:lnTo>
                      <a:pt x="223" y="184"/>
                    </a:lnTo>
                    <a:lnTo>
                      <a:pt x="223" y="169"/>
                    </a:lnTo>
                    <a:lnTo>
                      <a:pt x="283" y="108"/>
                    </a:lnTo>
                    <a:lnTo>
                      <a:pt x="268" y="92"/>
                    </a:lnTo>
                    <a:lnTo>
                      <a:pt x="253" y="77"/>
                    </a:lnTo>
                    <a:lnTo>
                      <a:pt x="253" y="108"/>
                    </a:lnTo>
                    <a:lnTo>
                      <a:pt x="223" y="123"/>
                    </a:lnTo>
                    <a:lnTo>
                      <a:pt x="194" y="108"/>
                    </a:lnTo>
                    <a:lnTo>
                      <a:pt x="209" y="77"/>
                    </a:lnTo>
                    <a:lnTo>
                      <a:pt x="149" y="31"/>
                    </a:lnTo>
                    <a:lnTo>
                      <a:pt x="134" y="46"/>
                    </a:lnTo>
                    <a:lnTo>
                      <a:pt x="104" y="15"/>
                    </a:lnTo>
                    <a:lnTo>
                      <a:pt x="74" y="31"/>
                    </a:lnTo>
                    <a:lnTo>
                      <a:pt x="74" y="15"/>
                    </a:lnTo>
                    <a:lnTo>
                      <a:pt x="60" y="15"/>
                    </a:lnTo>
                    <a:lnTo>
                      <a:pt x="45" y="0"/>
                    </a:lnTo>
                    <a:lnTo>
                      <a:pt x="30" y="46"/>
                    </a:lnTo>
                    <a:lnTo>
                      <a:pt x="30" y="61"/>
                    </a:lnTo>
                    <a:lnTo>
                      <a:pt x="15" y="77"/>
                    </a:lnTo>
                    <a:lnTo>
                      <a:pt x="30" y="108"/>
                    </a:lnTo>
                    <a:lnTo>
                      <a:pt x="15" y="138"/>
                    </a:lnTo>
                    <a:lnTo>
                      <a:pt x="0" y="184"/>
                    </a:lnTo>
                    <a:lnTo>
                      <a:pt x="0" y="215"/>
                    </a:lnTo>
                    <a:lnTo>
                      <a:pt x="15" y="277"/>
                    </a:lnTo>
                    <a:lnTo>
                      <a:pt x="15" y="323"/>
                    </a:lnTo>
                    <a:lnTo>
                      <a:pt x="0" y="323"/>
                    </a:lnTo>
                    <a:lnTo>
                      <a:pt x="15" y="384"/>
                    </a:lnTo>
                    <a:lnTo>
                      <a:pt x="0" y="400"/>
                    </a:lnTo>
                    <a:lnTo>
                      <a:pt x="30" y="523"/>
                    </a:lnTo>
                    <a:lnTo>
                      <a:pt x="30" y="538"/>
                    </a:lnTo>
                    <a:lnTo>
                      <a:pt x="45" y="553"/>
                    </a:lnTo>
                    <a:lnTo>
                      <a:pt x="45" y="676"/>
                    </a:lnTo>
                    <a:lnTo>
                      <a:pt x="60" y="676"/>
                    </a:lnTo>
                    <a:lnTo>
                      <a:pt x="74" y="707"/>
                    </a:lnTo>
                    <a:lnTo>
                      <a:pt x="119" y="707"/>
                    </a:lnTo>
                    <a:lnTo>
                      <a:pt x="119" y="692"/>
                    </a:lnTo>
                    <a:lnTo>
                      <a:pt x="104" y="676"/>
                    </a:lnTo>
                    <a:lnTo>
                      <a:pt x="119" y="646"/>
                    </a:lnTo>
                    <a:lnTo>
                      <a:pt x="119" y="630"/>
                    </a:lnTo>
                    <a:lnTo>
                      <a:pt x="149" y="599"/>
                    </a:lnTo>
                    <a:lnTo>
                      <a:pt x="134" y="5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Freeform 445">
                <a:extLst>
                  <a:ext uri="{FF2B5EF4-FFF2-40B4-BE49-F238E27FC236}">
                    <a16:creationId xmlns="" xmlns:a16="http://schemas.microsoft.com/office/drawing/2014/main" id="{EF0E6459-7EC9-498A-9509-C72D03B72FDA}"/>
                  </a:ext>
                </a:extLst>
              </p:cNvPr>
              <p:cNvSpPr>
                <a:spLocks/>
              </p:cNvSpPr>
              <p:nvPr/>
            </p:nvSpPr>
            <p:spPr bwMode="auto">
              <a:xfrm>
                <a:off x="4861404" y="6239553"/>
                <a:ext cx="55929" cy="39711"/>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 h="47">
                    <a:moveTo>
                      <a:pt x="0" y="0"/>
                    </a:moveTo>
                    <a:lnTo>
                      <a:pt x="0" y="46"/>
                    </a:lnTo>
                    <a:lnTo>
                      <a:pt x="30" y="46"/>
                    </a:lnTo>
                    <a:lnTo>
                      <a:pt x="60" y="31"/>
                    </a:lnTo>
                    <a:lnTo>
                      <a:pt x="3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Freeform 446">
                <a:extLst>
                  <a:ext uri="{FF2B5EF4-FFF2-40B4-BE49-F238E27FC236}">
                    <a16:creationId xmlns="" xmlns:a16="http://schemas.microsoft.com/office/drawing/2014/main" id="{410DF82F-9A1C-4F32-A4A5-3D92B774848C}"/>
                  </a:ext>
                </a:extLst>
              </p:cNvPr>
              <p:cNvSpPr>
                <a:spLocks/>
              </p:cNvSpPr>
              <p:nvPr/>
            </p:nvSpPr>
            <p:spPr bwMode="auto">
              <a:xfrm>
                <a:off x="4946417" y="5765227"/>
                <a:ext cx="73827" cy="90453"/>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109">
                    <a:moveTo>
                      <a:pt x="74" y="77"/>
                    </a:moveTo>
                    <a:lnTo>
                      <a:pt x="59" y="62"/>
                    </a:lnTo>
                    <a:lnTo>
                      <a:pt x="30" y="15"/>
                    </a:lnTo>
                    <a:lnTo>
                      <a:pt x="0" y="0"/>
                    </a:lnTo>
                    <a:lnTo>
                      <a:pt x="0" y="15"/>
                    </a:lnTo>
                    <a:lnTo>
                      <a:pt x="0" y="108"/>
                    </a:lnTo>
                    <a:lnTo>
                      <a:pt x="44" y="108"/>
                    </a:lnTo>
                    <a:lnTo>
                      <a:pt x="74" y="108"/>
                    </a:lnTo>
                    <a:lnTo>
                      <a:pt x="74"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Freeform 447">
                <a:extLst>
                  <a:ext uri="{FF2B5EF4-FFF2-40B4-BE49-F238E27FC236}">
                    <a16:creationId xmlns="" xmlns:a16="http://schemas.microsoft.com/office/drawing/2014/main" id="{686BAD7D-1EE6-4087-9A5B-3C463248E334}"/>
                  </a:ext>
                </a:extLst>
              </p:cNvPr>
              <p:cNvSpPr>
                <a:spLocks/>
              </p:cNvSpPr>
              <p:nvPr/>
            </p:nvSpPr>
            <p:spPr bwMode="auto">
              <a:xfrm>
                <a:off x="4832322" y="5584322"/>
                <a:ext cx="158839" cy="143401"/>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5" h="170">
                    <a:moveTo>
                      <a:pt x="89" y="15"/>
                    </a:moveTo>
                    <a:lnTo>
                      <a:pt x="75" y="0"/>
                    </a:lnTo>
                    <a:lnTo>
                      <a:pt x="15" y="15"/>
                    </a:lnTo>
                    <a:lnTo>
                      <a:pt x="0" y="61"/>
                    </a:lnTo>
                    <a:lnTo>
                      <a:pt x="30" y="92"/>
                    </a:lnTo>
                    <a:lnTo>
                      <a:pt x="45" y="77"/>
                    </a:lnTo>
                    <a:lnTo>
                      <a:pt x="104" y="123"/>
                    </a:lnTo>
                    <a:lnTo>
                      <a:pt x="89" y="154"/>
                    </a:lnTo>
                    <a:lnTo>
                      <a:pt x="119" y="169"/>
                    </a:lnTo>
                    <a:lnTo>
                      <a:pt x="149" y="154"/>
                    </a:lnTo>
                    <a:lnTo>
                      <a:pt x="149" y="123"/>
                    </a:lnTo>
                    <a:lnTo>
                      <a:pt x="164" y="92"/>
                    </a:lnTo>
                    <a:lnTo>
                      <a:pt x="134" y="92"/>
                    </a:lnTo>
                    <a:lnTo>
                      <a:pt x="134" y="61"/>
                    </a:lnTo>
                    <a:lnTo>
                      <a:pt x="119" y="46"/>
                    </a:lnTo>
                    <a:lnTo>
                      <a:pt x="119" y="61"/>
                    </a:lnTo>
                    <a:lnTo>
                      <a:pt x="89" y="61"/>
                    </a:lnTo>
                    <a:lnTo>
                      <a:pt x="89"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Freeform 448">
                <a:extLst>
                  <a:ext uri="{FF2B5EF4-FFF2-40B4-BE49-F238E27FC236}">
                    <a16:creationId xmlns="" xmlns:a16="http://schemas.microsoft.com/office/drawing/2014/main" id="{114A1B2F-4D10-4D16-9BD8-A852647C4EFC}"/>
                  </a:ext>
                </a:extLst>
              </p:cNvPr>
              <p:cNvSpPr>
                <a:spLocks/>
              </p:cNvSpPr>
              <p:nvPr/>
            </p:nvSpPr>
            <p:spPr bwMode="auto">
              <a:xfrm>
                <a:off x="4689143" y="5560054"/>
                <a:ext cx="156602" cy="694942"/>
              </a:xfrm>
              <a:custGeom>
                <a:avLst/>
                <a:gdLst>
                  <a:gd name="T0" fmla="*/ 0 w 165"/>
                  <a:gd name="T1" fmla="*/ 0 h 830"/>
                  <a:gd name="T2" fmla="*/ 0 w 165"/>
                  <a:gd name="T3" fmla="*/ 0 h 830"/>
                  <a:gd name="T4" fmla="*/ 0 w 165"/>
                  <a:gd name="T5" fmla="*/ 0 h 830"/>
                  <a:gd name="T6" fmla="*/ 0 w 165"/>
                  <a:gd name="T7" fmla="*/ 0 h 830"/>
                  <a:gd name="T8" fmla="*/ 0 w 165"/>
                  <a:gd name="T9" fmla="*/ 0 h 830"/>
                  <a:gd name="T10" fmla="*/ 0 w 165"/>
                  <a:gd name="T11" fmla="*/ 0 h 830"/>
                  <a:gd name="T12" fmla="*/ 0 w 165"/>
                  <a:gd name="T13" fmla="*/ 0 h 830"/>
                  <a:gd name="T14" fmla="*/ 0 w 165"/>
                  <a:gd name="T15" fmla="*/ 0 h 830"/>
                  <a:gd name="T16" fmla="*/ 0 w 165"/>
                  <a:gd name="T17" fmla="*/ 0 h 830"/>
                  <a:gd name="T18" fmla="*/ 0 w 165"/>
                  <a:gd name="T19" fmla="*/ 0 h 830"/>
                  <a:gd name="T20" fmla="*/ 0 w 165"/>
                  <a:gd name="T21" fmla="*/ 0 h 830"/>
                  <a:gd name="T22" fmla="*/ 0 w 165"/>
                  <a:gd name="T23" fmla="*/ 0 h 830"/>
                  <a:gd name="T24" fmla="*/ 0 w 165"/>
                  <a:gd name="T25" fmla="*/ 0 h 830"/>
                  <a:gd name="T26" fmla="*/ 0 w 165"/>
                  <a:gd name="T27" fmla="*/ 0 h 830"/>
                  <a:gd name="T28" fmla="*/ 0 w 165"/>
                  <a:gd name="T29" fmla="*/ 0 h 830"/>
                  <a:gd name="T30" fmla="*/ 0 w 165"/>
                  <a:gd name="T31" fmla="*/ 0 h 830"/>
                  <a:gd name="T32" fmla="*/ 0 w 165"/>
                  <a:gd name="T33" fmla="*/ 0 h 830"/>
                  <a:gd name="T34" fmla="*/ 0 w 165"/>
                  <a:gd name="T35" fmla="*/ 0 h 830"/>
                  <a:gd name="T36" fmla="*/ 0 w 165"/>
                  <a:gd name="T37" fmla="*/ 0 h 830"/>
                  <a:gd name="T38" fmla="*/ 0 w 165"/>
                  <a:gd name="T39" fmla="*/ 0 h 830"/>
                  <a:gd name="T40" fmla="*/ 0 w 165"/>
                  <a:gd name="T41" fmla="*/ 0 h 830"/>
                  <a:gd name="T42" fmla="*/ 0 w 165"/>
                  <a:gd name="T43" fmla="*/ 0 h 830"/>
                  <a:gd name="T44" fmla="*/ 0 w 165"/>
                  <a:gd name="T45" fmla="*/ 0 h 830"/>
                  <a:gd name="T46" fmla="*/ 0 w 165"/>
                  <a:gd name="T47" fmla="*/ 0 h 830"/>
                  <a:gd name="T48" fmla="*/ 0 w 165"/>
                  <a:gd name="T49" fmla="*/ 0 h 830"/>
                  <a:gd name="T50" fmla="*/ 0 w 165"/>
                  <a:gd name="T51" fmla="*/ 0 h 830"/>
                  <a:gd name="T52" fmla="*/ 0 w 165"/>
                  <a:gd name="T53" fmla="*/ 0 h 830"/>
                  <a:gd name="T54" fmla="*/ 0 w 165"/>
                  <a:gd name="T55" fmla="*/ 0 h 830"/>
                  <a:gd name="T56" fmla="*/ 0 w 165"/>
                  <a:gd name="T57" fmla="*/ 0 h 830"/>
                  <a:gd name="T58" fmla="*/ 0 w 165"/>
                  <a:gd name="T59" fmla="*/ 0 h 830"/>
                  <a:gd name="T60" fmla="*/ 0 w 165"/>
                  <a:gd name="T61" fmla="*/ 0 h 830"/>
                  <a:gd name="T62" fmla="*/ 0 w 165"/>
                  <a:gd name="T63" fmla="*/ 0 h 830"/>
                  <a:gd name="T64" fmla="*/ 0 w 165"/>
                  <a:gd name="T65" fmla="*/ 0 h 830"/>
                  <a:gd name="T66" fmla="*/ 0 w 165"/>
                  <a:gd name="T67" fmla="*/ 0 h 830"/>
                  <a:gd name="T68" fmla="*/ 0 w 165"/>
                  <a:gd name="T69" fmla="*/ 0 h 830"/>
                  <a:gd name="T70" fmla="*/ 0 w 165"/>
                  <a:gd name="T71" fmla="*/ 0 h 830"/>
                  <a:gd name="T72" fmla="*/ 0 w 165"/>
                  <a:gd name="T73" fmla="*/ 0 h 830"/>
                  <a:gd name="T74" fmla="*/ 0 w 165"/>
                  <a:gd name="T75" fmla="*/ 0 h 830"/>
                  <a:gd name="T76" fmla="*/ 0 w 165"/>
                  <a:gd name="T77" fmla="*/ 0 h 830"/>
                  <a:gd name="T78" fmla="*/ 0 w 165"/>
                  <a:gd name="T79" fmla="*/ 0 h 830"/>
                  <a:gd name="T80" fmla="*/ 0 w 165"/>
                  <a:gd name="T81" fmla="*/ 0 h 830"/>
                  <a:gd name="T82" fmla="*/ 0 w 165"/>
                  <a:gd name="T83" fmla="*/ 0 h 830"/>
                  <a:gd name="T84" fmla="*/ 0 w 165"/>
                  <a:gd name="T85" fmla="*/ 0 h 830"/>
                  <a:gd name="T86" fmla="*/ 0 w 165"/>
                  <a:gd name="T87" fmla="*/ 0 h 830"/>
                  <a:gd name="T88" fmla="*/ 0 w 165"/>
                  <a:gd name="T89" fmla="*/ 0 h 8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5" h="830">
                    <a:moveTo>
                      <a:pt x="30" y="660"/>
                    </a:moveTo>
                    <a:lnTo>
                      <a:pt x="45" y="660"/>
                    </a:lnTo>
                    <a:lnTo>
                      <a:pt x="45" y="691"/>
                    </a:lnTo>
                    <a:lnTo>
                      <a:pt x="89" y="783"/>
                    </a:lnTo>
                    <a:lnTo>
                      <a:pt x="104" y="829"/>
                    </a:lnTo>
                    <a:lnTo>
                      <a:pt x="149" y="829"/>
                    </a:lnTo>
                    <a:lnTo>
                      <a:pt x="134" y="798"/>
                    </a:lnTo>
                    <a:lnTo>
                      <a:pt x="164" y="783"/>
                    </a:lnTo>
                    <a:lnTo>
                      <a:pt x="119" y="783"/>
                    </a:lnTo>
                    <a:lnTo>
                      <a:pt x="104" y="752"/>
                    </a:lnTo>
                    <a:lnTo>
                      <a:pt x="89" y="752"/>
                    </a:lnTo>
                    <a:lnTo>
                      <a:pt x="89" y="629"/>
                    </a:lnTo>
                    <a:lnTo>
                      <a:pt x="75" y="614"/>
                    </a:lnTo>
                    <a:lnTo>
                      <a:pt x="75" y="599"/>
                    </a:lnTo>
                    <a:lnTo>
                      <a:pt x="45" y="476"/>
                    </a:lnTo>
                    <a:lnTo>
                      <a:pt x="60" y="461"/>
                    </a:lnTo>
                    <a:lnTo>
                      <a:pt x="45" y="399"/>
                    </a:lnTo>
                    <a:lnTo>
                      <a:pt x="60" y="399"/>
                    </a:lnTo>
                    <a:lnTo>
                      <a:pt x="60" y="353"/>
                    </a:lnTo>
                    <a:lnTo>
                      <a:pt x="45" y="292"/>
                    </a:lnTo>
                    <a:lnTo>
                      <a:pt x="45" y="261"/>
                    </a:lnTo>
                    <a:lnTo>
                      <a:pt x="60" y="215"/>
                    </a:lnTo>
                    <a:lnTo>
                      <a:pt x="75" y="184"/>
                    </a:lnTo>
                    <a:lnTo>
                      <a:pt x="60" y="154"/>
                    </a:lnTo>
                    <a:lnTo>
                      <a:pt x="75" y="138"/>
                    </a:lnTo>
                    <a:lnTo>
                      <a:pt x="75" y="123"/>
                    </a:lnTo>
                    <a:lnTo>
                      <a:pt x="75" y="107"/>
                    </a:lnTo>
                    <a:lnTo>
                      <a:pt x="45" y="46"/>
                    </a:lnTo>
                    <a:lnTo>
                      <a:pt x="30" y="0"/>
                    </a:lnTo>
                    <a:lnTo>
                      <a:pt x="15" y="0"/>
                    </a:lnTo>
                    <a:lnTo>
                      <a:pt x="0" y="15"/>
                    </a:lnTo>
                    <a:lnTo>
                      <a:pt x="15" y="61"/>
                    </a:lnTo>
                    <a:lnTo>
                      <a:pt x="15" y="184"/>
                    </a:lnTo>
                    <a:lnTo>
                      <a:pt x="15" y="261"/>
                    </a:lnTo>
                    <a:lnTo>
                      <a:pt x="30" y="261"/>
                    </a:lnTo>
                    <a:lnTo>
                      <a:pt x="30" y="276"/>
                    </a:lnTo>
                    <a:lnTo>
                      <a:pt x="30" y="338"/>
                    </a:lnTo>
                    <a:lnTo>
                      <a:pt x="0" y="430"/>
                    </a:lnTo>
                    <a:lnTo>
                      <a:pt x="15" y="491"/>
                    </a:lnTo>
                    <a:lnTo>
                      <a:pt x="15" y="507"/>
                    </a:lnTo>
                    <a:lnTo>
                      <a:pt x="30" y="522"/>
                    </a:lnTo>
                    <a:lnTo>
                      <a:pt x="45" y="537"/>
                    </a:lnTo>
                    <a:lnTo>
                      <a:pt x="60" y="645"/>
                    </a:lnTo>
                    <a:lnTo>
                      <a:pt x="30" y="645"/>
                    </a:lnTo>
                    <a:lnTo>
                      <a:pt x="30" y="66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Freeform 449">
                <a:extLst>
                  <a:ext uri="{FF2B5EF4-FFF2-40B4-BE49-F238E27FC236}">
                    <a16:creationId xmlns="" xmlns:a16="http://schemas.microsoft.com/office/drawing/2014/main" id="{4AF3B490-CC20-4C44-B805-98D07072AA6F}"/>
                  </a:ext>
                </a:extLst>
              </p:cNvPr>
              <p:cNvSpPr>
                <a:spLocks/>
              </p:cNvSpPr>
              <p:nvPr/>
            </p:nvSpPr>
            <p:spPr bwMode="auto">
              <a:xfrm>
                <a:off x="4832322" y="6228522"/>
                <a:ext cx="29083" cy="50742"/>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2">
                    <a:moveTo>
                      <a:pt x="29" y="15"/>
                    </a:moveTo>
                    <a:lnTo>
                      <a:pt x="15" y="0"/>
                    </a:lnTo>
                    <a:lnTo>
                      <a:pt x="0" y="15"/>
                    </a:lnTo>
                    <a:lnTo>
                      <a:pt x="0" y="31"/>
                    </a:lnTo>
                    <a:lnTo>
                      <a:pt x="0" y="46"/>
                    </a:lnTo>
                    <a:lnTo>
                      <a:pt x="0" y="61"/>
                    </a:lnTo>
                    <a:lnTo>
                      <a:pt x="29" y="61"/>
                    </a:lnTo>
                    <a:lnTo>
                      <a:pt x="29"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Freeform 450">
                <a:extLst>
                  <a:ext uri="{FF2B5EF4-FFF2-40B4-BE49-F238E27FC236}">
                    <a16:creationId xmlns="" xmlns:a16="http://schemas.microsoft.com/office/drawing/2014/main" id="{F02E6405-3020-4D27-94C5-E7265C5F52F4}"/>
                  </a:ext>
                </a:extLst>
              </p:cNvPr>
              <p:cNvSpPr>
                <a:spLocks/>
              </p:cNvSpPr>
              <p:nvPr/>
            </p:nvSpPr>
            <p:spPr bwMode="auto">
              <a:xfrm>
                <a:off x="4789815" y="6263821"/>
                <a:ext cx="42506" cy="26474"/>
              </a:xfrm>
              <a:custGeom>
                <a:avLst/>
                <a:gdLst>
                  <a:gd name="T0" fmla="*/ 0 w 45"/>
                  <a:gd name="T1" fmla="*/ 0 h 31"/>
                  <a:gd name="T2" fmla="*/ 0 w 45"/>
                  <a:gd name="T3" fmla="*/ 0 h 31"/>
                  <a:gd name="T4" fmla="*/ 0 w 45"/>
                  <a:gd name="T5" fmla="*/ 0 h 31"/>
                  <a:gd name="T6" fmla="*/ 0 w 45"/>
                  <a:gd name="T7" fmla="*/ 0 h 31"/>
                  <a:gd name="T8" fmla="*/ 0 w 45"/>
                  <a:gd name="T9" fmla="*/ 0 h 31"/>
                  <a:gd name="T10" fmla="*/ 0 w 45"/>
                  <a:gd name="T11" fmla="*/ 0 h 31"/>
                  <a:gd name="T12" fmla="*/ 0 w 45"/>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1">
                    <a:moveTo>
                      <a:pt x="29" y="0"/>
                    </a:moveTo>
                    <a:lnTo>
                      <a:pt x="0" y="0"/>
                    </a:lnTo>
                    <a:lnTo>
                      <a:pt x="29" y="30"/>
                    </a:lnTo>
                    <a:lnTo>
                      <a:pt x="44" y="30"/>
                    </a:lnTo>
                    <a:lnTo>
                      <a:pt x="44" y="15"/>
                    </a:lnTo>
                    <a:lnTo>
                      <a:pt x="44" y="0"/>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Freeform 451">
                <a:extLst>
                  <a:ext uri="{FF2B5EF4-FFF2-40B4-BE49-F238E27FC236}">
                    <a16:creationId xmlns="" xmlns:a16="http://schemas.microsoft.com/office/drawing/2014/main" id="{AE21DDC7-F0E7-4B4D-ACB8-6A175B8E6ADA}"/>
                  </a:ext>
                </a:extLst>
              </p:cNvPr>
              <p:cNvSpPr>
                <a:spLocks/>
              </p:cNvSpPr>
              <p:nvPr/>
            </p:nvSpPr>
            <p:spPr bwMode="auto">
              <a:xfrm>
                <a:off x="4715989" y="6138069"/>
                <a:ext cx="17897" cy="26474"/>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2">
                    <a:moveTo>
                      <a:pt x="0" y="0"/>
                    </a:moveTo>
                    <a:lnTo>
                      <a:pt x="0" y="31"/>
                    </a:lnTo>
                    <a:lnTo>
                      <a:pt x="16" y="31"/>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 name="Freeform 452">
                <a:extLst>
                  <a:ext uri="{FF2B5EF4-FFF2-40B4-BE49-F238E27FC236}">
                    <a16:creationId xmlns="" xmlns:a16="http://schemas.microsoft.com/office/drawing/2014/main" id="{BB9C24A7-6E04-44D1-94AD-AAD15891FC0A}"/>
                  </a:ext>
                </a:extLst>
              </p:cNvPr>
              <p:cNvSpPr>
                <a:spLocks/>
              </p:cNvSpPr>
              <p:nvPr/>
            </p:nvSpPr>
            <p:spPr bwMode="auto">
              <a:xfrm>
                <a:off x="4715989" y="6047617"/>
                <a:ext cx="17897" cy="26474"/>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0"/>
                    </a:moveTo>
                    <a:lnTo>
                      <a:pt x="16" y="31"/>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 name="Freeform 453">
                <a:extLst>
                  <a:ext uri="{FF2B5EF4-FFF2-40B4-BE49-F238E27FC236}">
                    <a16:creationId xmlns="" xmlns:a16="http://schemas.microsoft.com/office/drawing/2014/main" id="{7EAE5906-DE75-4993-B9CF-8BD41BD95117}"/>
                  </a:ext>
                </a:extLst>
              </p:cNvPr>
              <p:cNvSpPr>
                <a:spLocks/>
              </p:cNvSpPr>
              <p:nvPr/>
            </p:nvSpPr>
            <p:spPr bwMode="auto">
              <a:xfrm>
                <a:off x="4704803" y="6010112"/>
                <a:ext cx="15660" cy="24268"/>
              </a:xfrm>
              <a:custGeom>
                <a:avLst/>
                <a:gdLst>
                  <a:gd name="T0" fmla="*/ 0 w 17"/>
                  <a:gd name="T1" fmla="*/ 0 h 31"/>
                  <a:gd name="T2" fmla="*/ 0 w 17"/>
                  <a:gd name="T3" fmla="*/ 0 h 31"/>
                  <a:gd name="T4" fmla="*/ 0 w 17"/>
                  <a:gd name="T5" fmla="*/ 0 h 31"/>
                  <a:gd name="T6" fmla="*/ 0 w 17"/>
                  <a:gd name="T7" fmla="*/ 0 h 31"/>
                  <a:gd name="T8" fmla="*/ 0 w 17"/>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1">
                    <a:moveTo>
                      <a:pt x="0" y="0"/>
                    </a:moveTo>
                    <a:lnTo>
                      <a:pt x="0" y="30"/>
                    </a:lnTo>
                    <a:lnTo>
                      <a:pt x="16" y="30"/>
                    </a:lnTo>
                    <a:lnTo>
                      <a:pt x="16"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Freeform 454">
                <a:extLst>
                  <a:ext uri="{FF2B5EF4-FFF2-40B4-BE49-F238E27FC236}">
                    <a16:creationId xmlns="" xmlns:a16="http://schemas.microsoft.com/office/drawing/2014/main" id="{CDE5A24E-0118-4092-BA6D-6E2BE1CE899C}"/>
                  </a:ext>
                </a:extLst>
              </p:cNvPr>
              <p:cNvSpPr>
                <a:spLocks/>
              </p:cNvSpPr>
              <p:nvPr/>
            </p:nvSpPr>
            <p:spPr bwMode="auto">
              <a:xfrm>
                <a:off x="4762969" y="6228522"/>
                <a:ext cx="13423"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0"/>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 name="Freeform 455">
                <a:extLst>
                  <a:ext uri="{FF2B5EF4-FFF2-40B4-BE49-F238E27FC236}">
                    <a16:creationId xmlns="" xmlns:a16="http://schemas.microsoft.com/office/drawing/2014/main" id="{82E31560-B1D3-44AC-8B2E-04CCECBABC5D}"/>
                  </a:ext>
                </a:extLst>
              </p:cNvPr>
              <p:cNvSpPr>
                <a:spLocks/>
              </p:cNvSpPr>
              <p:nvPr/>
            </p:nvSpPr>
            <p:spPr bwMode="auto">
              <a:xfrm>
                <a:off x="4861404" y="6290295"/>
                <a:ext cx="13423"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 name="Freeform 456">
                <a:extLst>
                  <a:ext uri="{FF2B5EF4-FFF2-40B4-BE49-F238E27FC236}">
                    <a16:creationId xmlns="" xmlns:a16="http://schemas.microsoft.com/office/drawing/2014/main" id="{4A96B66A-3072-43A1-9CD9-7C631C7FA806}"/>
                  </a:ext>
                </a:extLst>
              </p:cNvPr>
              <p:cNvSpPr>
                <a:spLocks/>
              </p:cNvSpPr>
              <p:nvPr/>
            </p:nvSpPr>
            <p:spPr bwMode="auto">
              <a:xfrm>
                <a:off x="5577296" y="4046624"/>
                <a:ext cx="143179" cy="90453"/>
              </a:xfrm>
              <a:custGeom>
                <a:avLst/>
                <a:gdLst>
                  <a:gd name="T0" fmla="*/ 0 w 150"/>
                  <a:gd name="T1" fmla="*/ 0 h 109"/>
                  <a:gd name="T2" fmla="*/ 0 w 150"/>
                  <a:gd name="T3" fmla="*/ 0 h 109"/>
                  <a:gd name="T4" fmla="*/ 0 w 150"/>
                  <a:gd name="T5" fmla="*/ 0 h 109"/>
                  <a:gd name="T6" fmla="*/ 0 w 150"/>
                  <a:gd name="T7" fmla="*/ 0 h 109"/>
                  <a:gd name="T8" fmla="*/ 0 w 150"/>
                  <a:gd name="T9" fmla="*/ 0 h 109"/>
                  <a:gd name="T10" fmla="*/ 0 w 150"/>
                  <a:gd name="T11" fmla="*/ 0 h 109"/>
                  <a:gd name="T12" fmla="*/ 0 w 150"/>
                  <a:gd name="T13" fmla="*/ 0 h 109"/>
                  <a:gd name="T14" fmla="*/ 0 w 150"/>
                  <a:gd name="T15" fmla="*/ 0 h 109"/>
                  <a:gd name="T16" fmla="*/ 0 w 150"/>
                  <a:gd name="T17" fmla="*/ 0 h 109"/>
                  <a:gd name="T18" fmla="*/ 0 w 150"/>
                  <a:gd name="T19" fmla="*/ 0 h 109"/>
                  <a:gd name="T20" fmla="*/ 0 w 150"/>
                  <a:gd name="T21" fmla="*/ 0 h 109"/>
                  <a:gd name="T22" fmla="*/ 0 w 150"/>
                  <a:gd name="T23" fmla="*/ 0 h 109"/>
                  <a:gd name="T24" fmla="*/ 0 w 150"/>
                  <a:gd name="T25" fmla="*/ 0 h 109"/>
                  <a:gd name="T26" fmla="*/ 0 w 150"/>
                  <a:gd name="T27" fmla="*/ 0 h 109"/>
                  <a:gd name="T28" fmla="*/ 0 w 150"/>
                  <a:gd name="T29" fmla="*/ 0 h 109"/>
                  <a:gd name="T30" fmla="*/ 0 w 150"/>
                  <a:gd name="T31" fmla="*/ 0 h 109"/>
                  <a:gd name="T32" fmla="*/ 0 w 150"/>
                  <a:gd name="T33" fmla="*/ 0 h 109"/>
                  <a:gd name="T34" fmla="*/ 0 w 150"/>
                  <a:gd name="T35" fmla="*/ 0 h 109"/>
                  <a:gd name="T36" fmla="*/ 0 w 150"/>
                  <a:gd name="T37" fmla="*/ 0 h 109"/>
                  <a:gd name="T38" fmla="*/ 0 w 150"/>
                  <a:gd name="T39" fmla="*/ 0 h 109"/>
                  <a:gd name="T40" fmla="*/ 0 w 150"/>
                  <a:gd name="T41" fmla="*/ 0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0" h="109">
                    <a:moveTo>
                      <a:pt x="119" y="0"/>
                    </a:moveTo>
                    <a:lnTo>
                      <a:pt x="119" y="31"/>
                    </a:lnTo>
                    <a:lnTo>
                      <a:pt x="75" y="15"/>
                    </a:lnTo>
                    <a:lnTo>
                      <a:pt x="45" y="31"/>
                    </a:lnTo>
                    <a:lnTo>
                      <a:pt x="45" y="15"/>
                    </a:lnTo>
                    <a:lnTo>
                      <a:pt x="15" y="0"/>
                    </a:lnTo>
                    <a:lnTo>
                      <a:pt x="0" y="31"/>
                    </a:lnTo>
                    <a:lnTo>
                      <a:pt x="15" y="31"/>
                    </a:lnTo>
                    <a:lnTo>
                      <a:pt x="30" y="31"/>
                    </a:lnTo>
                    <a:lnTo>
                      <a:pt x="15" y="46"/>
                    </a:lnTo>
                    <a:lnTo>
                      <a:pt x="0" y="62"/>
                    </a:lnTo>
                    <a:lnTo>
                      <a:pt x="30" y="77"/>
                    </a:lnTo>
                    <a:lnTo>
                      <a:pt x="15" y="93"/>
                    </a:lnTo>
                    <a:lnTo>
                      <a:pt x="45" y="93"/>
                    </a:lnTo>
                    <a:lnTo>
                      <a:pt x="75" y="108"/>
                    </a:lnTo>
                    <a:lnTo>
                      <a:pt x="104" y="93"/>
                    </a:lnTo>
                    <a:lnTo>
                      <a:pt x="134" y="77"/>
                    </a:lnTo>
                    <a:lnTo>
                      <a:pt x="149" y="46"/>
                    </a:lnTo>
                    <a:lnTo>
                      <a:pt x="149" y="31"/>
                    </a:lnTo>
                    <a:lnTo>
                      <a:pt x="134" y="31"/>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Freeform 457">
                <a:extLst>
                  <a:ext uri="{FF2B5EF4-FFF2-40B4-BE49-F238E27FC236}">
                    <a16:creationId xmlns="" xmlns:a16="http://schemas.microsoft.com/office/drawing/2014/main" id="{32018916-8280-42A1-A651-9E45EAF859B5}"/>
                  </a:ext>
                </a:extLst>
              </p:cNvPr>
              <p:cNvSpPr>
                <a:spLocks/>
              </p:cNvSpPr>
              <p:nvPr/>
            </p:nvSpPr>
            <p:spPr bwMode="auto">
              <a:xfrm>
                <a:off x="5592956" y="4997481"/>
                <a:ext cx="114095" cy="77216"/>
              </a:xfrm>
              <a:custGeom>
                <a:avLst/>
                <a:gdLst>
                  <a:gd name="T0" fmla="*/ 0 w 120"/>
                  <a:gd name="T1" fmla="*/ 0 h 93"/>
                  <a:gd name="T2" fmla="*/ 0 w 120"/>
                  <a:gd name="T3" fmla="*/ 0 h 93"/>
                  <a:gd name="T4" fmla="*/ 0 w 120"/>
                  <a:gd name="T5" fmla="*/ 0 h 93"/>
                  <a:gd name="T6" fmla="*/ 0 w 120"/>
                  <a:gd name="T7" fmla="*/ 0 h 93"/>
                  <a:gd name="T8" fmla="*/ 0 w 120"/>
                  <a:gd name="T9" fmla="*/ 0 h 93"/>
                  <a:gd name="T10" fmla="*/ 0 w 120"/>
                  <a:gd name="T11" fmla="*/ 0 h 93"/>
                  <a:gd name="T12" fmla="*/ 0 w 120"/>
                  <a:gd name="T13" fmla="*/ 0 h 93"/>
                  <a:gd name="T14" fmla="*/ 0 w 120"/>
                  <a:gd name="T15" fmla="*/ 0 h 93"/>
                  <a:gd name="T16" fmla="*/ 0 w 120"/>
                  <a:gd name="T17" fmla="*/ 0 h 93"/>
                  <a:gd name="T18" fmla="*/ 0 w 120"/>
                  <a:gd name="T19" fmla="*/ 0 h 93"/>
                  <a:gd name="T20" fmla="*/ 0 w 120"/>
                  <a:gd name="T21" fmla="*/ 0 h 93"/>
                  <a:gd name="T22" fmla="*/ 0 w 120"/>
                  <a:gd name="T23" fmla="*/ 0 h 93"/>
                  <a:gd name="T24" fmla="*/ 0 w 120"/>
                  <a:gd name="T25" fmla="*/ 0 h 93"/>
                  <a:gd name="T26" fmla="*/ 0 w 120"/>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0" h="93">
                    <a:moveTo>
                      <a:pt x="15" y="46"/>
                    </a:moveTo>
                    <a:lnTo>
                      <a:pt x="45" y="46"/>
                    </a:lnTo>
                    <a:lnTo>
                      <a:pt x="60" y="61"/>
                    </a:lnTo>
                    <a:lnTo>
                      <a:pt x="15" y="61"/>
                    </a:lnTo>
                    <a:lnTo>
                      <a:pt x="15" y="77"/>
                    </a:lnTo>
                    <a:lnTo>
                      <a:pt x="45" y="77"/>
                    </a:lnTo>
                    <a:lnTo>
                      <a:pt x="74" y="77"/>
                    </a:lnTo>
                    <a:lnTo>
                      <a:pt x="119" y="92"/>
                    </a:lnTo>
                    <a:lnTo>
                      <a:pt x="104" y="46"/>
                    </a:lnTo>
                    <a:lnTo>
                      <a:pt x="89" y="15"/>
                    </a:lnTo>
                    <a:lnTo>
                      <a:pt x="60" y="0"/>
                    </a:lnTo>
                    <a:lnTo>
                      <a:pt x="30" y="15"/>
                    </a:lnTo>
                    <a:lnTo>
                      <a:pt x="0" y="46"/>
                    </a:lnTo>
                    <a:lnTo>
                      <a:pt x="15"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 name="Freeform 458">
                <a:extLst>
                  <a:ext uri="{FF2B5EF4-FFF2-40B4-BE49-F238E27FC236}">
                    <a16:creationId xmlns="" xmlns:a16="http://schemas.microsoft.com/office/drawing/2014/main" id="{1C087A9F-5E62-417D-BB71-12EAEBCDBA35}"/>
                  </a:ext>
                </a:extLst>
              </p:cNvPr>
              <p:cNvSpPr>
                <a:spLocks/>
              </p:cNvSpPr>
              <p:nvPr/>
            </p:nvSpPr>
            <p:spPr bwMode="auto">
              <a:xfrm>
                <a:off x="5707051" y="5125439"/>
                <a:ext cx="58167" cy="75010"/>
              </a:xfrm>
              <a:custGeom>
                <a:avLst/>
                <a:gdLst>
                  <a:gd name="T0" fmla="*/ 0 w 61"/>
                  <a:gd name="T1" fmla="*/ 0 h 93"/>
                  <a:gd name="T2" fmla="*/ 0 w 61"/>
                  <a:gd name="T3" fmla="*/ 0 h 93"/>
                  <a:gd name="T4" fmla="*/ 0 w 61"/>
                  <a:gd name="T5" fmla="*/ 0 h 93"/>
                  <a:gd name="T6" fmla="*/ 0 w 61"/>
                  <a:gd name="T7" fmla="*/ 0 h 93"/>
                  <a:gd name="T8" fmla="*/ 0 w 61"/>
                  <a:gd name="T9" fmla="*/ 0 h 93"/>
                  <a:gd name="T10" fmla="*/ 0 w 61"/>
                  <a:gd name="T11" fmla="*/ 0 h 93"/>
                  <a:gd name="T12" fmla="*/ 0 w 61"/>
                  <a:gd name="T13" fmla="*/ 0 h 93"/>
                  <a:gd name="T14" fmla="*/ 0 w 61"/>
                  <a:gd name="T15" fmla="*/ 0 h 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93">
                    <a:moveTo>
                      <a:pt x="60" y="92"/>
                    </a:moveTo>
                    <a:lnTo>
                      <a:pt x="60" y="46"/>
                    </a:lnTo>
                    <a:lnTo>
                      <a:pt x="60" y="15"/>
                    </a:lnTo>
                    <a:lnTo>
                      <a:pt x="45" y="31"/>
                    </a:lnTo>
                    <a:lnTo>
                      <a:pt x="30" y="15"/>
                    </a:lnTo>
                    <a:lnTo>
                      <a:pt x="15" y="0"/>
                    </a:lnTo>
                    <a:lnTo>
                      <a:pt x="0" y="46"/>
                    </a:lnTo>
                    <a:lnTo>
                      <a:pt x="60"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 name="Freeform 459">
                <a:extLst>
                  <a:ext uri="{FF2B5EF4-FFF2-40B4-BE49-F238E27FC236}">
                    <a16:creationId xmlns="" xmlns:a16="http://schemas.microsoft.com/office/drawing/2014/main" id="{38A44638-774E-4B41-B5DC-0BC5B08A758F}"/>
                  </a:ext>
                </a:extLst>
              </p:cNvPr>
              <p:cNvSpPr>
                <a:spLocks/>
              </p:cNvSpPr>
              <p:nvPr/>
            </p:nvSpPr>
            <p:spPr bwMode="auto">
              <a:xfrm>
                <a:off x="5765218" y="5085728"/>
                <a:ext cx="87249" cy="114720"/>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 h="139">
                    <a:moveTo>
                      <a:pt x="90" y="123"/>
                    </a:moveTo>
                    <a:lnTo>
                      <a:pt x="90" y="92"/>
                    </a:lnTo>
                    <a:lnTo>
                      <a:pt x="90" y="46"/>
                    </a:lnTo>
                    <a:lnTo>
                      <a:pt x="60" y="46"/>
                    </a:lnTo>
                    <a:lnTo>
                      <a:pt x="45" y="15"/>
                    </a:lnTo>
                    <a:lnTo>
                      <a:pt x="30" y="0"/>
                    </a:lnTo>
                    <a:lnTo>
                      <a:pt x="0" y="15"/>
                    </a:lnTo>
                    <a:lnTo>
                      <a:pt x="0" y="61"/>
                    </a:lnTo>
                    <a:lnTo>
                      <a:pt x="0" y="92"/>
                    </a:lnTo>
                    <a:lnTo>
                      <a:pt x="0" y="138"/>
                    </a:lnTo>
                    <a:lnTo>
                      <a:pt x="75" y="107"/>
                    </a:lnTo>
                    <a:lnTo>
                      <a:pt x="90"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 name="Freeform 460">
                <a:extLst>
                  <a:ext uri="{FF2B5EF4-FFF2-40B4-BE49-F238E27FC236}">
                    <a16:creationId xmlns="" xmlns:a16="http://schemas.microsoft.com/office/drawing/2014/main" id="{CCBD9627-2269-4799-8B0B-8AAD8FC2EC6C}"/>
                  </a:ext>
                </a:extLst>
              </p:cNvPr>
              <p:cNvSpPr>
                <a:spLocks/>
              </p:cNvSpPr>
              <p:nvPr/>
            </p:nvSpPr>
            <p:spPr bwMode="auto">
              <a:xfrm>
                <a:off x="5675731" y="5112202"/>
                <a:ext cx="44744" cy="52948"/>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w 47"/>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62">
                    <a:moveTo>
                      <a:pt x="30" y="61"/>
                    </a:moveTo>
                    <a:lnTo>
                      <a:pt x="46" y="15"/>
                    </a:lnTo>
                    <a:lnTo>
                      <a:pt x="30" y="0"/>
                    </a:lnTo>
                    <a:lnTo>
                      <a:pt x="0" y="0"/>
                    </a:lnTo>
                    <a:lnTo>
                      <a:pt x="0" y="15"/>
                    </a:lnTo>
                    <a:lnTo>
                      <a:pt x="0" y="46"/>
                    </a:lnTo>
                    <a:lnTo>
                      <a:pt x="3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Freeform 461">
                <a:extLst>
                  <a:ext uri="{FF2B5EF4-FFF2-40B4-BE49-F238E27FC236}">
                    <a16:creationId xmlns="" xmlns:a16="http://schemas.microsoft.com/office/drawing/2014/main" id="{6C305634-4CBA-4F3C-B0C8-BAA107D4EC13}"/>
                  </a:ext>
                </a:extLst>
              </p:cNvPr>
              <p:cNvSpPr>
                <a:spLocks/>
              </p:cNvSpPr>
              <p:nvPr/>
            </p:nvSpPr>
            <p:spPr bwMode="auto">
              <a:xfrm>
                <a:off x="5633225" y="5061460"/>
                <a:ext cx="131993" cy="90453"/>
              </a:xfrm>
              <a:custGeom>
                <a:avLst/>
                <a:gdLst>
                  <a:gd name="T0" fmla="*/ 0 w 136"/>
                  <a:gd name="T1" fmla="*/ 0 h 109"/>
                  <a:gd name="T2" fmla="*/ 0 w 136"/>
                  <a:gd name="T3" fmla="*/ 0 h 109"/>
                  <a:gd name="T4" fmla="*/ 0 w 136"/>
                  <a:gd name="T5" fmla="*/ 0 h 109"/>
                  <a:gd name="T6" fmla="*/ 0 w 136"/>
                  <a:gd name="T7" fmla="*/ 0 h 109"/>
                  <a:gd name="T8" fmla="*/ 0 w 136"/>
                  <a:gd name="T9" fmla="*/ 0 h 109"/>
                  <a:gd name="T10" fmla="*/ 0 w 136"/>
                  <a:gd name="T11" fmla="*/ 0 h 109"/>
                  <a:gd name="T12" fmla="*/ 0 w 136"/>
                  <a:gd name="T13" fmla="*/ 0 h 109"/>
                  <a:gd name="T14" fmla="*/ 0 w 136"/>
                  <a:gd name="T15" fmla="*/ 0 h 109"/>
                  <a:gd name="T16" fmla="*/ 0 w 136"/>
                  <a:gd name="T17" fmla="*/ 0 h 109"/>
                  <a:gd name="T18" fmla="*/ 0 w 136"/>
                  <a:gd name="T19" fmla="*/ 0 h 109"/>
                  <a:gd name="T20" fmla="*/ 0 w 136"/>
                  <a:gd name="T21" fmla="*/ 0 h 109"/>
                  <a:gd name="T22" fmla="*/ 0 w 136"/>
                  <a:gd name="T23" fmla="*/ 0 h 109"/>
                  <a:gd name="T24" fmla="*/ 0 w 136"/>
                  <a:gd name="T25" fmla="*/ 0 h 109"/>
                  <a:gd name="T26" fmla="*/ 0 w 136"/>
                  <a:gd name="T27" fmla="*/ 0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6" h="109">
                    <a:moveTo>
                      <a:pt x="45" y="77"/>
                    </a:moveTo>
                    <a:lnTo>
                      <a:pt x="45" y="62"/>
                    </a:lnTo>
                    <a:lnTo>
                      <a:pt x="75" y="62"/>
                    </a:lnTo>
                    <a:lnTo>
                      <a:pt x="90" y="77"/>
                    </a:lnTo>
                    <a:lnTo>
                      <a:pt x="105" y="93"/>
                    </a:lnTo>
                    <a:lnTo>
                      <a:pt x="120" y="108"/>
                    </a:lnTo>
                    <a:lnTo>
                      <a:pt x="135" y="93"/>
                    </a:lnTo>
                    <a:lnTo>
                      <a:pt x="135" y="46"/>
                    </a:lnTo>
                    <a:lnTo>
                      <a:pt x="105" y="15"/>
                    </a:lnTo>
                    <a:lnTo>
                      <a:pt x="75" y="15"/>
                    </a:lnTo>
                    <a:lnTo>
                      <a:pt x="30" y="0"/>
                    </a:lnTo>
                    <a:lnTo>
                      <a:pt x="30" y="15"/>
                    </a:lnTo>
                    <a:lnTo>
                      <a:pt x="0" y="31"/>
                    </a:lnTo>
                    <a:lnTo>
                      <a:pt x="45"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Freeform 462">
                <a:extLst>
                  <a:ext uri="{FF2B5EF4-FFF2-40B4-BE49-F238E27FC236}">
                    <a16:creationId xmlns="" xmlns:a16="http://schemas.microsoft.com/office/drawing/2014/main" id="{3F6E4642-9E4A-48B9-A85D-0C51AD430DDC}"/>
                  </a:ext>
                </a:extLst>
              </p:cNvPr>
              <p:cNvSpPr>
                <a:spLocks/>
              </p:cNvSpPr>
              <p:nvPr/>
            </p:nvSpPr>
            <p:spPr bwMode="auto">
              <a:xfrm>
                <a:off x="5604142" y="5061460"/>
                <a:ext cx="60404" cy="24268"/>
              </a:xfrm>
              <a:custGeom>
                <a:avLst/>
                <a:gdLst>
                  <a:gd name="T0" fmla="*/ 0 w 61"/>
                  <a:gd name="T1" fmla="*/ 0 h 32"/>
                  <a:gd name="T2" fmla="*/ 0 w 61"/>
                  <a:gd name="T3" fmla="*/ 0 h 32"/>
                  <a:gd name="T4" fmla="*/ 0 w 61"/>
                  <a:gd name="T5" fmla="*/ 0 h 32"/>
                  <a:gd name="T6" fmla="*/ 0 w 61"/>
                  <a:gd name="T7" fmla="*/ 0 h 32"/>
                  <a:gd name="T8" fmla="*/ 0 w 61"/>
                  <a:gd name="T9" fmla="*/ 0 h 32"/>
                  <a:gd name="T10" fmla="*/ 0 w 61"/>
                  <a:gd name="T11" fmla="*/ 0 h 32"/>
                  <a:gd name="T12" fmla="*/ 0 w 61"/>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 h="32">
                    <a:moveTo>
                      <a:pt x="30" y="31"/>
                    </a:moveTo>
                    <a:lnTo>
                      <a:pt x="60" y="16"/>
                    </a:lnTo>
                    <a:lnTo>
                      <a:pt x="60" y="0"/>
                    </a:lnTo>
                    <a:lnTo>
                      <a:pt x="30" y="0"/>
                    </a:lnTo>
                    <a:lnTo>
                      <a:pt x="0" y="0"/>
                    </a:lnTo>
                    <a:lnTo>
                      <a:pt x="15" y="31"/>
                    </a:lnTo>
                    <a:lnTo>
                      <a:pt x="3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 name="Freeform 463">
                <a:extLst>
                  <a:ext uri="{FF2B5EF4-FFF2-40B4-BE49-F238E27FC236}">
                    <a16:creationId xmlns="" xmlns:a16="http://schemas.microsoft.com/office/drawing/2014/main" id="{60BCEB3A-2B7B-4756-BAE1-AA5A5BFDC101}"/>
                  </a:ext>
                </a:extLst>
              </p:cNvPr>
              <p:cNvSpPr>
                <a:spLocks/>
              </p:cNvSpPr>
              <p:nvPr/>
            </p:nvSpPr>
            <p:spPr bwMode="auto">
              <a:xfrm>
                <a:off x="5604142" y="5034986"/>
                <a:ext cx="46981" cy="13237"/>
              </a:xfrm>
              <a:custGeom>
                <a:avLst/>
                <a:gdLst>
                  <a:gd name="T0" fmla="*/ 0 w 46"/>
                  <a:gd name="T1" fmla="*/ 0 h 17"/>
                  <a:gd name="T2" fmla="*/ 0 w 46"/>
                  <a:gd name="T3" fmla="*/ 0 h 17"/>
                  <a:gd name="T4" fmla="*/ 0 w 46"/>
                  <a:gd name="T5" fmla="*/ 0 h 17"/>
                  <a:gd name="T6" fmla="*/ 0 w 46"/>
                  <a:gd name="T7" fmla="*/ 0 h 17"/>
                  <a:gd name="T8" fmla="*/ 0 w 46"/>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7">
                    <a:moveTo>
                      <a:pt x="0" y="0"/>
                    </a:moveTo>
                    <a:lnTo>
                      <a:pt x="0" y="16"/>
                    </a:lnTo>
                    <a:lnTo>
                      <a:pt x="45" y="16"/>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 name="Freeform 464">
                <a:extLst>
                  <a:ext uri="{FF2B5EF4-FFF2-40B4-BE49-F238E27FC236}">
                    <a16:creationId xmlns="" xmlns:a16="http://schemas.microsoft.com/office/drawing/2014/main" id="{A67EBAC2-3E1E-4666-A8C8-1368F275DA00}"/>
                  </a:ext>
                </a:extLst>
              </p:cNvPr>
              <p:cNvSpPr>
                <a:spLocks/>
              </p:cNvSpPr>
              <p:nvPr/>
            </p:nvSpPr>
            <p:spPr bwMode="auto">
              <a:xfrm>
                <a:off x="5619802" y="4814369"/>
                <a:ext cx="203582" cy="220616"/>
              </a:xfrm>
              <a:custGeom>
                <a:avLst/>
                <a:gdLst>
                  <a:gd name="T0" fmla="*/ 0 w 210"/>
                  <a:gd name="T1" fmla="*/ 0 h 263"/>
                  <a:gd name="T2" fmla="*/ 0 w 210"/>
                  <a:gd name="T3" fmla="*/ 0 h 263"/>
                  <a:gd name="T4" fmla="*/ 0 w 210"/>
                  <a:gd name="T5" fmla="*/ 0 h 263"/>
                  <a:gd name="T6" fmla="*/ 0 w 210"/>
                  <a:gd name="T7" fmla="*/ 0 h 263"/>
                  <a:gd name="T8" fmla="*/ 0 w 210"/>
                  <a:gd name="T9" fmla="*/ 0 h 263"/>
                  <a:gd name="T10" fmla="*/ 0 w 210"/>
                  <a:gd name="T11" fmla="*/ 0 h 263"/>
                  <a:gd name="T12" fmla="*/ 0 w 210"/>
                  <a:gd name="T13" fmla="*/ 0 h 263"/>
                  <a:gd name="T14" fmla="*/ 0 w 210"/>
                  <a:gd name="T15" fmla="*/ 0 h 263"/>
                  <a:gd name="T16" fmla="*/ 0 w 210"/>
                  <a:gd name="T17" fmla="*/ 0 h 263"/>
                  <a:gd name="T18" fmla="*/ 0 w 210"/>
                  <a:gd name="T19" fmla="*/ 0 h 263"/>
                  <a:gd name="T20" fmla="*/ 0 w 210"/>
                  <a:gd name="T21" fmla="*/ 0 h 263"/>
                  <a:gd name="T22" fmla="*/ 0 w 210"/>
                  <a:gd name="T23" fmla="*/ 0 h 263"/>
                  <a:gd name="T24" fmla="*/ 0 w 210"/>
                  <a:gd name="T25" fmla="*/ 0 h 263"/>
                  <a:gd name="T26" fmla="*/ 0 w 210"/>
                  <a:gd name="T27" fmla="*/ 0 h 263"/>
                  <a:gd name="T28" fmla="*/ 0 w 210"/>
                  <a:gd name="T29" fmla="*/ 0 h 263"/>
                  <a:gd name="T30" fmla="*/ 0 w 210"/>
                  <a:gd name="T31" fmla="*/ 0 h 263"/>
                  <a:gd name="T32" fmla="*/ 0 w 210"/>
                  <a:gd name="T33" fmla="*/ 0 h 263"/>
                  <a:gd name="T34" fmla="*/ 0 w 210"/>
                  <a:gd name="T35" fmla="*/ 0 h 263"/>
                  <a:gd name="T36" fmla="*/ 0 w 210"/>
                  <a:gd name="T37" fmla="*/ 0 h 263"/>
                  <a:gd name="T38" fmla="*/ 0 w 210"/>
                  <a:gd name="T39" fmla="*/ 0 h 263"/>
                  <a:gd name="T40" fmla="*/ 0 w 210"/>
                  <a:gd name="T41" fmla="*/ 0 h 263"/>
                  <a:gd name="T42" fmla="*/ 0 w 210"/>
                  <a:gd name="T43" fmla="*/ 0 h 2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0" h="263">
                    <a:moveTo>
                      <a:pt x="0" y="231"/>
                    </a:moveTo>
                    <a:lnTo>
                      <a:pt x="30" y="216"/>
                    </a:lnTo>
                    <a:lnTo>
                      <a:pt x="60" y="231"/>
                    </a:lnTo>
                    <a:lnTo>
                      <a:pt x="75" y="262"/>
                    </a:lnTo>
                    <a:lnTo>
                      <a:pt x="105" y="231"/>
                    </a:lnTo>
                    <a:lnTo>
                      <a:pt x="134" y="231"/>
                    </a:lnTo>
                    <a:lnTo>
                      <a:pt x="179" y="231"/>
                    </a:lnTo>
                    <a:lnTo>
                      <a:pt x="194" y="216"/>
                    </a:lnTo>
                    <a:lnTo>
                      <a:pt x="194" y="108"/>
                    </a:lnTo>
                    <a:lnTo>
                      <a:pt x="179" y="92"/>
                    </a:lnTo>
                    <a:lnTo>
                      <a:pt x="179" y="46"/>
                    </a:lnTo>
                    <a:lnTo>
                      <a:pt x="209" y="46"/>
                    </a:lnTo>
                    <a:lnTo>
                      <a:pt x="149" y="0"/>
                    </a:lnTo>
                    <a:lnTo>
                      <a:pt x="149" y="46"/>
                    </a:lnTo>
                    <a:lnTo>
                      <a:pt x="75" y="46"/>
                    </a:lnTo>
                    <a:lnTo>
                      <a:pt x="75" y="92"/>
                    </a:lnTo>
                    <a:lnTo>
                      <a:pt x="60" y="92"/>
                    </a:lnTo>
                    <a:lnTo>
                      <a:pt x="60" y="123"/>
                    </a:lnTo>
                    <a:lnTo>
                      <a:pt x="0" y="123"/>
                    </a:lnTo>
                    <a:lnTo>
                      <a:pt x="0" y="139"/>
                    </a:lnTo>
                    <a:lnTo>
                      <a:pt x="0" y="200"/>
                    </a:lnTo>
                    <a:lnTo>
                      <a:pt x="0" y="2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 name="Freeform 465">
                <a:extLst>
                  <a:ext uri="{FF2B5EF4-FFF2-40B4-BE49-F238E27FC236}">
                    <a16:creationId xmlns="" xmlns:a16="http://schemas.microsoft.com/office/drawing/2014/main" id="{E8460000-1371-453F-AC9B-8AD4FA347FB2}"/>
                  </a:ext>
                </a:extLst>
              </p:cNvPr>
              <p:cNvSpPr>
                <a:spLocks/>
              </p:cNvSpPr>
              <p:nvPr/>
            </p:nvSpPr>
            <p:spPr bwMode="auto">
              <a:xfrm>
                <a:off x="5691391" y="4854081"/>
                <a:ext cx="288594" cy="244884"/>
              </a:xfrm>
              <a:custGeom>
                <a:avLst/>
                <a:gdLst>
                  <a:gd name="T0" fmla="*/ 0 w 299"/>
                  <a:gd name="T1" fmla="*/ 0 h 293"/>
                  <a:gd name="T2" fmla="*/ 0 w 299"/>
                  <a:gd name="T3" fmla="*/ 0 h 293"/>
                  <a:gd name="T4" fmla="*/ 0 w 299"/>
                  <a:gd name="T5" fmla="*/ 0 h 293"/>
                  <a:gd name="T6" fmla="*/ 0 w 299"/>
                  <a:gd name="T7" fmla="*/ 0 h 293"/>
                  <a:gd name="T8" fmla="*/ 0 w 299"/>
                  <a:gd name="T9" fmla="*/ 0 h 293"/>
                  <a:gd name="T10" fmla="*/ 0 w 299"/>
                  <a:gd name="T11" fmla="*/ 0 h 293"/>
                  <a:gd name="T12" fmla="*/ 0 w 299"/>
                  <a:gd name="T13" fmla="*/ 0 h 293"/>
                  <a:gd name="T14" fmla="*/ 0 w 299"/>
                  <a:gd name="T15" fmla="*/ 0 h 293"/>
                  <a:gd name="T16" fmla="*/ 0 w 299"/>
                  <a:gd name="T17" fmla="*/ 0 h 293"/>
                  <a:gd name="T18" fmla="*/ 0 w 299"/>
                  <a:gd name="T19" fmla="*/ 0 h 293"/>
                  <a:gd name="T20" fmla="*/ 0 w 299"/>
                  <a:gd name="T21" fmla="*/ 0 h 293"/>
                  <a:gd name="T22" fmla="*/ 0 w 299"/>
                  <a:gd name="T23" fmla="*/ 0 h 293"/>
                  <a:gd name="T24" fmla="*/ 0 w 299"/>
                  <a:gd name="T25" fmla="*/ 0 h 293"/>
                  <a:gd name="T26" fmla="*/ 0 w 299"/>
                  <a:gd name="T27" fmla="*/ 0 h 293"/>
                  <a:gd name="T28" fmla="*/ 0 w 299"/>
                  <a:gd name="T29" fmla="*/ 0 h 293"/>
                  <a:gd name="T30" fmla="*/ 0 w 299"/>
                  <a:gd name="T31" fmla="*/ 0 h 293"/>
                  <a:gd name="T32" fmla="*/ 0 w 299"/>
                  <a:gd name="T33" fmla="*/ 0 h 293"/>
                  <a:gd name="T34" fmla="*/ 0 w 299"/>
                  <a:gd name="T35" fmla="*/ 0 h 293"/>
                  <a:gd name="T36" fmla="*/ 0 w 299"/>
                  <a:gd name="T37" fmla="*/ 0 h 293"/>
                  <a:gd name="T38" fmla="*/ 0 w 299"/>
                  <a:gd name="T39" fmla="*/ 0 h 293"/>
                  <a:gd name="T40" fmla="*/ 0 w 299"/>
                  <a:gd name="T41" fmla="*/ 0 h 293"/>
                  <a:gd name="T42" fmla="*/ 0 w 299"/>
                  <a:gd name="T43" fmla="*/ 0 h 293"/>
                  <a:gd name="T44" fmla="*/ 0 w 299"/>
                  <a:gd name="T45" fmla="*/ 0 h 293"/>
                  <a:gd name="T46" fmla="*/ 0 w 299"/>
                  <a:gd name="T47" fmla="*/ 0 h 2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99" h="293">
                    <a:moveTo>
                      <a:pt x="119" y="61"/>
                    </a:moveTo>
                    <a:lnTo>
                      <a:pt x="119" y="169"/>
                    </a:lnTo>
                    <a:lnTo>
                      <a:pt x="104" y="184"/>
                    </a:lnTo>
                    <a:lnTo>
                      <a:pt x="60" y="184"/>
                    </a:lnTo>
                    <a:lnTo>
                      <a:pt x="30" y="184"/>
                    </a:lnTo>
                    <a:lnTo>
                      <a:pt x="0" y="215"/>
                    </a:lnTo>
                    <a:lnTo>
                      <a:pt x="15" y="261"/>
                    </a:lnTo>
                    <a:lnTo>
                      <a:pt x="45" y="261"/>
                    </a:lnTo>
                    <a:lnTo>
                      <a:pt x="75" y="292"/>
                    </a:lnTo>
                    <a:lnTo>
                      <a:pt x="104" y="277"/>
                    </a:lnTo>
                    <a:lnTo>
                      <a:pt x="119" y="292"/>
                    </a:lnTo>
                    <a:lnTo>
                      <a:pt x="149" y="246"/>
                    </a:lnTo>
                    <a:lnTo>
                      <a:pt x="164" y="246"/>
                    </a:lnTo>
                    <a:lnTo>
                      <a:pt x="179" y="231"/>
                    </a:lnTo>
                    <a:lnTo>
                      <a:pt x="224" y="200"/>
                    </a:lnTo>
                    <a:lnTo>
                      <a:pt x="283" y="200"/>
                    </a:lnTo>
                    <a:lnTo>
                      <a:pt x="298" y="184"/>
                    </a:lnTo>
                    <a:lnTo>
                      <a:pt x="298" y="123"/>
                    </a:lnTo>
                    <a:lnTo>
                      <a:pt x="268" y="123"/>
                    </a:lnTo>
                    <a:lnTo>
                      <a:pt x="268" y="108"/>
                    </a:lnTo>
                    <a:lnTo>
                      <a:pt x="134" y="0"/>
                    </a:lnTo>
                    <a:lnTo>
                      <a:pt x="104" y="0"/>
                    </a:lnTo>
                    <a:lnTo>
                      <a:pt x="104" y="46"/>
                    </a:lnTo>
                    <a:lnTo>
                      <a:pt x="119"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Freeform 466">
                <a:extLst>
                  <a:ext uri="{FF2B5EF4-FFF2-40B4-BE49-F238E27FC236}">
                    <a16:creationId xmlns="" xmlns:a16="http://schemas.microsoft.com/office/drawing/2014/main" id="{5775C610-93C0-4C45-B101-F70FC50B3097}"/>
                  </a:ext>
                </a:extLst>
              </p:cNvPr>
              <p:cNvSpPr>
                <a:spLocks/>
              </p:cNvSpPr>
              <p:nvPr/>
            </p:nvSpPr>
            <p:spPr bwMode="auto">
              <a:xfrm>
                <a:off x="5805486" y="5021749"/>
                <a:ext cx="129756" cy="103690"/>
              </a:xfrm>
              <a:custGeom>
                <a:avLst/>
                <a:gdLst>
                  <a:gd name="T0" fmla="*/ 0 w 136"/>
                  <a:gd name="T1" fmla="*/ 0 h 124"/>
                  <a:gd name="T2" fmla="*/ 0 w 136"/>
                  <a:gd name="T3" fmla="*/ 0 h 124"/>
                  <a:gd name="T4" fmla="*/ 0 w 136"/>
                  <a:gd name="T5" fmla="*/ 0 h 124"/>
                  <a:gd name="T6" fmla="*/ 0 w 136"/>
                  <a:gd name="T7" fmla="*/ 0 h 124"/>
                  <a:gd name="T8" fmla="*/ 0 w 136"/>
                  <a:gd name="T9" fmla="*/ 0 h 124"/>
                  <a:gd name="T10" fmla="*/ 0 w 136"/>
                  <a:gd name="T11" fmla="*/ 0 h 124"/>
                  <a:gd name="T12" fmla="*/ 0 w 136"/>
                  <a:gd name="T13" fmla="*/ 0 h 124"/>
                  <a:gd name="T14" fmla="*/ 0 w 136"/>
                  <a:gd name="T15" fmla="*/ 0 h 124"/>
                  <a:gd name="T16" fmla="*/ 0 w 136"/>
                  <a:gd name="T17" fmla="*/ 0 h 124"/>
                  <a:gd name="T18" fmla="*/ 0 w 136"/>
                  <a:gd name="T19" fmla="*/ 0 h 124"/>
                  <a:gd name="T20" fmla="*/ 0 w 136"/>
                  <a:gd name="T21" fmla="*/ 0 h 124"/>
                  <a:gd name="T22" fmla="*/ 0 w 136"/>
                  <a:gd name="T23" fmla="*/ 0 h 124"/>
                  <a:gd name="T24" fmla="*/ 0 w 136"/>
                  <a:gd name="T25" fmla="*/ 0 h 124"/>
                  <a:gd name="T26" fmla="*/ 0 w 136"/>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6" h="124">
                    <a:moveTo>
                      <a:pt x="105" y="0"/>
                    </a:moveTo>
                    <a:lnTo>
                      <a:pt x="60" y="31"/>
                    </a:lnTo>
                    <a:lnTo>
                      <a:pt x="45" y="46"/>
                    </a:lnTo>
                    <a:lnTo>
                      <a:pt x="30" y="46"/>
                    </a:lnTo>
                    <a:lnTo>
                      <a:pt x="0" y="92"/>
                    </a:lnTo>
                    <a:lnTo>
                      <a:pt x="15" y="123"/>
                    </a:lnTo>
                    <a:lnTo>
                      <a:pt x="45" y="123"/>
                    </a:lnTo>
                    <a:lnTo>
                      <a:pt x="45" y="92"/>
                    </a:lnTo>
                    <a:lnTo>
                      <a:pt x="105" y="77"/>
                    </a:lnTo>
                    <a:lnTo>
                      <a:pt x="120" y="92"/>
                    </a:lnTo>
                    <a:lnTo>
                      <a:pt x="135" y="77"/>
                    </a:lnTo>
                    <a:lnTo>
                      <a:pt x="135" y="62"/>
                    </a:lnTo>
                    <a:lnTo>
                      <a:pt x="120" y="46"/>
                    </a:lnTo>
                    <a:lnTo>
                      <a:pt x="10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Freeform 467">
                <a:extLst>
                  <a:ext uri="{FF2B5EF4-FFF2-40B4-BE49-F238E27FC236}">
                    <a16:creationId xmlns="" xmlns:a16="http://schemas.microsoft.com/office/drawing/2014/main" id="{3EFE73A3-5D66-417A-841F-5D07F853A087}"/>
                  </a:ext>
                </a:extLst>
              </p:cNvPr>
              <p:cNvSpPr>
                <a:spLocks/>
              </p:cNvSpPr>
              <p:nvPr/>
            </p:nvSpPr>
            <p:spPr bwMode="auto">
              <a:xfrm>
                <a:off x="4959840" y="5173975"/>
                <a:ext cx="60404" cy="52948"/>
              </a:xfrm>
              <a:custGeom>
                <a:avLst/>
                <a:gdLst>
                  <a:gd name="T0" fmla="*/ 0 w 60"/>
                  <a:gd name="T1" fmla="*/ 0 h 62"/>
                  <a:gd name="T2" fmla="*/ 0 w 60"/>
                  <a:gd name="T3" fmla="*/ 0 h 62"/>
                  <a:gd name="T4" fmla="*/ 0 w 60"/>
                  <a:gd name="T5" fmla="*/ 0 h 62"/>
                  <a:gd name="T6" fmla="*/ 0 w 60"/>
                  <a:gd name="T7" fmla="*/ 0 h 62"/>
                  <a:gd name="T8" fmla="*/ 0 w 60"/>
                  <a:gd name="T9" fmla="*/ 0 h 62"/>
                  <a:gd name="T10" fmla="*/ 0 w 60"/>
                  <a:gd name="T11" fmla="*/ 0 h 62"/>
                  <a:gd name="T12" fmla="*/ 0 w 60"/>
                  <a:gd name="T13" fmla="*/ 0 h 62"/>
                  <a:gd name="T14" fmla="*/ 0 w 60"/>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 h="62">
                    <a:moveTo>
                      <a:pt x="15" y="0"/>
                    </a:moveTo>
                    <a:lnTo>
                      <a:pt x="0" y="15"/>
                    </a:lnTo>
                    <a:lnTo>
                      <a:pt x="15" y="31"/>
                    </a:lnTo>
                    <a:lnTo>
                      <a:pt x="15" y="61"/>
                    </a:lnTo>
                    <a:lnTo>
                      <a:pt x="30" y="61"/>
                    </a:lnTo>
                    <a:lnTo>
                      <a:pt x="59" y="15"/>
                    </a:lnTo>
                    <a:lnTo>
                      <a:pt x="30"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 name="Freeform 468">
                <a:extLst>
                  <a:ext uri="{FF2B5EF4-FFF2-40B4-BE49-F238E27FC236}">
                    <a16:creationId xmlns="" xmlns:a16="http://schemas.microsoft.com/office/drawing/2014/main" id="{D635950E-7CD1-40C9-ACF0-620F033CA5FB}"/>
                  </a:ext>
                </a:extLst>
              </p:cNvPr>
              <p:cNvSpPr>
                <a:spLocks/>
              </p:cNvSpPr>
              <p:nvPr/>
            </p:nvSpPr>
            <p:spPr bwMode="auto">
              <a:xfrm>
                <a:off x="5519130" y="5021749"/>
                <a:ext cx="17897" cy="26474"/>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w 17"/>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32">
                    <a:moveTo>
                      <a:pt x="0" y="0"/>
                    </a:moveTo>
                    <a:lnTo>
                      <a:pt x="0" y="16"/>
                    </a:lnTo>
                    <a:lnTo>
                      <a:pt x="16" y="16"/>
                    </a:lnTo>
                    <a:lnTo>
                      <a:pt x="0" y="31"/>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 name="Freeform 469">
                <a:extLst>
                  <a:ext uri="{FF2B5EF4-FFF2-40B4-BE49-F238E27FC236}">
                    <a16:creationId xmlns="" xmlns:a16="http://schemas.microsoft.com/office/drawing/2014/main" id="{0C2B59DF-1137-4313-BEC0-669B9BBAFAEF}"/>
                  </a:ext>
                </a:extLst>
              </p:cNvPr>
              <p:cNvSpPr>
                <a:spLocks/>
              </p:cNvSpPr>
              <p:nvPr/>
            </p:nvSpPr>
            <p:spPr bwMode="auto">
              <a:xfrm>
                <a:off x="6407283" y="5304139"/>
                <a:ext cx="31321" cy="26474"/>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0" y="16"/>
                    </a:moveTo>
                    <a:lnTo>
                      <a:pt x="0" y="31"/>
                    </a:lnTo>
                    <a:lnTo>
                      <a:pt x="16" y="31"/>
                    </a:lnTo>
                    <a:lnTo>
                      <a:pt x="31" y="16"/>
                    </a:lnTo>
                    <a:lnTo>
                      <a:pt x="16"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Freeform 470">
                <a:extLst>
                  <a:ext uri="{FF2B5EF4-FFF2-40B4-BE49-F238E27FC236}">
                    <a16:creationId xmlns="" xmlns:a16="http://schemas.microsoft.com/office/drawing/2014/main" id="{EF890C60-470A-4E51-B78B-F7B521C49FF5}"/>
                  </a:ext>
                </a:extLst>
              </p:cNvPr>
              <p:cNvSpPr>
                <a:spLocks/>
              </p:cNvSpPr>
              <p:nvPr/>
            </p:nvSpPr>
            <p:spPr bwMode="auto">
              <a:xfrm>
                <a:off x="6266342" y="5392385"/>
                <a:ext cx="199107" cy="167668"/>
              </a:xfrm>
              <a:custGeom>
                <a:avLst/>
                <a:gdLst>
                  <a:gd name="T0" fmla="*/ 0 w 209"/>
                  <a:gd name="T1" fmla="*/ 0 h 202"/>
                  <a:gd name="T2" fmla="*/ 0 w 209"/>
                  <a:gd name="T3" fmla="*/ 0 h 202"/>
                  <a:gd name="T4" fmla="*/ 0 w 209"/>
                  <a:gd name="T5" fmla="*/ 0 h 202"/>
                  <a:gd name="T6" fmla="*/ 0 w 209"/>
                  <a:gd name="T7" fmla="*/ 0 h 202"/>
                  <a:gd name="T8" fmla="*/ 0 w 209"/>
                  <a:gd name="T9" fmla="*/ 0 h 202"/>
                  <a:gd name="T10" fmla="*/ 0 w 209"/>
                  <a:gd name="T11" fmla="*/ 0 h 202"/>
                  <a:gd name="T12" fmla="*/ 0 w 209"/>
                  <a:gd name="T13" fmla="*/ 0 h 202"/>
                  <a:gd name="T14" fmla="*/ 0 w 209"/>
                  <a:gd name="T15" fmla="*/ 0 h 202"/>
                  <a:gd name="T16" fmla="*/ 0 w 209"/>
                  <a:gd name="T17" fmla="*/ 0 h 202"/>
                  <a:gd name="T18" fmla="*/ 0 w 209"/>
                  <a:gd name="T19" fmla="*/ 0 h 202"/>
                  <a:gd name="T20" fmla="*/ 0 w 209"/>
                  <a:gd name="T21" fmla="*/ 0 h 202"/>
                  <a:gd name="T22" fmla="*/ 0 w 209"/>
                  <a:gd name="T23" fmla="*/ 0 h 202"/>
                  <a:gd name="T24" fmla="*/ 0 w 209"/>
                  <a:gd name="T25" fmla="*/ 0 h 202"/>
                  <a:gd name="T26" fmla="*/ 0 w 209"/>
                  <a:gd name="T27" fmla="*/ 0 h 202"/>
                  <a:gd name="T28" fmla="*/ 0 w 209"/>
                  <a:gd name="T29" fmla="*/ 0 h 202"/>
                  <a:gd name="T30" fmla="*/ 0 w 209"/>
                  <a:gd name="T31" fmla="*/ 0 h 202"/>
                  <a:gd name="T32" fmla="*/ 0 w 209"/>
                  <a:gd name="T33" fmla="*/ 0 h 202"/>
                  <a:gd name="T34" fmla="*/ 0 w 209"/>
                  <a:gd name="T35" fmla="*/ 0 h 202"/>
                  <a:gd name="T36" fmla="*/ 0 w 209"/>
                  <a:gd name="T37" fmla="*/ 0 h 202"/>
                  <a:gd name="T38" fmla="*/ 0 w 209"/>
                  <a:gd name="T39" fmla="*/ 0 h 202"/>
                  <a:gd name="T40" fmla="*/ 0 w 209"/>
                  <a:gd name="T41" fmla="*/ 0 h 202"/>
                  <a:gd name="T42" fmla="*/ 0 w 209"/>
                  <a:gd name="T43" fmla="*/ 0 h 202"/>
                  <a:gd name="T44" fmla="*/ 0 w 209"/>
                  <a:gd name="T45" fmla="*/ 0 h 202"/>
                  <a:gd name="T46" fmla="*/ 0 w 209"/>
                  <a:gd name="T47" fmla="*/ 0 h 202"/>
                  <a:gd name="T48" fmla="*/ 0 w 209"/>
                  <a:gd name="T49" fmla="*/ 0 h 202"/>
                  <a:gd name="T50" fmla="*/ 0 w 209"/>
                  <a:gd name="T51" fmla="*/ 0 h 2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9" h="202">
                    <a:moveTo>
                      <a:pt x="45" y="62"/>
                    </a:moveTo>
                    <a:lnTo>
                      <a:pt x="45" y="93"/>
                    </a:lnTo>
                    <a:lnTo>
                      <a:pt x="15" y="93"/>
                    </a:lnTo>
                    <a:lnTo>
                      <a:pt x="0" y="170"/>
                    </a:lnTo>
                    <a:lnTo>
                      <a:pt x="30" y="186"/>
                    </a:lnTo>
                    <a:lnTo>
                      <a:pt x="59" y="186"/>
                    </a:lnTo>
                    <a:lnTo>
                      <a:pt x="59" y="201"/>
                    </a:lnTo>
                    <a:lnTo>
                      <a:pt x="89" y="201"/>
                    </a:lnTo>
                    <a:lnTo>
                      <a:pt x="119" y="170"/>
                    </a:lnTo>
                    <a:lnTo>
                      <a:pt x="134" y="170"/>
                    </a:lnTo>
                    <a:lnTo>
                      <a:pt x="134" y="139"/>
                    </a:lnTo>
                    <a:lnTo>
                      <a:pt x="163" y="155"/>
                    </a:lnTo>
                    <a:lnTo>
                      <a:pt x="208" y="124"/>
                    </a:lnTo>
                    <a:lnTo>
                      <a:pt x="193" y="124"/>
                    </a:lnTo>
                    <a:lnTo>
                      <a:pt x="208" y="93"/>
                    </a:lnTo>
                    <a:lnTo>
                      <a:pt x="208" y="62"/>
                    </a:lnTo>
                    <a:lnTo>
                      <a:pt x="208" y="31"/>
                    </a:lnTo>
                    <a:lnTo>
                      <a:pt x="178" y="0"/>
                    </a:lnTo>
                    <a:lnTo>
                      <a:pt x="134" y="15"/>
                    </a:lnTo>
                    <a:lnTo>
                      <a:pt x="134" y="46"/>
                    </a:lnTo>
                    <a:lnTo>
                      <a:pt x="119" y="62"/>
                    </a:lnTo>
                    <a:lnTo>
                      <a:pt x="149" y="77"/>
                    </a:lnTo>
                    <a:lnTo>
                      <a:pt x="149" y="108"/>
                    </a:lnTo>
                    <a:lnTo>
                      <a:pt x="134" y="108"/>
                    </a:lnTo>
                    <a:lnTo>
                      <a:pt x="104" y="77"/>
                    </a:lnTo>
                    <a:lnTo>
                      <a:pt x="45"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 name="Freeform 471">
                <a:extLst>
                  <a:ext uri="{FF2B5EF4-FFF2-40B4-BE49-F238E27FC236}">
                    <a16:creationId xmlns="" xmlns:a16="http://schemas.microsoft.com/office/drawing/2014/main" id="{E2FCBE05-5756-49DA-9E9A-41BE498D437C}"/>
                  </a:ext>
                </a:extLst>
              </p:cNvPr>
              <p:cNvSpPr>
                <a:spLocks/>
              </p:cNvSpPr>
              <p:nvPr/>
            </p:nvSpPr>
            <p:spPr bwMode="auto">
              <a:xfrm>
                <a:off x="6107503" y="5354880"/>
                <a:ext cx="201345" cy="205174"/>
              </a:xfrm>
              <a:custGeom>
                <a:avLst/>
                <a:gdLst>
                  <a:gd name="T0" fmla="*/ 0 w 209"/>
                  <a:gd name="T1" fmla="*/ 0 h 248"/>
                  <a:gd name="T2" fmla="*/ 0 w 209"/>
                  <a:gd name="T3" fmla="*/ 0 h 248"/>
                  <a:gd name="T4" fmla="*/ 0 w 209"/>
                  <a:gd name="T5" fmla="*/ 0 h 248"/>
                  <a:gd name="T6" fmla="*/ 0 w 209"/>
                  <a:gd name="T7" fmla="*/ 0 h 248"/>
                  <a:gd name="T8" fmla="*/ 0 w 209"/>
                  <a:gd name="T9" fmla="*/ 0 h 248"/>
                  <a:gd name="T10" fmla="*/ 0 w 209"/>
                  <a:gd name="T11" fmla="*/ 0 h 248"/>
                  <a:gd name="T12" fmla="*/ 0 w 209"/>
                  <a:gd name="T13" fmla="*/ 0 h 248"/>
                  <a:gd name="T14" fmla="*/ 0 w 209"/>
                  <a:gd name="T15" fmla="*/ 0 h 248"/>
                  <a:gd name="T16" fmla="*/ 0 w 209"/>
                  <a:gd name="T17" fmla="*/ 0 h 248"/>
                  <a:gd name="T18" fmla="*/ 0 w 209"/>
                  <a:gd name="T19" fmla="*/ 0 h 248"/>
                  <a:gd name="T20" fmla="*/ 0 w 209"/>
                  <a:gd name="T21" fmla="*/ 0 h 248"/>
                  <a:gd name="T22" fmla="*/ 0 w 209"/>
                  <a:gd name="T23" fmla="*/ 0 h 248"/>
                  <a:gd name="T24" fmla="*/ 0 w 209"/>
                  <a:gd name="T25" fmla="*/ 0 h 248"/>
                  <a:gd name="T26" fmla="*/ 0 w 209"/>
                  <a:gd name="T27" fmla="*/ 0 h 248"/>
                  <a:gd name="T28" fmla="*/ 0 w 209"/>
                  <a:gd name="T29" fmla="*/ 0 h 248"/>
                  <a:gd name="T30" fmla="*/ 0 w 209"/>
                  <a:gd name="T31" fmla="*/ 0 h 248"/>
                  <a:gd name="T32" fmla="*/ 0 w 209"/>
                  <a:gd name="T33" fmla="*/ 0 h 248"/>
                  <a:gd name="T34" fmla="*/ 0 w 209"/>
                  <a:gd name="T35" fmla="*/ 0 h 248"/>
                  <a:gd name="T36" fmla="*/ 0 w 209"/>
                  <a:gd name="T37" fmla="*/ 0 h 248"/>
                  <a:gd name="T38" fmla="*/ 0 w 209"/>
                  <a:gd name="T39" fmla="*/ 0 h 248"/>
                  <a:gd name="T40" fmla="*/ 0 w 209"/>
                  <a:gd name="T41" fmla="*/ 0 h 248"/>
                  <a:gd name="T42" fmla="*/ 0 w 209"/>
                  <a:gd name="T43" fmla="*/ 0 h 248"/>
                  <a:gd name="T44" fmla="*/ 0 w 209"/>
                  <a:gd name="T45" fmla="*/ 0 h 248"/>
                  <a:gd name="T46" fmla="*/ 0 w 209"/>
                  <a:gd name="T47" fmla="*/ 0 h 248"/>
                  <a:gd name="T48" fmla="*/ 0 w 209"/>
                  <a:gd name="T49" fmla="*/ 0 h 2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9" h="248">
                    <a:moveTo>
                      <a:pt x="0" y="216"/>
                    </a:moveTo>
                    <a:lnTo>
                      <a:pt x="15" y="216"/>
                    </a:lnTo>
                    <a:lnTo>
                      <a:pt x="30" y="232"/>
                    </a:lnTo>
                    <a:lnTo>
                      <a:pt x="104" y="232"/>
                    </a:lnTo>
                    <a:lnTo>
                      <a:pt x="163" y="247"/>
                    </a:lnTo>
                    <a:lnTo>
                      <a:pt x="193" y="232"/>
                    </a:lnTo>
                    <a:lnTo>
                      <a:pt x="163" y="216"/>
                    </a:lnTo>
                    <a:lnTo>
                      <a:pt x="178" y="139"/>
                    </a:lnTo>
                    <a:lnTo>
                      <a:pt x="208" y="139"/>
                    </a:lnTo>
                    <a:lnTo>
                      <a:pt x="208" y="108"/>
                    </a:lnTo>
                    <a:lnTo>
                      <a:pt x="178" y="108"/>
                    </a:lnTo>
                    <a:lnTo>
                      <a:pt x="163" y="31"/>
                    </a:lnTo>
                    <a:lnTo>
                      <a:pt x="134" y="31"/>
                    </a:lnTo>
                    <a:lnTo>
                      <a:pt x="134" y="46"/>
                    </a:lnTo>
                    <a:lnTo>
                      <a:pt x="89" y="46"/>
                    </a:lnTo>
                    <a:lnTo>
                      <a:pt x="89" y="15"/>
                    </a:lnTo>
                    <a:lnTo>
                      <a:pt x="74" y="0"/>
                    </a:lnTo>
                    <a:lnTo>
                      <a:pt x="15" y="15"/>
                    </a:lnTo>
                    <a:lnTo>
                      <a:pt x="30" y="46"/>
                    </a:lnTo>
                    <a:lnTo>
                      <a:pt x="15" y="62"/>
                    </a:lnTo>
                    <a:lnTo>
                      <a:pt x="30" y="108"/>
                    </a:lnTo>
                    <a:lnTo>
                      <a:pt x="30" y="124"/>
                    </a:lnTo>
                    <a:lnTo>
                      <a:pt x="15" y="139"/>
                    </a:lnTo>
                    <a:lnTo>
                      <a:pt x="0" y="170"/>
                    </a:lnTo>
                    <a:lnTo>
                      <a:pt x="0" y="2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Freeform 472">
                <a:extLst>
                  <a:ext uri="{FF2B5EF4-FFF2-40B4-BE49-F238E27FC236}">
                    <a16:creationId xmlns="" xmlns:a16="http://schemas.microsoft.com/office/drawing/2014/main" id="{54565AE6-9723-4B6C-8358-D3AE214D3497}"/>
                  </a:ext>
                </a:extLst>
              </p:cNvPr>
              <p:cNvSpPr>
                <a:spLocks/>
              </p:cNvSpPr>
              <p:nvPr/>
            </p:nvSpPr>
            <p:spPr bwMode="auto">
              <a:xfrm>
                <a:off x="6449789" y="5416653"/>
                <a:ext cx="60404" cy="143401"/>
              </a:xfrm>
              <a:custGeom>
                <a:avLst/>
                <a:gdLst>
                  <a:gd name="T0" fmla="*/ 0 w 62"/>
                  <a:gd name="T1" fmla="*/ 0 h 171"/>
                  <a:gd name="T2" fmla="*/ 0 w 62"/>
                  <a:gd name="T3" fmla="*/ 0 h 171"/>
                  <a:gd name="T4" fmla="*/ 0 w 62"/>
                  <a:gd name="T5" fmla="*/ 0 h 171"/>
                  <a:gd name="T6" fmla="*/ 0 w 62"/>
                  <a:gd name="T7" fmla="*/ 0 h 171"/>
                  <a:gd name="T8" fmla="*/ 0 w 62"/>
                  <a:gd name="T9" fmla="*/ 0 h 171"/>
                  <a:gd name="T10" fmla="*/ 0 w 62"/>
                  <a:gd name="T11" fmla="*/ 0 h 171"/>
                  <a:gd name="T12" fmla="*/ 0 w 62"/>
                  <a:gd name="T13" fmla="*/ 0 h 171"/>
                  <a:gd name="T14" fmla="*/ 0 w 62"/>
                  <a:gd name="T15" fmla="*/ 0 h 171"/>
                  <a:gd name="T16" fmla="*/ 0 w 62"/>
                  <a:gd name="T17" fmla="*/ 0 h 171"/>
                  <a:gd name="T18" fmla="*/ 0 w 62"/>
                  <a:gd name="T19" fmla="*/ 0 h 171"/>
                  <a:gd name="T20" fmla="*/ 0 w 62"/>
                  <a:gd name="T21" fmla="*/ 0 h 171"/>
                  <a:gd name="T22" fmla="*/ 0 w 62"/>
                  <a:gd name="T23" fmla="*/ 0 h 171"/>
                  <a:gd name="T24" fmla="*/ 0 w 62"/>
                  <a:gd name="T25" fmla="*/ 0 h 171"/>
                  <a:gd name="T26" fmla="*/ 0 w 62"/>
                  <a:gd name="T27" fmla="*/ 0 h 171"/>
                  <a:gd name="T28" fmla="*/ 0 w 62"/>
                  <a:gd name="T29" fmla="*/ 0 h 171"/>
                  <a:gd name="T30" fmla="*/ 0 w 62"/>
                  <a:gd name="T31" fmla="*/ 0 h 1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171">
                    <a:moveTo>
                      <a:pt x="15" y="0"/>
                    </a:moveTo>
                    <a:lnTo>
                      <a:pt x="15" y="31"/>
                    </a:lnTo>
                    <a:lnTo>
                      <a:pt x="15" y="62"/>
                    </a:lnTo>
                    <a:lnTo>
                      <a:pt x="0" y="93"/>
                    </a:lnTo>
                    <a:lnTo>
                      <a:pt x="15" y="93"/>
                    </a:lnTo>
                    <a:lnTo>
                      <a:pt x="31" y="108"/>
                    </a:lnTo>
                    <a:lnTo>
                      <a:pt x="31" y="139"/>
                    </a:lnTo>
                    <a:lnTo>
                      <a:pt x="46" y="170"/>
                    </a:lnTo>
                    <a:lnTo>
                      <a:pt x="46" y="155"/>
                    </a:lnTo>
                    <a:lnTo>
                      <a:pt x="61" y="139"/>
                    </a:lnTo>
                    <a:lnTo>
                      <a:pt x="61" y="93"/>
                    </a:lnTo>
                    <a:lnTo>
                      <a:pt x="46" y="93"/>
                    </a:lnTo>
                    <a:lnTo>
                      <a:pt x="31" y="62"/>
                    </a:lnTo>
                    <a:lnTo>
                      <a:pt x="31" y="31"/>
                    </a:lnTo>
                    <a:lnTo>
                      <a:pt x="31"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Freeform 473">
                <a:extLst>
                  <a:ext uri="{FF2B5EF4-FFF2-40B4-BE49-F238E27FC236}">
                    <a16:creationId xmlns="" xmlns:a16="http://schemas.microsoft.com/office/drawing/2014/main" id="{E7E4F006-2DEA-435E-929C-A64F72621A4B}"/>
                  </a:ext>
                </a:extLst>
              </p:cNvPr>
              <p:cNvSpPr>
                <a:spLocks/>
              </p:cNvSpPr>
              <p:nvPr/>
            </p:nvSpPr>
            <p:spPr bwMode="auto">
              <a:xfrm>
                <a:off x="6107503" y="5187212"/>
                <a:ext cx="331100" cy="297832"/>
              </a:xfrm>
              <a:custGeom>
                <a:avLst/>
                <a:gdLst>
                  <a:gd name="T0" fmla="*/ 0 w 344"/>
                  <a:gd name="T1" fmla="*/ 0 h 354"/>
                  <a:gd name="T2" fmla="*/ 0 w 344"/>
                  <a:gd name="T3" fmla="*/ 0 h 354"/>
                  <a:gd name="T4" fmla="*/ 0 w 344"/>
                  <a:gd name="T5" fmla="*/ 0 h 354"/>
                  <a:gd name="T6" fmla="*/ 0 w 344"/>
                  <a:gd name="T7" fmla="*/ 0 h 354"/>
                  <a:gd name="T8" fmla="*/ 0 w 344"/>
                  <a:gd name="T9" fmla="*/ 0 h 354"/>
                  <a:gd name="T10" fmla="*/ 0 w 344"/>
                  <a:gd name="T11" fmla="*/ 0 h 354"/>
                  <a:gd name="T12" fmla="*/ 0 w 344"/>
                  <a:gd name="T13" fmla="*/ 0 h 354"/>
                  <a:gd name="T14" fmla="*/ 0 w 344"/>
                  <a:gd name="T15" fmla="*/ 0 h 354"/>
                  <a:gd name="T16" fmla="*/ 0 w 344"/>
                  <a:gd name="T17" fmla="*/ 0 h 354"/>
                  <a:gd name="T18" fmla="*/ 0 w 344"/>
                  <a:gd name="T19" fmla="*/ 0 h 354"/>
                  <a:gd name="T20" fmla="*/ 0 w 344"/>
                  <a:gd name="T21" fmla="*/ 0 h 354"/>
                  <a:gd name="T22" fmla="*/ 0 w 344"/>
                  <a:gd name="T23" fmla="*/ 0 h 354"/>
                  <a:gd name="T24" fmla="*/ 0 w 344"/>
                  <a:gd name="T25" fmla="*/ 0 h 354"/>
                  <a:gd name="T26" fmla="*/ 0 w 344"/>
                  <a:gd name="T27" fmla="*/ 0 h 354"/>
                  <a:gd name="T28" fmla="*/ 0 w 344"/>
                  <a:gd name="T29" fmla="*/ 0 h 354"/>
                  <a:gd name="T30" fmla="*/ 0 w 344"/>
                  <a:gd name="T31" fmla="*/ 0 h 354"/>
                  <a:gd name="T32" fmla="*/ 0 w 344"/>
                  <a:gd name="T33" fmla="*/ 0 h 354"/>
                  <a:gd name="T34" fmla="*/ 0 w 344"/>
                  <a:gd name="T35" fmla="*/ 0 h 354"/>
                  <a:gd name="T36" fmla="*/ 0 w 344"/>
                  <a:gd name="T37" fmla="*/ 0 h 354"/>
                  <a:gd name="T38" fmla="*/ 0 w 344"/>
                  <a:gd name="T39" fmla="*/ 0 h 354"/>
                  <a:gd name="T40" fmla="*/ 0 w 344"/>
                  <a:gd name="T41" fmla="*/ 0 h 354"/>
                  <a:gd name="T42" fmla="*/ 0 w 344"/>
                  <a:gd name="T43" fmla="*/ 0 h 354"/>
                  <a:gd name="T44" fmla="*/ 0 w 344"/>
                  <a:gd name="T45" fmla="*/ 0 h 354"/>
                  <a:gd name="T46" fmla="*/ 0 w 344"/>
                  <a:gd name="T47" fmla="*/ 0 h 354"/>
                  <a:gd name="T48" fmla="*/ 0 w 344"/>
                  <a:gd name="T49" fmla="*/ 0 h 354"/>
                  <a:gd name="T50" fmla="*/ 0 w 344"/>
                  <a:gd name="T51" fmla="*/ 0 h 354"/>
                  <a:gd name="T52" fmla="*/ 0 w 344"/>
                  <a:gd name="T53" fmla="*/ 0 h 354"/>
                  <a:gd name="T54" fmla="*/ 0 w 344"/>
                  <a:gd name="T55" fmla="*/ 0 h 354"/>
                  <a:gd name="T56" fmla="*/ 0 w 344"/>
                  <a:gd name="T57" fmla="*/ 0 h 354"/>
                  <a:gd name="T58" fmla="*/ 0 w 344"/>
                  <a:gd name="T59" fmla="*/ 0 h 354"/>
                  <a:gd name="T60" fmla="*/ 0 w 344"/>
                  <a:gd name="T61" fmla="*/ 0 h 354"/>
                  <a:gd name="T62" fmla="*/ 0 w 344"/>
                  <a:gd name="T63" fmla="*/ 0 h 354"/>
                  <a:gd name="T64" fmla="*/ 0 w 344"/>
                  <a:gd name="T65" fmla="*/ 0 h 354"/>
                  <a:gd name="T66" fmla="*/ 0 w 344"/>
                  <a:gd name="T67" fmla="*/ 0 h 354"/>
                  <a:gd name="T68" fmla="*/ 0 w 344"/>
                  <a:gd name="T69" fmla="*/ 0 h 354"/>
                  <a:gd name="T70" fmla="*/ 0 w 344"/>
                  <a:gd name="T71" fmla="*/ 0 h 354"/>
                  <a:gd name="T72" fmla="*/ 0 w 344"/>
                  <a:gd name="T73" fmla="*/ 0 h 354"/>
                  <a:gd name="T74" fmla="*/ 0 w 344"/>
                  <a:gd name="T75" fmla="*/ 0 h 354"/>
                  <a:gd name="T76" fmla="*/ 0 w 344"/>
                  <a:gd name="T77" fmla="*/ 0 h 354"/>
                  <a:gd name="T78" fmla="*/ 0 w 344"/>
                  <a:gd name="T79" fmla="*/ 0 h 354"/>
                  <a:gd name="T80" fmla="*/ 0 w 344"/>
                  <a:gd name="T81" fmla="*/ 0 h 354"/>
                  <a:gd name="T82" fmla="*/ 0 w 344"/>
                  <a:gd name="T83" fmla="*/ 0 h 354"/>
                  <a:gd name="T84" fmla="*/ 0 w 344"/>
                  <a:gd name="T85" fmla="*/ 0 h 354"/>
                  <a:gd name="T86" fmla="*/ 0 w 344"/>
                  <a:gd name="T87" fmla="*/ 0 h 3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44" h="354">
                    <a:moveTo>
                      <a:pt x="164" y="230"/>
                    </a:moveTo>
                    <a:lnTo>
                      <a:pt x="179" y="307"/>
                    </a:lnTo>
                    <a:lnTo>
                      <a:pt x="209" y="307"/>
                    </a:lnTo>
                    <a:lnTo>
                      <a:pt x="268" y="322"/>
                    </a:lnTo>
                    <a:lnTo>
                      <a:pt x="298" y="353"/>
                    </a:lnTo>
                    <a:lnTo>
                      <a:pt x="313" y="353"/>
                    </a:lnTo>
                    <a:lnTo>
                      <a:pt x="313" y="322"/>
                    </a:lnTo>
                    <a:lnTo>
                      <a:pt x="283" y="307"/>
                    </a:lnTo>
                    <a:lnTo>
                      <a:pt x="298" y="292"/>
                    </a:lnTo>
                    <a:lnTo>
                      <a:pt x="298" y="261"/>
                    </a:lnTo>
                    <a:lnTo>
                      <a:pt x="343" y="246"/>
                    </a:lnTo>
                    <a:lnTo>
                      <a:pt x="328" y="230"/>
                    </a:lnTo>
                    <a:lnTo>
                      <a:pt x="313" y="215"/>
                    </a:lnTo>
                    <a:lnTo>
                      <a:pt x="298" y="169"/>
                    </a:lnTo>
                    <a:lnTo>
                      <a:pt x="313" y="169"/>
                    </a:lnTo>
                    <a:lnTo>
                      <a:pt x="313" y="153"/>
                    </a:lnTo>
                    <a:lnTo>
                      <a:pt x="313" y="107"/>
                    </a:lnTo>
                    <a:lnTo>
                      <a:pt x="313" y="77"/>
                    </a:lnTo>
                    <a:lnTo>
                      <a:pt x="328" y="77"/>
                    </a:lnTo>
                    <a:lnTo>
                      <a:pt x="343" y="61"/>
                    </a:lnTo>
                    <a:lnTo>
                      <a:pt x="328" y="31"/>
                    </a:lnTo>
                    <a:lnTo>
                      <a:pt x="313" y="15"/>
                    </a:lnTo>
                    <a:lnTo>
                      <a:pt x="283" y="15"/>
                    </a:lnTo>
                    <a:lnTo>
                      <a:pt x="268" y="0"/>
                    </a:lnTo>
                    <a:lnTo>
                      <a:pt x="239" y="0"/>
                    </a:lnTo>
                    <a:lnTo>
                      <a:pt x="194" y="0"/>
                    </a:lnTo>
                    <a:lnTo>
                      <a:pt x="179" y="15"/>
                    </a:lnTo>
                    <a:lnTo>
                      <a:pt x="134" y="0"/>
                    </a:lnTo>
                    <a:lnTo>
                      <a:pt x="119" y="0"/>
                    </a:lnTo>
                    <a:lnTo>
                      <a:pt x="104" y="31"/>
                    </a:lnTo>
                    <a:lnTo>
                      <a:pt x="104" y="61"/>
                    </a:lnTo>
                    <a:lnTo>
                      <a:pt x="104" y="107"/>
                    </a:lnTo>
                    <a:lnTo>
                      <a:pt x="75" y="123"/>
                    </a:lnTo>
                    <a:lnTo>
                      <a:pt x="60" y="169"/>
                    </a:lnTo>
                    <a:lnTo>
                      <a:pt x="45" y="184"/>
                    </a:lnTo>
                    <a:lnTo>
                      <a:pt x="15" y="184"/>
                    </a:lnTo>
                    <a:lnTo>
                      <a:pt x="0" y="200"/>
                    </a:lnTo>
                    <a:lnTo>
                      <a:pt x="15" y="215"/>
                    </a:lnTo>
                    <a:lnTo>
                      <a:pt x="75" y="200"/>
                    </a:lnTo>
                    <a:lnTo>
                      <a:pt x="89" y="215"/>
                    </a:lnTo>
                    <a:lnTo>
                      <a:pt x="89" y="246"/>
                    </a:lnTo>
                    <a:lnTo>
                      <a:pt x="134" y="246"/>
                    </a:lnTo>
                    <a:lnTo>
                      <a:pt x="134" y="230"/>
                    </a:lnTo>
                    <a:lnTo>
                      <a:pt x="164" y="23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Freeform 474">
                <a:extLst>
                  <a:ext uri="{FF2B5EF4-FFF2-40B4-BE49-F238E27FC236}">
                    <a16:creationId xmlns="" xmlns:a16="http://schemas.microsoft.com/office/drawing/2014/main" id="{682D74BF-E206-42C1-B64A-0A74001C71D1}"/>
                  </a:ext>
                </a:extLst>
              </p:cNvPr>
              <p:cNvSpPr>
                <a:spLocks/>
              </p:cNvSpPr>
              <p:nvPr/>
            </p:nvSpPr>
            <p:spPr bwMode="auto">
              <a:xfrm>
                <a:off x="6107503" y="5341643"/>
                <a:ext cx="15660"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16"/>
                    </a:moveTo>
                    <a:lnTo>
                      <a:pt x="16"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 name="Freeform 475">
                <a:extLst>
                  <a:ext uri="{FF2B5EF4-FFF2-40B4-BE49-F238E27FC236}">
                    <a16:creationId xmlns="" xmlns:a16="http://schemas.microsoft.com/office/drawing/2014/main" id="{D951BB33-EB24-4F53-ACC2-34B9EB75C4CE}"/>
                  </a:ext>
                </a:extLst>
              </p:cNvPr>
              <p:cNvSpPr>
                <a:spLocks/>
              </p:cNvSpPr>
              <p:nvPr/>
            </p:nvSpPr>
            <p:spPr bwMode="auto">
              <a:xfrm>
                <a:off x="4630977" y="5173975"/>
                <a:ext cx="673386" cy="655231"/>
              </a:xfrm>
              <a:custGeom>
                <a:avLst/>
                <a:gdLst>
                  <a:gd name="T0" fmla="*/ 0 w 702"/>
                  <a:gd name="T1" fmla="*/ 0 h 784"/>
                  <a:gd name="T2" fmla="*/ 0 w 702"/>
                  <a:gd name="T3" fmla="*/ 0 h 784"/>
                  <a:gd name="T4" fmla="*/ 0 w 702"/>
                  <a:gd name="T5" fmla="*/ 0 h 784"/>
                  <a:gd name="T6" fmla="*/ 0 w 702"/>
                  <a:gd name="T7" fmla="*/ 0 h 784"/>
                  <a:gd name="T8" fmla="*/ 0 w 702"/>
                  <a:gd name="T9" fmla="*/ 0 h 784"/>
                  <a:gd name="T10" fmla="*/ 0 w 702"/>
                  <a:gd name="T11" fmla="*/ 0 h 784"/>
                  <a:gd name="T12" fmla="*/ 0 w 702"/>
                  <a:gd name="T13" fmla="*/ 0 h 784"/>
                  <a:gd name="T14" fmla="*/ 0 w 702"/>
                  <a:gd name="T15" fmla="*/ 0 h 784"/>
                  <a:gd name="T16" fmla="*/ 0 w 702"/>
                  <a:gd name="T17" fmla="*/ 0 h 784"/>
                  <a:gd name="T18" fmla="*/ 0 w 702"/>
                  <a:gd name="T19" fmla="*/ 0 h 784"/>
                  <a:gd name="T20" fmla="*/ 0 w 702"/>
                  <a:gd name="T21" fmla="*/ 0 h 784"/>
                  <a:gd name="T22" fmla="*/ 0 w 702"/>
                  <a:gd name="T23" fmla="*/ 0 h 784"/>
                  <a:gd name="T24" fmla="*/ 0 w 702"/>
                  <a:gd name="T25" fmla="*/ 0 h 784"/>
                  <a:gd name="T26" fmla="*/ 0 w 702"/>
                  <a:gd name="T27" fmla="*/ 0 h 784"/>
                  <a:gd name="T28" fmla="*/ 0 w 702"/>
                  <a:gd name="T29" fmla="*/ 0 h 784"/>
                  <a:gd name="T30" fmla="*/ 0 w 702"/>
                  <a:gd name="T31" fmla="*/ 0 h 784"/>
                  <a:gd name="T32" fmla="*/ 0 w 702"/>
                  <a:gd name="T33" fmla="*/ 0 h 784"/>
                  <a:gd name="T34" fmla="*/ 0 w 702"/>
                  <a:gd name="T35" fmla="*/ 0 h 784"/>
                  <a:gd name="T36" fmla="*/ 0 w 702"/>
                  <a:gd name="T37" fmla="*/ 0 h 784"/>
                  <a:gd name="T38" fmla="*/ 0 w 702"/>
                  <a:gd name="T39" fmla="*/ 0 h 784"/>
                  <a:gd name="T40" fmla="*/ 0 w 702"/>
                  <a:gd name="T41" fmla="*/ 0 h 784"/>
                  <a:gd name="T42" fmla="*/ 0 w 702"/>
                  <a:gd name="T43" fmla="*/ 0 h 784"/>
                  <a:gd name="T44" fmla="*/ 0 w 702"/>
                  <a:gd name="T45" fmla="*/ 0 h 784"/>
                  <a:gd name="T46" fmla="*/ 0 w 702"/>
                  <a:gd name="T47" fmla="*/ 0 h 784"/>
                  <a:gd name="T48" fmla="*/ 0 w 702"/>
                  <a:gd name="T49" fmla="*/ 0 h 784"/>
                  <a:gd name="T50" fmla="*/ 0 w 702"/>
                  <a:gd name="T51" fmla="*/ 0 h 784"/>
                  <a:gd name="T52" fmla="*/ 0 w 702"/>
                  <a:gd name="T53" fmla="*/ 0 h 784"/>
                  <a:gd name="T54" fmla="*/ 0 w 702"/>
                  <a:gd name="T55" fmla="*/ 0 h 784"/>
                  <a:gd name="T56" fmla="*/ 0 w 702"/>
                  <a:gd name="T57" fmla="*/ 0 h 784"/>
                  <a:gd name="T58" fmla="*/ 0 w 702"/>
                  <a:gd name="T59" fmla="*/ 0 h 784"/>
                  <a:gd name="T60" fmla="*/ 0 w 702"/>
                  <a:gd name="T61" fmla="*/ 0 h 784"/>
                  <a:gd name="T62" fmla="*/ 0 w 702"/>
                  <a:gd name="T63" fmla="*/ 0 h 784"/>
                  <a:gd name="T64" fmla="*/ 0 w 702"/>
                  <a:gd name="T65" fmla="*/ 0 h 784"/>
                  <a:gd name="T66" fmla="*/ 0 w 702"/>
                  <a:gd name="T67" fmla="*/ 0 h 784"/>
                  <a:gd name="T68" fmla="*/ 0 w 702"/>
                  <a:gd name="T69" fmla="*/ 0 h 784"/>
                  <a:gd name="T70" fmla="*/ 0 w 702"/>
                  <a:gd name="T71" fmla="*/ 0 h 784"/>
                  <a:gd name="T72" fmla="*/ 0 w 702"/>
                  <a:gd name="T73" fmla="*/ 0 h 784"/>
                  <a:gd name="T74" fmla="*/ 0 w 702"/>
                  <a:gd name="T75" fmla="*/ 0 h 784"/>
                  <a:gd name="T76" fmla="*/ 0 w 702"/>
                  <a:gd name="T77" fmla="*/ 0 h 784"/>
                  <a:gd name="T78" fmla="*/ 0 w 702"/>
                  <a:gd name="T79" fmla="*/ 0 h 784"/>
                  <a:gd name="T80" fmla="*/ 0 w 702"/>
                  <a:gd name="T81" fmla="*/ 0 h 784"/>
                  <a:gd name="T82" fmla="*/ 0 w 702"/>
                  <a:gd name="T83" fmla="*/ 0 h 784"/>
                  <a:gd name="T84" fmla="*/ 0 w 702"/>
                  <a:gd name="T85" fmla="*/ 0 h 784"/>
                  <a:gd name="T86" fmla="*/ 0 w 702"/>
                  <a:gd name="T87" fmla="*/ 0 h 784"/>
                  <a:gd name="T88" fmla="*/ 0 w 702"/>
                  <a:gd name="T89" fmla="*/ 0 h 784"/>
                  <a:gd name="T90" fmla="*/ 0 w 702"/>
                  <a:gd name="T91" fmla="*/ 0 h 784"/>
                  <a:gd name="T92" fmla="*/ 0 w 702"/>
                  <a:gd name="T93" fmla="*/ 0 h 784"/>
                  <a:gd name="T94" fmla="*/ 0 w 702"/>
                  <a:gd name="T95" fmla="*/ 0 h 7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02" h="784">
                    <a:moveTo>
                      <a:pt x="477" y="676"/>
                    </a:moveTo>
                    <a:lnTo>
                      <a:pt x="403" y="783"/>
                    </a:lnTo>
                    <a:lnTo>
                      <a:pt x="388" y="768"/>
                    </a:lnTo>
                    <a:lnTo>
                      <a:pt x="358" y="722"/>
                    </a:lnTo>
                    <a:lnTo>
                      <a:pt x="328" y="706"/>
                    </a:lnTo>
                    <a:lnTo>
                      <a:pt x="388" y="645"/>
                    </a:lnTo>
                    <a:lnTo>
                      <a:pt x="373" y="629"/>
                    </a:lnTo>
                    <a:lnTo>
                      <a:pt x="358" y="614"/>
                    </a:lnTo>
                    <a:lnTo>
                      <a:pt x="373" y="583"/>
                    </a:lnTo>
                    <a:lnTo>
                      <a:pt x="343" y="583"/>
                    </a:lnTo>
                    <a:lnTo>
                      <a:pt x="343" y="553"/>
                    </a:lnTo>
                    <a:lnTo>
                      <a:pt x="328" y="537"/>
                    </a:lnTo>
                    <a:lnTo>
                      <a:pt x="328" y="553"/>
                    </a:lnTo>
                    <a:lnTo>
                      <a:pt x="298" y="553"/>
                    </a:lnTo>
                    <a:lnTo>
                      <a:pt x="298" y="507"/>
                    </a:lnTo>
                    <a:lnTo>
                      <a:pt x="298" y="461"/>
                    </a:lnTo>
                    <a:lnTo>
                      <a:pt x="268" y="430"/>
                    </a:lnTo>
                    <a:lnTo>
                      <a:pt x="254" y="430"/>
                    </a:lnTo>
                    <a:lnTo>
                      <a:pt x="224" y="384"/>
                    </a:lnTo>
                    <a:lnTo>
                      <a:pt x="194" y="353"/>
                    </a:lnTo>
                    <a:lnTo>
                      <a:pt x="179" y="353"/>
                    </a:lnTo>
                    <a:lnTo>
                      <a:pt x="149" y="338"/>
                    </a:lnTo>
                    <a:lnTo>
                      <a:pt x="149" y="307"/>
                    </a:lnTo>
                    <a:lnTo>
                      <a:pt x="134" y="307"/>
                    </a:lnTo>
                    <a:lnTo>
                      <a:pt x="119" y="322"/>
                    </a:lnTo>
                    <a:lnTo>
                      <a:pt x="104" y="338"/>
                    </a:lnTo>
                    <a:lnTo>
                      <a:pt x="89" y="322"/>
                    </a:lnTo>
                    <a:lnTo>
                      <a:pt x="75" y="322"/>
                    </a:lnTo>
                    <a:lnTo>
                      <a:pt x="45" y="322"/>
                    </a:lnTo>
                    <a:lnTo>
                      <a:pt x="45" y="307"/>
                    </a:lnTo>
                    <a:lnTo>
                      <a:pt x="30" y="307"/>
                    </a:lnTo>
                    <a:lnTo>
                      <a:pt x="0" y="276"/>
                    </a:lnTo>
                    <a:lnTo>
                      <a:pt x="0" y="246"/>
                    </a:lnTo>
                    <a:lnTo>
                      <a:pt x="15" y="215"/>
                    </a:lnTo>
                    <a:lnTo>
                      <a:pt x="45" y="184"/>
                    </a:lnTo>
                    <a:lnTo>
                      <a:pt x="75" y="184"/>
                    </a:lnTo>
                    <a:lnTo>
                      <a:pt x="75" y="138"/>
                    </a:lnTo>
                    <a:lnTo>
                      <a:pt x="75" y="123"/>
                    </a:lnTo>
                    <a:lnTo>
                      <a:pt x="75" y="107"/>
                    </a:lnTo>
                    <a:lnTo>
                      <a:pt x="89" y="92"/>
                    </a:lnTo>
                    <a:lnTo>
                      <a:pt x="60" y="92"/>
                    </a:lnTo>
                    <a:lnTo>
                      <a:pt x="60" y="77"/>
                    </a:lnTo>
                    <a:lnTo>
                      <a:pt x="89" y="77"/>
                    </a:lnTo>
                    <a:lnTo>
                      <a:pt x="89" y="61"/>
                    </a:lnTo>
                    <a:lnTo>
                      <a:pt x="104" y="61"/>
                    </a:lnTo>
                    <a:lnTo>
                      <a:pt x="119" y="77"/>
                    </a:lnTo>
                    <a:lnTo>
                      <a:pt x="134" y="77"/>
                    </a:lnTo>
                    <a:lnTo>
                      <a:pt x="164" y="77"/>
                    </a:lnTo>
                    <a:lnTo>
                      <a:pt x="179" y="46"/>
                    </a:lnTo>
                    <a:lnTo>
                      <a:pt x="149" y="31"/>
                    </a:lnTo>
                    <a:lnTo>
                      <a:pt x="164" y="15"/>
                    </a:lnTo>
                    <a:lnTo>
                      <a:pt x="194" y="31"/>
                    </a:lnTo>
                    <a:lnTo>
                      <a:pt x="224" y="15"/>
                    </a:lnTo>
                    <a:lnTo>
                      <a:pt x="239" y="0"/>
                    </a:lnTo>
                    <a:lnTo>
                      <a:pt x="254" y="46"/>
                    </a:lnTo>
                    <a:lnTo>
                      <a:pt x="254" y="61"/>
                    </a:lnTo>
                    <a:lnTo>
                      <a:pt x="268" y="77"/>
                    </a:lnTo>
                    <a:lnTo>
                      <a:pt x="298" y="61"/>
                    </a:lnTo>
                    <a:lnTo>
                      <a:pt x="313" y="61"/>
                    </a:lnTo>
                    <a:lnTo>
                      <a:pt x="313" y="46"/>
                    </a:lnTo>
                    <a:lnTo>
                      <a:pt x="358" y="61"/>
                    </a:lnTo>
                    <a:lnTo>
                      <a:pt x="373" y="61"/>
                    </a:lnTo>
                    <a:lnTo>
                      <a:pt x="403" y="15"/>
                    </a:lnTo>
                    <a:lnTo>
                      <a:pt x="403" y="61"/>
                    </a:lnTo>
                    <a:lnTo>
                      <a:pt x="418" y="77"/>
                    </a:lnTo>
                    <a:lnTo>
                      <a:pt x="403" y="107"/>
                    </a:lnTo>
                    <a:lnTo>
                      <a:pt x="403" y="123"/>
                    </a:lnTo>
                    <a:lnTo>
                      <a:pt x="418" y="123"/>
                    </a:lnTo>
                    <a:lnTo>
                      <a:pt x="447" y="107"/>
                    </a:lnTo>
                    <a:lnTo>
                      <a:pt x="447" y="123"/>
                    </a:lnTo>
                    <a:lnTo>
                      <a:pt x="418" y="138"/>
                    </a:lnTo>
                    <a:lnTo>
                      <a:pt x="433" y="138"/>
                    </a:lnTo>
                    <a:lnTo>
                      <a:pt x="462" y="123"/>
                    </a:lnTo>
                    <a:lnTo>
                      <a:pt x="522" y="123"/>
                    </a:lnTo>
                    <a:lnTo>
                      <a:pt x="522" y="138"/>
                    </a:lnTo>
                    <a:lnTo>
                      <a:pt x="522" y="154"/>
                    </a:lnTo>
                    <a:lnTo>
                      <a:pt x="537" y="154"/>
                    </a:lnTo>
                    <a:lnTo>
                      <a:pt x="582" y="169"/>
                    </a:lnTo>
                    <a:lnTo>
                      <a:pt x="597" y="154"/>
                    </a:lnTo>
                    <a:lnTo>
                      <a:pt x="626" y="169"/>
                    </a:lnTo>
                    <a:lnTo>
                      <a:pt x="686" y="215"/>
                    </a:lnTo>
                    <a:lnTo>
                      <a:pt x="701" y="230"/>
                    </a:lnTo>
                    <a:lnTo>
                      <a:pt x="701" y="261"/>
                    </a:lnTo>
                    <a:lnTo>
                      <a:pt x="671" y="307"/>
                    </a:lnTo>
                    <a:lnTo>
                      <a:pt x="626" y="368"/>
                    </a:lnTo>
                    <a:lnTo>
                      <a:pt x="626" y="445"/>
                    </a:lnTo>
                    <a:lnTo>
                      <a:pt x="626" y="461"/>
                    </a:lnTo>
                    <a:lnTo>
                      <a:pt x="626" y="476"/>
                    </a:lnTo>
                    <a:lnTo>
                      <a:pt x="612" y="491"/>
                    </a:lnTo>
                    <a:lnTo>
                      <a:pt x="612" y="507"/>
                    </a:lnTo>
                    <a:lnTo>
                      <a:pt x="597" y="537"/>
                    </a:lnTo>
                    <a:lnTo>
                      <a:pt x="582" y="553"/>
                    </a:lnTo>
                    <a:lnTo>
                      <a:pt x="537" y="553"/>
                    </a:lnTo>
                    <a:lnTo>
                      <a:pt x="492" y="583"/>
                    </a:lnTo>
                    <a:lnTo>
                      <a:pt x="477" y="614"/>
                    </a:lnTo>
                    <a:lnTo>
                      <a:pt x="462" y="614"/>
                    </a:lnTo>
                    <a:lnTo>
                      <a:pt x="477" y="67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Freeform 476">
                <a:extLst>
                  <a:ext uri="{FF2B5EF4-FFF2-40B4-BE49-F238E27FC236}">
                    <a16:creationId xmlns="" xmlns:a16="http://schemas.microsoft.com/office/drawing/2014/main" id="{EEC6EF43-2BEF-4A52-9810-A34BBC81F4F4}"/>
                  </a:ext>
                </a:extLst>
              </p:cNvPr>
              <p:cNvSpPr>
                <a:spLocks/>
              </p:cNvSpPr>
              <p:nvPr/>
            </p:nvSpPr>
            <p:spPr bwMode="auto">
              <a:xfrm>
                <a:off x="5031429" y="5253397"/>
                <a:ext cx="15660"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16" y="0"/>
                    </a:moveTo>
                    <a:lnTo>
                      <a:pt x="0" y="16"/>
                    </a:lnTo>
                    <a:lnTo>
                      <a:pt x="0" y="0"/>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Freeform 477">
                <a:extLst>
                  <a:ext uri="{FF2B5EF4-FFF2-40B4-BE49-F238E27FC236}">
                    <a16:creationId xmlns="" xmlns:a16="http://schemas.microsoft.com/office/drawing/2014/main" id="{D4E7D778-92EC-46C6-A4E4-D2AC7DD10148}"/>
                  </a:ext>
                </a:extLst>
              </p:cNvPr>
              <p:cNvSpPr>
                <a:spLocks/>
              </p:cNvSpPr>
              <p:nvPr/>
            </p:nvSpPr>
            <p:spPr bwMode="auto">
              <a:xfrm>
                <a:off x="6407283" y="5200449"/>
                <a:ext cx="89487" cy="90453"/>
              </a:xfrm>
              <a:custGeom>
                <a:avLst/>
                <a:gdLst>
                  <a:gd name="T0" fmla="*/ 0 w 92"/>
                  <a:gd name="T1" fmla="*/ 0 h 109"/>
                  <a:gd name="T2" fmla="*/ 0 w 92"/>
                  <a:gd name="T3" fmla="*/ 0 h 109"/>
                  <a:gd name="T4" fmla="*/ 0 w 92"/>
                  <a:gd name="T5" fmla="*/ 0 h 109"/>
                  <a:gd name="T6" fmla="*/ 0 w 92"/>
                  <a:gd name="T7" fmla="*/ 0 h 109"/>
                  <a:gd name="T8" fmla="*/ 0 w 92"/>
                  <a:gd name="T9" fmla="*/ 0 h 109"/>
                  <a:gd name="T10" fmla="*/ 0 w 92"/>
                  <a:gd name="T11" fmla="*/ 0 h 109"/>
                  <a:gd name="T12" fmla="*/ 0 w 92"/>
                  <a:gd name="T13" fmla="*/ 0 h 109"/>
                  <a:gd name="T14" fmla="*/ 0 w 92"/>
                  <a:gd name="T15" fmla="*/ 0 h 109"/>
                  <a:gd name="T16" fmla="*/ 0 w 92"/>
                  <a:gd name="T17" fmla="*/ 0 h 109"/>
                  <a:gd name="T18" fmla="*/ 0 w 92"/>
                  <a:gd name="T19" fmla="*/ 0 h 109"/>
                  <a:gd name="T20" fmla="*/ 0 w 92"/>
                  <a:gd name="T21" fmla="*/ 0 h 109"/>
                  <a:gd name="T22" fmla="*/ 0 w 92"/>
                  <a:gd name="T23" fmla="*/ 0 h 109"/>
                  <a:gd name="T24" fmla="*/ 0 w 92"/>
                  <a:gd name="T25" fmla="*/ 0 h 109"/>
                  <a:gd name="T26" fmla="*/ 0 w 92"/>
                  <a:gd name="T27" fmla="*/ 0 h 109"/>
                  <a:gd name="T28" fmla="*/ 0 w 92"/>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2" h="109">
                    <a:moveTo>
                      <a:pt x="30" y="46"/>
                    </a:moveTo>
                    <a:lnTo>
                      <a:pt x="15" y="62"/>
                    </a:lnTo>
                    <a:lnTo>
                      <a:pt x="0" y="62"/>
                    </a:lnTo>
                    <a:lnTo>
                      <a:pt x="0" y="93"/>
                    </a:lnTo>
                    <a:lnTo>
                      <a:pt x="15" y="108"/>
                    </a:lnTo>
                    <a:lnTo>
                      <a:pt x="46" y="108"/>
                    </a:lnTo>
                    <a:lnTo>
                      <a:pt x="61" y="77"/>
                    </a:lnTo>
                    <a:lnTo>
                      <a:pt x="76" y="77"/>
                    </a:lnTo>
                    <a:lnTo>
                      <a:pt x="91" y="77"/>
                    </a:lnTo>
                    <a:lnTo>
                      <a:pt x="91" y="62"/>
                    </a:lnTo>
                    <a:lnTo>
                      <a:pt x="91" y="15"/>
                    </a:lnTo>
                    <a:lnTo>
                      <a:pt x="76" y="0"/>
                    </a:lnTo>
                    <a:lnTo>
                      <a:pt x="30" y="15"/>
                    </a:lnTo>
                    <a:lnTo>
                      <a:pt x="30" y="31"/>
                    </a:lnTo>
                    <a:lnTo>
                      <a:pt x="3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Freeform 478">
                <a:extLst>
                  <a:ext uri="{FF2B5EF4-FFF2-40B4-BE49-F238E27FC236}">
                    <a16:creationId xmlns="" xmlns:a16="http://schemas.microsoft.com/office/drawing/2014/main" id="{02FC5BA3-5C0B-4E48-B004-AE500B497AD6}"/>
                  </a:ext>
                </a:extLst>
              </p:cNvPr>
              <p:cNvSpPr>
                <a:spLocks/>
              </p:cNvSpPr>
              <p:nvPr/>
            </p:nvSpPr>
            <p:spPr bwMode="auto">
              <a:xfrm>
                <a:off x="6078420" y="3982645"/>
                <a:ext cx="174498" cy="322100"/>
              </a:xfrm>
              <a:custGeom>
                <a:avLst/>
                <a:gdLst>
                  <a:gd name="T0" fmla="*/ 0 w 179"/>
                  <a:gd name="T1" fmla="*/ 0 h 384"/>
                  <a:gd name="T2" fmla="*/ 0 w 179"/>
                  <a:gd name="T3" fmla="*/ 0 h 384"/>
                  <a:gd name="T4" fmla="*/ 0 w 179"/>
                  <a:gd name="T5" fmla="*/ 0 h 384"/>
                  <a:gd name="T6" fmla="*/ 0 w 179"/>
                  <a:gd name="T7" fmla="*/ 0 h 384"/>
                  <a:gd name="T8" fmla="*/ 0 w 179"/>
                  <a:gd name="T9" fmla="*/ 0 h 384"/>
                  <a:gd name="T10" fmla="*/ 0 w 179"/>
                  <a:gd name="T11" fmla="*/ 0 h 384"/>
                  <a:gd name="T12" fmla="*/ 0 w 179"/>
                  <a:gd name="T13" fmla="*/ 0 h 384"/>
                  <a:gd name="T14" fmla="*/ 0 w 179"/>
                  <a:gd name="T15" fmla="*/ 0 h 384"/>
                  <a:gd name="T16" fmla="*/ 0 w 179"/>
                  <a:gd name="T17" fmla="*/ 0 h 384"/>
                  <a:gd name="T18" fmla="*/ 0 w 179"/>
                  <a:gd name="T19" fmla="*/ 0 h 384"/>
                  <a:gd name="T20" fmla="*/ 0 w 179"/>
                  <a:gd name="T21" fmla="*/ 0 h 384"/>
                  <a:gd name="T22" fmla="*/ 0 w 179"/>
                  <a:gd name="T23" fmla="*/ 0 h 384"/>
                  <a:gd name="T24" fmla="*/ 0 w 179"/>
                  <a:gd name="T25" fmla="*/ 0 h 384"/>
                  <a:gd name="T26" fmla="*/ 0 w 179"/>
                  <a:gd name="T27" fmla="*/ 0 h 384"/>
                  <a:gd name="T28" fmla="*/ 0 w 179"/>
                  <a:gd name="T29" fmla="*/ 0 h 384"/>
                  <a:gd name="T30" fmla="*/ 0 w 179"/>
                  <a:gd name="T31" fmla="*/ 0 h 384"/>
                  <a:gd name="T32" fmla="*/ 0 w 179"/>
                  <a:gd name="T33" fmla="*/ 0 h 384"/>
                  <a:gd name="T34" fmla="*/ 0 w 179"/>
                  <a:gd name="T35" fmla="*/ 0 h 384"/>
                  <a:gd name="T36" fmla="*/ 0 w 179"/>
                  <a:gd name="T37" fmla="*/ 0 h 384"/>
                  <a:gd name="T38" fmla="*/ 0 w 179"/>
                  <a:gd name="T39" fmla="*/ 0 h 384"/>
                  <a:gd name="T40" fmla="*/ 0 w 179"/>
                  <a:gd name="T41" fmla="*/ 0 h 384"/>
                  <a:gd name="T42" fmla="*/ 0 w 179"/>
                  <a:gd name="T43" fmla="*/ 0 h 384"/>
                  <a:gd name="T44" fmla="*/ 0 w 179"/>
                  <a:gd name="T45" fmla="*/ 0 h 384"/>
                  <a:gd name="T46" fmla="*/ 0 w 179"/>
                  <a:gd name="T47" fmla="*/ 0 h 384"/>
                  <a:gd name="T48" fmla="*/ 0 w 179"/>
                  <a:gd name="T49" fmla="*/ 0 h 384"/>
                  <a:gd name="T50" fmla="*/ 0 w 179"/>
                  <a:gd name="T51" fmla="*/ 0 h 384"/>
                  <a:gd name="T52" fmla="*/ 0 w 179"/>
                  <a:gd name="T53" fmla="*/ 0 h 3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9" h="384">
                    <a:moveTo>
                      <a:pt x="0" y="276"/>
                    </a:moveTo>
                    <a:lnTo>
                      <a:pt x="0" y="291"/>
                    </a:lnTo>
                    <a:lnTo>
                      <a:pt x="30" y="368"/>
                    </a:lnTo>
                    <a:lnTo>
                      <a:pt x="45" y="383"/>
                    </a:lnTo>
                    <a:lnTo>
                      <a:pt x="59" y="352"/>
                    </a:lnTo>
                    <a:lnTo>
                      <a:pt x="74" y="352"/>
                    </a:lnTo>
                    <a:lnTo>
                      <a:pt x="89" y="322"/>
                    </a:lnTo>
                    <a:lnTo>
                      <a:pt x="89" y="276"/>
                    </a:lnTo>
                    <a:lnTo>
                      <a:pt x="104" y="276"/>
                    </a:lnTo>
                    <a:lnTo>
                      <a:pt x="104" y="260"/>
                    </a:lnTo>
                    <a:lnTo>
                      <a:pt x="89" y="245"/>
                    </a:lnTo>
                    <a:lnTo>
                      <a:pt x="74" y="199"/>
                    </a:lnTo>
                    <a:lnTo>
                      <a:pt x="89" y="169"/>
                    </a:lnTo>
                    <a:lnTo>
                      <a:pt x="119" y="153"/>
                    </a:lnTo>
                    <a:lnTo>
                      <a:pt x="134" y="123"/>
                    </a:lnTo>
                    <a:lnTo>
                      <a:pt x="134" y="92"/>
                    </a:lnTo>
                    <a:lnTo>
                      <a:pt x="178" y="92"/>
                    </a:lnTo>
                    <a:lnTo>
                      <a:pt x="163" y="61"/>
                    </a:lnTo>
                    <a:lnTo>
                      <a:pt x="148" y="15"/>
                    </a:lnTo>
                    <a:lnTo>
                      <a:pt x="134" y="15"/>
                    </a:lnTo>
                    <a:lnTo>
                      <a:pt x="119" y="0"/>
                    </a:lnTo>
                    <a:lnTo>
                      <a:pt x="104" y="15"/>
                    </a:lnTo>
                    <a:lnTo>
                      <a:pt x="89" y="15"/>
                    </a:lnTo>
                    <a:lnTo>
                      <a:pt x="45" y="92"/>
                    </a:lnTo>
                    <a:lnTo>
                      <a:pt x="0" y="169"/>
                    </a:lnTo>
                    <a:lnTo>
                      <a:pt x="15" y="230"/>
                    </a:lnTo>
                    <a:lnTo>
                      <a:pt x="0" y="27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Freeform 479">
                <a:extLst>
                  <a:ext uri="{FF2B5EF4-FFF2-40B4-BE49-F238E27FC236}">
                    <a16:creationId xmlns="" xmlns:a16="http://schemas.microsoft.com/office/drawing/2014/main" id="{05443D8E-79BC-4323-B173-63D32978C0B0}"/>
                  </a:ext>
                </a:extLst>
              </p:cNvPr>
              <p:cNvSpPr>
                <a:spLocks/>
              </p:cNvSpPr>
              <p:nvPr/>
            </p:nvSpPr>
            <p:spPr bwMode="auto">
              <a:xfrm>
                <a:off x="6192516" y="3945140"/>
                <a:ext cx="161075" cy="255915"/>
              </a:xfrm>
              <a:custGeom>
                <a:avLst/>
                <a:gdLst>
                  <a:gd name="T0" fmla="*/ 0 w 165"/>
                  <a:gd name="T1" fmla="*/ 0 h 307"/>
                  <a:gd name="T2" fmla="*/ 0 w 165"/>
                  <a:gd name="T3" fmla="*/ 0 h 307"/>
                  <a:gd name="T4" fmla="*/ 0 w 165"/>
                  <a:gd name="T5" fmla="*/ 0 h 307"/>
                  <a:gd name="T6" fmla="*/ 0 w 165"/>
                  <a:gd name="T7" fmla="*/ 0 h 307"/>
                  <a:gd name="T8" fmla="*/ 0 w 165"/>
                  <a:gd name="T9" fmla="*/ 0 h 307"/>
                  <a:gd name="T10" fmla="*/ 0 w 165"/>
                  <a:gd name="T11" fmla="*/ 0 h 307"/>
                  <a:gd name="T12" fmla="*/ 0 w 165"/>
                  <a:gd name="T13" fmla="*/ 0 h 307"/>
                  <a:gd name="T14" fmla="*/ 0 w 165"/>
                  <a:gd name="T15" fmla="*/ 0 h 307"/>
                  <a:gd name="T16" fmla="*/ 0 w 165"/>
                  <a:gd name="T17" fmla="*/ 0 h 307"/>
                  <a:gd name="T18" fmla="*/ 0 w 165"/>
                  <a:gd name="T19" fmla="*/ 0 h 307"/>
                  <a:gd name="T20" fmla="*/ 0 w 165"/>
                  <a:gd name="T21" fmla="*/ 0 h 307"/>
                  <a:gd name="T22" fmla="*/ 0 w 165"/>
                  <a:gd name="T23" fmla="*/ 0 h 307"/>
                  <a:gd name="T24" fmla="*/ 0 w 165"/>
                  <a:gd name="T25" fmla="*/ 0 h 307"/>
                  <a:gd name="T26" fmla="*/ 0 w 165"/>
                  <a:gd name="T27" fmla="*/ 0 h 307"/>
                  <a:gd name="T28" fmla="*/ 0 w 165"/>
                  <a:gd name="T29" fmla="*/ 0 h 307"/>
                  <a:gd name="T30" fmla="*/ 0 w 165"/>
                  <a:gd name="T31" fmla="*/ 0 h 307"/>
                  <a:gd name="T32" fmla="*/ 0 w 165"/>
                  <a:gd name="T33" fmla="*/ 0 h 307"/>
                  <a:gd name="T34" fmla="*/ 0 w 165"/>
                  <a:gd name="T35" fmla="*/ 0 h 307"/>
                  <a:gd name="T36" fmla="*/ 0 w 165"/>
                  <a:gd name="T37" fmla="*/ 0 h 307"/>
                  <a:gd name="T38" fmla="*/ 0 w 165"/>
                  <a:gd name="T39" fmla="*/ 0 h 307"/>
                  <a:gd name="T40" fmla="*/ 0 w 165"/>
                  <a:gd name="T41" fmla="*/ 0 h 307"/>
                  <a:gd name="T42" fmla="*/ 0 w 165"/>
                  <a:gd name="T43" fmla="*/ 0 h 307"/>
                  <a:gd name="T44" fmla="*/ 0 w 165"/>
                  <a:gd name="T45" fmla="*/ 0 h 307"/>
                  <a:gd name="T46" fmla="*/ 0 w 165"/>
                  <a:gd name="T47" fmla="*/ 0 h 3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65" h="307">
                    <a:moveTo>
                      <a:pt x="60" y="138"/>
                    </a:moveTo>
                    <a:lnTo>
                      <a:pt x="75" y="138"/>
                    </a:lnTo>
                    <a:lnTo>
                      <a:pt x="75" y="153"/>
                    </a:lnTo>
                    <a:lnTo>
                      <a:pt x="15" y="230"/>
                    </a:lnTo>
                    <a:lnTo>
                      <a:pt x="30" y="275"/>
                    </a:lnTo>
                    <a:lnTo>
                      <a:pt x="60" y="306"/>
                    </a:lnTo>
                    <a:lnTo>
                      <a:pt x="134" y="275"/>
                    </a:lnTo>
                    <a:lnTo>
                      <a:pt x="164" y="214"/>
                    </a:lnTo>
                    <a:lnTo>
                      <a:pt x="149" y="184"/>
                    </a:lnTo>
                    <a:lnTo>
                      <a:pt x="134" y="138"/>
                    </a:lnTo>
                    <a:lnTo>
                      <a:pt x="149" y="122"/>
                    </a:lnTo>
                    <a:lnTo>
                      <a:pt x="134" y="77"/>
                    </a:lnTo>
                    <a:lnTo>
                      <a:pt x="119" y="61"/>
                    </a:lnTo>
                    <a:lnTo>
                      <a:pt x="119" y="31"/>
                    </a:lnTo>
                    <a:lnTo>
                      <a:pt x="89" y="0"/>
                    </a:lnTo>
                    <a:lnTo>
                      <a:pt x="75" y="15"/>
                    </a:lnTo>
                    <a:lnTo>
                      <a:pt x="60" y="46"/>
                    </a:lnTo>
                    <a:lnTo>
                      <a:pt x="45" y="46"/>
                    </a:lnTo>
                    <a:lnTo>
                      <a:pt x="0" y="31"/>
                    </a:lnTo>
                    <a:lnTo>
                      <a:pt x="0" y="46"/>
                    </a:lnTo>
                    <a:lnTo>
                      <a:pt x="15" y="61"/>
                    </a:lnTo>
                    <a:lnTo>
                      <a:pt x="30" y="61"/>
                    </a:lnTo>
                    <a:lnTo>
                      <a:pt x="45" y="107"/>
                    </a:lnTo>
                    <a:lnTo>
                      <a:pt x="60" y="13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 name="Freeform 480">
                <a:extLst>
                  <a:ext uri="{FF2B5EF4-FFF2-40B4-BE49-F238E27FC236}">
                    <a16:creationId xmlns="" xmlns:a16="http://schemas.microsoft.com/office/drawing/2014/main" id="{B87EE5BB-2901-4040-BC4C-7980D47457B5}"/>
                  </a:ext>
                </a:extLst>
              </p:cNvPr>
              <p:cNvSpPr>
                <a:spLocks/>
              </p:cNvSpPr>
              <p:nvPr/>
            </p:nvSpPr>
            <p:spPr bwMode="auto">
              <a:xfrm>
                <a:off x="5161184" y="3534793"/>
                <a:ext cx="675623" cy="666262"/>
              </a:xfrm>
              <a:custGeom>
                <a:avLst/>
                <a:gdLst>
                  <a:gd name="T0" fmla="*/ 0 w 702"/>
                  <a:gd name="T1" fmla="*/ 0 h 799"/>
                  <a:gd name="T2" fmla="*/ 0 w 702"/>
                  <a:gd name="T3" fmla="*/ 0 h 799"/>
                  <a:gd name="T4" fmla="*/ 0 w 702"/>
                  <a:gd name="T5" fmla="*/ 0 h 799"/>
                  <a:gd name="T6" fmla="*/ 0 w 702"/>
                  <a:gd name="T7" fmla="*/ 0 h 799"/>
                  <a:gd name="T8" fmla="*/ 0 w 702"/>
                  <a:gd name="T9" fmla="*/ 0 h 799"/>
                  <a:gd name="T10" fmla="*/ 0 w 702"/>
                  <a:gd name="T11" fmla="*/ 0 h 799"/>
                  <a:gd name="T12" fmla="*/ 0 w 702"/>
                  <a:gd name="T13" fmla="*/ 0 h 799"/>
                  <a:gd name="T14" fmla="*/ 0 w 702"/>
                  <a:gd name="T15" fmla="*/ 0 h 799"/>
                  <a:gd name="T16" fmla="*/ 0 w 702"/>
                  <a:gd name="T17" fmla="*/ 0 h 799"/>
                  <a:gd name="T18" fmla="*/ 0 w 702"/>
                  <a:gd name="T19" fmla="*/ 0 h 799"/>
                  <a:gd name="T20" fmla="*/ 0 w 702"/>
                  <a:gd name="T21" fmla="*/ 0 h 799"/>
                  <a:gd name="T22" fmla="*/ 0 w 702"/>
                  <a:gd name="T23" fmla="*/ 0 h 799"/>
                  <a:gd name="T24" fmla="*/ 0 w 702"/>
                  <a:gd name="T25" fmla="*/ 0 h 799"/>
                  <a:gd name="T26" fmla="*/ 0 w 702"/>
                  <a:gd name="T27" fmla="*/ 0 h 799"/>
                  <a:gd name="T28" fmla="*/ 0 w 702"/>
                  <a:gd name="T29" fmla="*/ 0 h 799"/>
                  <a:gd name="T30" fmla="*/ 0 w 702"/>
                  <a:gd name="T31" fmla="*/ 0 h 799"/>
                  <a:gd name="T32" fmla="*/ 0 w 702"/>
                  <a:gd name="T33" fmla="*/ 0 h 799"/>
                  <a:gd name="T34" fmla="*/ 0 w 702"/>
                  <a:gd name="T35" fmla="*/ 0 h 799"/>
                  <a:gd name="T36" fmla="*/ 0 w 702"/>
                  <a:gd name="T37" fmla="*/ 0 h 799"/>
                  <a:gd name="T38" fmla="*/ 0 w 702"/>
                  <a:gd name="T39" fmla="*/ 0 h 799"/>
                  <a:gd name="T40" fmla="*/ 0 w 702"/>
                  <a:gd name="T41" fmla="*/ 0 h 799"/>
                  <a:gd name="T42" fmla="*/ 0 w 702"/>
                  <a:gd name="T43" fmla="*/ 0 h 799"/>
                  <a:gd name="T44" fmla="*/ 0 w 702"/>
                  <a:gd name="T45" fmla="*/ 0 h 799"/>
                  <a:gd name="T46" fmla="*/ 0 w 702"/>
                  <a:gd name="T47" fmla="*/ 0 h 799"/>
                  <a:gd name="T48" fmla="*/ 0 w 702"/>
                  <a:gd name="T49" fmla="*/ 0 h 799"/>
                  <a:gd name="T50" fmla="*/ 0 w 702"/>
                  <a:gd name="T51" fmla="*/ 0 h 799"/>
                  <a:gd name="T52" fmla="*/ 0 w 702"/>
                  <a:gd name="T53" fmla="*/ 0 h 799"/>
                  <a:gd name="T54" fmla="*/ 0 w 702"/>
                  <a:gd name="T55" fmla="*/ 0 h 799"/>
                  <a:gd name="T56" fmla="*/ 0 w 702"/>
                  <a:gd name="T57" fmla="*/ 0 h 799"/>
                  <a:gd name="T58" fmla="*/ 0 w 702"/>
                  <a:gd name="T59" fmla="*/ 0 h 799"/>
                  <a:gd name="T60" fmla="*/ 0 w 702"/>
                  <a:gd name="T61" fmla="*/ 0 h 799"/>
                  <a:gd name="T62" fmla="*/ 0 w 702"/>
                  <a:gd name="T63" fmla="*/ 0 h 799"/>
                  <a:gd name="T64" fmla="*/ 0 w 702"/>
                  <a:gd name="T65" fmla="*/ 0 h 799"/>
                  <a:gd name="T66" fmla="*/ 0 w 702"/>
                  <a:gd name="T67" fmla="*/ 0 h 799"/>
                  <a:gd name="T68" fmla="*/ 0 w 702"/>
                  <a:gd name="T69" fmla="*/ 0 h 799"/>
                  <a:gd name="T70" fmla="*/ 0 w 702"/>
                  <a:gd name="T71" fmla="*/ 0 h 7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02" h="799">
                    <a:moveTo>
                      <a:pt x="89" y="767"/>
                    </a:moveTo>
                    <a:lnTo>
                      <a:pt x="75" y="737"/>
                    </a:lnTo>
                    <a:lnTo>
                      <a:pt x="60" y="737"/>
                    </a:lnTo>
                    <a:lnTo>
                      <a:pt x="60" y="706"/>
                    </a:lnTo>
                    <a:lnTo>
                      <a:pt x="75" y="691"/>
                    </a:lnTo>
                    <a:lnTo>
                      <a:pt x="60" y="660"/>
                    </a:lnTo>
                    <a:lnTo>
                      <a:pt x="45" y="660"/>
                    </a:lnTo>
                    <a:lnTo>
                      <a:pt x="15" y="614"/>
                    </a:lnTo>
                    <a:lnTo>
                      <a:pt x="45" y="506"/>
                    </a:lnTo>
                    <a:lnTo>
                      <a:pt x="60" y="506"/>
                    </a:lnTo>
                    <a:lnTo>
                      <a:pt x="75" y="476"/>
                    </a:lnTo>
                    <a:lnTo>
                      <a:pt x="45" y="491"/>
                    </a:lnTo>
                    <a:lnTo>
                      <a:pt x="30" y="460"/>
                    </a:lnTo>
                    <a:lnTo>
                      <a:pt x="60" y="430"/>
                    </a:lnTo>
                    <a:lnTo>
                      <a:pt x="89" y="445"/>
                    </a:lnTo>
                    <a:lnTo>
                      <a:pt x="75" y="399"/>
                    </a:lnTo>
                    <a:lnTo>
                      <a:pt x="89" y="399"/>
                    </a:lnTo>
                    <a:lnTo>
                      <a:pt x="75" y="384"/>
                    </a:lnTo>
                    <a:lnTo>
                      <a:pt x="104" y="384"/>
                    </a:lnTo>
                    <a:lnTo>
                      <a:pt x="75" y="353"/>
                    </a:lnTo>
                    <a:lnTo>
                      <a:pt x="89" y="307"/>
                    </a:lnTo>
                    <a:lnTo>
                      <a:pt x="75" y="276"/>
                    </a:lnTo>
                    <a:lnTo>
                      <a:pt x="45" y="276"/>
                    </a:lnTo>
                    <a:lnTo>
                      <a:pt x="15" y="261"/>
                    </a:lnTo>
                    <a:lnTo>
                      <a:pt x="15" y="246"/>
                    </a:lnTo>
                    <a:lnTo>
                      <a:pt x="0" y="246"/>
                    </a:lnTo>
                    <a:lnTo>
                      <a:pt x="60" y="230"/>
                    </a:lnTo>
                    <a:lnTo>
                      <a:pt x="60" y="215"/>
                    </a:lnTo>
                    <a:lnTo>
                      <a:pt x="15" y="215"/>
                    </a:lnTo>
                    <a:lnTo>
                      <a:pt x="0" y="184"/>
                    </a:lnTo>
                    <a:lnTo>
                      <a:pt x="60" y="169"/>
                    </a:lnTo>
                    <a:lnTo>
                      <a:pt x="134" y="107"/>
                    </a:lnTo>
                    <a:lnTo>
                      <a:pt x="164" y="123"/>
                    </a:lnTo>
                    <a:lnTo>
                      <a:pt x="239" y="0"/>
                    </a:lnTo>
                    <a:lnTo>
                      <a:pt x="373" y="0"/>
                    </a:lnTo>
                    <a:lnTo>
                      <a:pt x="612" y="15"/>
                    </a:lnTo>
                    <a:lnTo>
                      <a:pt x="612" y="46"/>
                    </a:lnTo>
                    <a:lnTo>
                      <a:pt x="477" y="77"/>
                    </a:lnTo>
                    <a:lnTo>
                      <a:pt x="567" y="107"/>
                    </a:lnTo>
                    <a:lnTo>
                      <a:pt x="507" y="123"/>
                    </a:lnTo>
                    <a:lnTo>
                      <a:pt x="537" y="153"/>
                    </a:lnTo>
                    <a:lnTo>
                      <a:pt x="641" y="92"/>
                    </a:lnTo>
                    <a:lnTo>
                      <a:pt x="701" y="138"/>
                    </a:lnTo>
                    <a:lnTo>
                      <a:pt x="671" y="169"/>
                    </a:lnTo>
                    <a:lnTo>
                      <a:pt x="641" y="138"/>
                    </a:lnTo>
                    <a:lnTo>
                      <a:pt x="626" y="169"/>
                    </a:lnTo>
                    <a:lnTo>
                      <a:pt x="641" y="184"/>
                    </a:lnTo>
                    <a:lnTo>
                      <a:pt x="552" y="215"/>
                    </a:lnTo>
                    <a:lnTo>
                      <a:pt x="537" y="246"/>
                    </a:lnTo>
                    <a:lnTo>
                      <a:pt x="582" y="246"/>
                    </a:lnTo>
                    <a:lnTo>
                      <a:pt x="597" y="307"/>
                    </a:lnTo>
                    <a:lnTo>
                      <a:pt x="537" y="292"/>
                    </a:lnTo>
                    <a:lnTo>
                      <a:pt x="522" y="368"/>
                    </a:lnTo>
                    <a:lnTo>
                      <a:pt x="582" y="338"/>
                    </a:lnTo>
                    <a:lnTo>
                      <a:pt x="552" y="430"/>
                    </a:lnTo>
                    <a:lnTo>
                      <a:pt x="447" y="445"/>
                    </a:lnTo>
                    <a:lnTo>
                      <a:pt x="447" y="476"/>
                    </a:lnTo>
                    <a:lnTo>
                      <a:pt x="477" y="476"/>
                    </a:lnTo>
                    <a:lnTo>
                      <a:pt x="552" y="506"/>
                    </a:lnTo>
                    <a:lnTo>
                      <a:pt x="537" y="552"/>
                    </a:lnTo>
                    <a:lnTo>
                      <a:pt x="403" y="506"/>
                    </a:lnTo>
                    <a:lnTo>
                      <a:pt x="388" y="552"/>
                    </a:lnTo>
                    <a:lnTo>
                      <a:pt x="477" y="568"/>
                    </a:lnTo>
                    <a:lnTo>
                      <a:pt x="343" y="614"/>
                    </a:lnTo>
                    <a:lnTo>
                      <a:pt x="298" y="599"/>
                    </a:lnTo>
                    <a:lnTo>
                      <a:pt x="239" y="660"/>
                    </a:lnTo>
                    <a:lnTo>
                      <a:pt x="194" y="721"/>
                    </a:lnTo>
                    <a:lnTo>
                      <a:pt x="179" y="798"/>
                    </a:lnTo>
                    <a:lnTo>
                      <a:pt x="164" y="798"/>
                    </a:lnTo>
                    <a:lnTo>
                      <a:pt x="149" y="798"/>
                    </a:lnTo>
                    <a:lnTo>
                      <a:pt x="119" y="767"/>
                    </a:lnTo>
                    <a:lnTo>
                      <a:pt x="89" y="76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 name="Freeform 481">
                <a:extLst>
                  <a:ext uri="{FF2B5EF4-FFF2-40B4-BE49-F238E27FC236}">
                    <a16:creationId xmlns="" xmlns:a16="http://schemas.microsoft.com/office/drawing/2014/main" id="{7347463A-3C07-41C5-AC0F-0115979DC3DC}"/>
                  </a:ext>
                </a:extLst>
              </p:cNvPr>
              <p:cNvSpPr>
                <a:spLocks/>
              </p:cNvSpPr>
              <p:nvPr/>
            </p:nvSpPr>
            <p:spPr bwMode="auto">
              <a:xfrm>
                <a:off x="6038151" y="4265034"/>
                <a:ext cx="26846" cy="50742"/>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3">
                    <a:moveTo>
                      <a:pt x="15" y="62"/>
                    </a:moveTo>
                    <a:lnTo>
                      <a:pt x="0" y="31"/>
                    </a:lnTo>
                    <a:lnTo>
                      <a:pt x="0" y="16"/>
                    </a:lnTo>
                    <a:lnTo>
                      <a:pt x="29" y="0"/>
                    </a:lnTo>
                    <a:lnTo>
                      <a:pt x="29" y="16"/>
                    </a:lnTo>
                    <a:lnTo>
                      <a:pt x="29" y="31"/>
                    </a:lnTo>
                    <a:lnTo>
                      <a:pt x="29" y="62"/>
                    </a:lnTo>
                    <a:lnTo>
                      <a:pt x="15"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Freeform 482">
                <a:extLst>
                  <a:ext uri="{FF2B5EF4-FFF2-40B4-BE49-F238E27FC236}">
                    <a16:creationId xmlns="" xmlns:a16="http://schemas.microsoft.com/office/drawing/2014/main" id="{398A8C49-06E8-42ED-893B-31E3921600F7}"/>
                  </a:ext>
                </a:extLst>
              </p:cNvPr>
              <p:cNvSpPr>
                <a:spLocks/>
              </p:cNvSpPr>
              <p:nvPr/>
            </p:nvSpPr>
            <p:spPr bwMode="auto">
              <a:xfrm>
                <a:off x="6038151" y="4251797"/>
                <a:ext cx="26846" cy="15443"/>
              </a:xfrm>
              <a:custGeom>
                <a:avLst/>
                <a:gdLst>
                  <a:gd name="T0" fmla="*/ 0 w 30"/>
                  <a:gd name="T1" fmla="*/ 0 h 17"/>
                  <a:gd name="T2" fmla="*/ 0 w 30"/>
                  <a:gd name="T3" fmla="*/ 0 h 17"/>
                  <a:gd name="T4" fmla="*/ 0 w 30"/>
                  <a:gd name="T5" fmla="*/ 0 h 17"/>
                  <a:gd name="T6" fmla="*/ 0 w 30"/>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7">
                    <a:moveTo>
                      <a:pt x="0" y="16"/>
                    </a:moveTo>
                    <a:lnTo>
                      <a:pt x="29" y="0"/>
                    </a:lnTo>
                    <a:lnTo>
                      <a:pt x="29" y="16"/>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Freeform 483">
                <a:extLst>
                  <a:ext uri="{FF2B5EF4-FFF2-40B4-BE49-F238E27FC236}">
                    <a16:creationId xmlns="" xmlns:a16="http://schemas.microsoft.com/office/drawing/2014/main" id="{FD7643F9-DFAA-4073-91AE-6E4061D58686}"/>
                  </a:ext>
                </a:extLst>
              </p:cNvPr>
              <p:cNvSpPr>
                <a:spLocks/>
              </p:cNvSpPr>
              <p:nvPr/>
            </p:nvSpPr>
            <p:spPr bwMode="auto">
              <a:xfrm>
                <a:off x="6094080" y="4278271"/>
                <a:ext cx="2237" cy="26474"/>
              </a:xfrm>
              <a:custGeom>
                <a:avLst/>
                <a:gdLst>
                  <a:gd name="T0" fmla="*/ 0 w 1"/>
                  <a:gd name="T1" fmla="*/ 0 h 31"/>
                  <a:gd name="T2" fmla="*/ 0 w 1"/>
                  <a:gd name="T3" fmla="*/ 0 h 31"/>
                  <a:gd name="T4" fmla="*/ 0 w 1"/>
                  <a:gd name="T5" fmla="*/ 0 h 31"/>
                  <a:gd name="T6" fmla="*/ 0 w 1"/>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1">
                    <a:moveTo>
                      <a:pt x="0" y="0"/>
                    </a:moveTo>
                    <a:lnTo>
                      <a:pt x="0" y="15"/>
                    </a:lnTo>
                    <a:lnTo>
                      <a:pt x="0" y="3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Freeform 484">
                <a:extLst>
                  <a:ext uri="{FF2B5EF4-FFF2-40B4-BE49-F238E27FC236}">
                    <a16:creationId xmlns="" xmlns:a16="http://schemas.microsoft.com/office/drawing/2014/main" id="{7BB3F119-AF7D-4D22-9238-C9EE2DA77A75}"/>
                  </a:ext>
                </a:extLst>
              </p:cNvPr>
              <p:cNvSpPr>
                <a:spLocks/>
              </p:cNvSpPr>
              <p:nvPr/>
            </p:nvSpPr>
            <p:spPr bwMode="auto">
              <a:xfrm>
                <a:off x="6064997" y="4291508"/>
                <a:ext cx="15660"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0"/>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Freeform 485">
                <a:extLst>
                  <a:ext uri="{FF2B5EF4-FFF2-40B4-BE49-F238E27FC236}">
                    <a16:creationId xmlns="" xmlns:a16="http://schemas.microsoft.com/office/drawing/2014/main" id="{7F662CF5-064A-4DE4-8310-5AA93F477530}"/>
                  </a:ext>
                </a:extLst>
              </p:cNvPr>
              <p:cNvSpPr>
                <a:spLocks/>
              </p:cNvSpPr>
              <p:nvPr/>
            </p:nvSpPr>
            <p:spPr bwMode="auto">
              <a:xfrm>
                <a:off x="5977748" y="3918666"/>
                <a:ext cx="331100" cy="322100"/>
              </a:xfrm>
              <a:custGeom>
                <a:avLst/>
                <a:gdLst>
                  <a:gd name="T0" fmla="*/ 0 w 344"/>
                  <a:gd name="T1" fmla="*/ 0 h 385"/>
                  <a:gd name="T2" fmla="*/ 0 w 344"/>
                  <a:gd name="T3" fmla="*/ 0 h 385"/>
                  <a:gd name="T4" fmla="*/ 0 w 344"/>
                  <a:gd name="T5" fmla="*/ 0 h 385"/>
                  <a:gd name="T6" fmla="*/ 0 w 344"/>
                  <a:gd name="T7" fmla="*/ 0 h 385"/>
                  <a:gd name="T8" fmla="*/ 0 w 344"/>
                  <a:gd name="T9" fmla="*/ 0 h 385"/>
                  <a:gd name="T10" fmla="*/ 0 w 344"/>
                  <a:gd name="T11" fmla="*/ 0 h 385"/>
                  <a:gd name="T12" fmla="*/ 0 w 344"/>
                  <a:gd name="T13" fmla="*/ 0 h 385"/>
                  <a:gd name="T14" fmla="*/ 0 w 344"/>
                  <a:gd name="T15" fmla="*/ 0 h 385"/>
                  <a:gd name="T16" fmla="*/ 0 w 344"/>
                  <a:gd name="T17" fmla="*/ 0 h 385"/>
                  <a:gd name="T18" fmla="*/ 0 w 344"/>
                  <a:gd name="T19" fmla="*/ 0 h 385"/>
                  <a:gd name="T20" fmla="*/ 0 w 344"/>
                  <a:gd name="T21" fmla="*/ 0 h 385"/>
                  <a:gd name="T22" fmla="*/ 0 w 344"/>
                  <a:gd name="T23" fmla="*/ 0 h 385"/>
                  <a:gd name="T24" fmla="*/ 0 w 344"/>
                  <a:gd name="T25" fmla="*/ 0 h 385"/>
                  <a:gd name="T26" fmla="*/ 0 w 344"/>
                  <a:gd name="T27" fmla="*/ 0 h 385"/>
                  <a:gd name="T28" fmla="*/ 0 w 344"/>
                  <a:gd name="T29" fmla="*/ 0 h 385"/>
                  <a:gd name="T30" fmla="*/ 0 w 344"/>
                  <a:gd name="T31" fmla="*/ 0 h 385"/>
                  <a:gd name="T32" fmla="*/ 0 w 344"/>
                  <a:gd name="T33" fmla="*/ 0 h 385"/>
                  <a:gd name="T34" fmla="*/ 0 w 344"/>
                  <a:gd name="T35" fmla="*/ 0 h 385"/>
                  <a:gd name="T36" fmla="*/ 0 w 344"/>
                  <a:gd name="T37" fmla="*/ 0 h 385"/>
                  <a:gd name="T38" fmla="*/ 0 w 344"/>
                  <a:gd name="T39" fmla="*/ 0 h 385"/>
                  <a:gd name="T40" fmla="*/ 0 w 344"/>
                  <a:gd name="T41" fmla="*/ 0 h 385"/>
                  <a:gd name="T42" fmla="*/ 0 w 344"/>
                  <a:gd name="T43" fmla="*/ 0 h 385"/>
                  <a:gd name="T44" fmla="*/ 0 w 344"/>
                  <a:gd name="T45" fmla="*/ 0 h 385"/>
                  <a:gd name="T46" fmla="*/ 0 w 344"/>
                  <a:gd name="T47" fmla="*/ 0 h 385"/>
                  <a:gd name="T48" fmla="*/ 0 w 344"/>
                  <a:gd name="T49" fmla="*/ 0 h 385"/>
                  <a:gd name="T50" fmla="*/ 0 w 344"/>
                  <a:gd name="T51" fmla="*/ 0 h 385"/>
                  <a:gd name="T52" fmla="*/ 0 w 344"/>
                  <a:gd name="T53" fmla="*/ 0 h 385"/>
                  <a:gd name="T54" fmla="*/ 0 w 344"/>
                  <a:gd name="T55" fmla="*/ 0 h 385"/>
                  <a:gd name="T56" fmla="*/ 0 w 344"/>
                  <a:gd name="T57" fmla="*/ 0 h 385"/>
                  <a:gd name="T58" fmla="*/ 0 w 344"/>
                  <a:gd name="T59" fmla="*/ 0 h 385"/>
                  <a:gd name="T60" fmla="*/ 0 w 344"/>
                  <a:gd name="T61" fmla="*/ 0 h 3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44" h="385">
                    <a:moveTo>
                      <a:pt x="104" y="353"/>
                    </a:moveTo>
                    <a:lnTo>
                      <a:pt x="89" y="353"/>
                    </a:lnTo>
                    <a:lnTo>
                      <a:pt x="60" y="384"/>
                    </a:lnTo>
                    <a:lnTo>
                      <a:pt x="45" y="384"/>
                    </a:lnTo>
                    <a:lnTo>
                      <a:pt x="15" y="369"/>
                    </a:lnTo>
                    <a:lnTo>
                      <a:pt x="0" y="276"/>
                    </a:lnTo>
                    <a:lnTo>
                      <a:pt x="30" y="261"/>
                    </a:lnTo>
                    <a:lnTo>
                      <a:pt x="45" y="230"/>
                    </a:lnTo>
                    <a:lnTo>
                      <a:pt x="75" y="215"/>
                    </a:lnTo>
                    <a:lnTo>
                      <a:pt x="164" y="77"/>
                    </a:lnTo>
                    <a:lnTo>
                      <a:pt x="164" y="61"/>
                    </a:lnTo>
                    <a:lnTo>
                      <a:pt x="179" y="46"/>
                    </a:lnTo>
                    <a:lnTo>
                      <a:pt x="239" y="31"/>
                    </a:lnTo>
                    <a:lnTo>
                      <a:pt x="254" y="15"/>
                    </a:lnTo>
                    <a:lnTo>
                      <a:pt x="298" y="15"/>
                    </a:lnTo>
                    <a:lnTo>
                      <a:pt x="328" y="0"/>
                    </a:lnTo>
                    <a:lnTo>
                      <a:pt x="343" y="31"/>
                    </a:lnTo>
                    <a:lnTo>
                      <a:pt x="343" y="46"/>
                    </a:lnTo>
                    <a:lnTo>
                      <a:pt x="343" y="61"/>
                    </a:lnTo>
                    <a:lnTo>
                      <a:pt x="313" y="31"/>
                    </a:lnTo>
                    <a:lnTo>
                      <a:pt x="298" y="46"/>
                    </a:lnTo>
                    <a:lnTo>
                      <a:pt x="283" y="77"/>
                    </a:lnTo>
                    <a:lnTo>
                      <a:pt x="268" y="77"/>
                    </a:lnTo>
                    <a:lnTo>
                      <a:pt x="224" y="61"/>
                    </a:lnTo>
                    <a:lnTo>
                      <a:pt x="224" y="77"/>
                    </a:lnTo>
                    <a:lnTo>
                      <a:pt x="209" y="92"/>
                    </a:lnTo>
                    <a:lnTo>
                      <a:pt x="194" y="92"/>
                    </a:lnTo>
                    <a:lnTo>
                      <a:pt x="149" y="169"/>
                    </a:lnTo>
                    <a:lnTo>
                      <a:pt x="104" y="246"/>
                    </a:lnTo>
                    <a:lnTo>
                      <a:pt x="119" y="307"/>
                    </a:lnTo>
                    <a:lnTo>
                      <a:pt x="104" y="35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Freeform 486">
                <a:extLst>
                  <a:ext uri="{FF2B5EF4-FFF2-40B4-BE49-F238E27FC236}">
                    <a16:creationId xmlns="" xmlns:a16="http://schemas.microsoft.com/office/drawing/2014/main" id="{E5025645-ED5A-43C4-B463-8A107532FA04}"/>
                  </a:ext>
                </a:extLst>
              </p:cNvPr>
              <p:cNvSpPr>
                <a:spLocks/>
              </p:cNvSpPr>
              <p:nvPr/>
            </p:nvSpPr>
            <p:spPr bwMode="auto">
              <a:xfrm>
                <a:off x="6006831" y="3689225"/>
                <a:ext cx="114095" cy="116927"/>
              </a:xfrm>
              <a:custGeom>
                <a:avLst/>
                <a:gdLst>
                  <a:gd name="T0" fmla="*/ 0 w 120"/>
                  <a:gd name="T1" fmla="*/ 0 h 140"/>
                  <a:gd name="T2" fmla="*/ 0 w 120"/>
                  <a:gd name="T3" fmla="*/ 0 h 140"/>
                  <a:gd name="T4" fmla="*/ 0 w 120"/>
                  <a:gd name="T5" fmla="*/ 0 h 140"/>
                  <a:gd name="T6" fmla="*/ 0 w 120"/>
                  <a:gd name="T7" fmla="*/ 0 h 140"/>
                  <a:gd name="T8" fmla="*/ 0 w 120"/>
                  <a:gd name="T9" fmla="*/ 0 h 140"/>
                  <a:gd name="T10" fmla="*/ 0 w 120"/>
                  <a:gd name="T11" fmla="*/ 0 h 140"/>
                  <a:gd name="T12" fmla="*/ 0 w 120"/>
                  <a:gd name="T13" fmla="*/ 0 h 140"/>
                  <a:gd name="T14" fmla="*/ 0 w 120"/>
                  <a:gd name="T15" fmla="*/ 0 h 140"/>
                  <a:gd name="T16" fmla="*/ 0 w 120"/>
                  <a:gd name="T17" fmla="*/ 0 h 140"/>
                  <a:gd name="T18" fmla="*/ 0 w 120"/>
                  <a:gd name="T19" fmla="*/ 0 h 140"/>
                  <a:gd name="T20" fmla="*/ 0 w 120"/>
                  <a:gd name="T21" fmla="*/ 0 h 140"/>
                  <a:gd name="T22" fmla="*/ 0 w 120"/>
                  <a:gd name="T23" fmla="*/ 0 h 140"/>
                  <a:gd name="T24" fmla="*/ 0 w 120"/>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0" h="140">
                    <a:moveTo>
                      <a:pt x="74" y="0"/>
                    </a:moveTo>
                    <a:lnTo>
                      <a:pt x="119" y="46"/>
                    </a:lnTo>
                    <a:lnTo>
                      <a:pt x="89" y="77"/>
                    </a:lnTo>
                    <a:lnTo>
                      <a:pt x="74" y="139"/>
                    </a:lnTo>
                    <a:lnTo>
                      <a:pt x="45" y="124"/>
                    </a:lnTo>
                    <a:lnTo>
                      <a:pt x="60" y="77"/>
                    </a:lnTo>
                    <a:lnTo>
                      <a:pt x="60" y="62"/>
                    </a:lnTo>
                    <a:lnTo>
                      <a:pt x="45" y="77"/>
                    </a:lnTo>
                    <a:lnTo>
                      <a:pt x="15" y="77"/>
                    </a:lnTo>
                    <a:lnTo>
                      <a:pt x="0" y="62"/>
                    </a:lnTo>
                    <a:lnTo>
                      <a:pt x="15" y="46"/>
                    </a:lnTo>
                    <a:lnTo>
                      <a:pt x="60" y="31"/>
                    </a:lnTo>
                    <a:lnTo>
                      <a:pt x="7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4" name="Freeform 487">
                <a:extLst>
                  <a:ext uri="{FF2B5EF4-FFF2-40B4-BE49-F238E27FC236}">
                    <a16:creationId xmlns="" xmlns:a16="http://schemas.microsoft.com/office/drawing/2014/main" id="{0464614D-2D72-441E-9782-1231ADDBCBEA}"/>
                  </a:ext>
                </a:extLst>
              </p:cNvPr>
              <p:cNvSpPr>
                <a:spLocks/>
              </p:cNvSpPr>
              <p:nvPr/>
            </p:nvSpPr>
            <p:spPr bwMode="auto">
              <a:xfrm>
                <a:off x="6094080" y="3662751"/>
                <a:ext cx="100672" cy="52948"/>
              </a:xfrm>
              <a:custGeom>
                <a:avLst/>
                <a:gdLst>
                  <a:gd name="T0" fmla="*/ 0 w 104"/>
                  <a:gd name="T1" fmla="*/ 0 h 62"/>
                  <a:gd name="T2" fmla="*/ 0 w 104"/>
                  <a:gd name="T3" fmla="*/ 0 h 62"/>
                  <a:gd name="T4" fmla="*/ 0 w 104"/>
                  <a:gd name="T5" fmla="*/ 0 h 62"/>
                  <a:gd name="T6" fmla="*/ 0 w 104"/>
                  <a:gd name="T7" fmla="*/ 0 h 62"/>
                  <a:gd name="T8" fmla="*/ 0 w 104"/>
                  <a:gd name="T9" fmla="*/ 0 h 62"/>
                  <a:gd name="T10" fmla="*/ 0 w 104"/>
                  <a:gd name="T11" fmla="*/ 0 h 62"/>
                  <a:gd name="T12" fmla="*/ 0 w 104"/>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62">
                    <a:moveTo>
                      <a:pt x="15" y="15"/>
                    </a:moveTo>
                    <a:lnTo>
                      <a:pt x="0" y="31"/>
                    </a:lnTo>
                    <a:lnTo>
                      <a:pt x="29" y="61"/>
                    </a:lnTo>
                    <a:lnTo>
                      <a:pt x="88" y="61"/>
                    </a:lnTo>
                    <a:lnTo>
                      <a:pt x="103" y="15"/>
                    </a:lnTo>
                    <a:lnTo>
                      <a:pt x="74" y="0"/>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 name="Freeform 488">
                <a:extLst>
                  <a:ext uri="{FF2B5EF4-FFF2-40B4-BE49-F238E27FC236}">
                    <a16:creationId xmlns="" xmlns:a16="http://schemas.microsoft.com/office/drawing/2014/main" id="{E4689CAE-5BF7-41FC-8685-080D9FD2A3A9}"/>
                  </a:ext>
                </a:extLst>
              </p:cNvPr>
              <p:cNvSpPr>
                <a:spLocks/>
              </p:cNvSpPr>
              <p:nvPr/>
            </p:nvSpPr>
            <p:spPr bwMode="auto">
              <a:xfrm>
                <a:off x="6150009" y="3724523"/>
                <a:ext cx="17897"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Freeform 489">
                <a:extLst>
                  <a:ext uri="{FF2B5EF4-FFF2-40B4-BE49-F238E27FC236}">
                    <a16:creationId xmlns="" xmlns:a16="http://schemas.microsoft.com/office/drawing/2014/main" id="{76CA16B8-D891-491B-B7AC-B22FC1C7B5AA}"/>
                  </a:ext>
                </a:extLst>
              </p:cNvPr>
              <p:cNvSpPr>
                <a:spLocks/>
              </p:cNvSpPr>
              <p:nvPr/>
            </p:nvSpPr>
            <p:spPr bwMode="auto">
              <a:xfrm>
                <a:off x="5765218" y="4664350"/>
                <a:ext cx="355708" cy="293420"/>
              </a:xfrm>
              <a:custGeom>
                <a:avLst/>
                <a:gdLst>
                  <a:gd name="T0" fmla="*/ 0 w 374"/>
                  <a:gd name="T1" fmla="*/ 0 h 355"/>
                  <a:gd name="T2" fmla="*/ 0 w 374"/>
                  <a:gd name="T3" fmla="*/ 0 h 355"/>
                  <a:gd name="T4" fmla="*/ 0 w 374"/>
                  <a:gd name="T5" fmla="*/ 0 h 355"/>
                  <a:gd name="T6" fmla="*/ 0 w 374"/>
                  <a:gd name="T7" fmla="*/ 0 h 355"/>
                  <a:gd name="T8" fmla="*/ 0 w 374"/>
                  <a:gd name="T9" fmla="*/ 0 h 355"/>
                  <a:gd name="T10" fmla="*/ 0 w 374"/>
                  <a:gd name="T11" fmla="*/ 0 h 355"/>
                  <a:gd name="T12" fmla="*/ 0 w 374"/>
                  <a:gd name="T13" fmla="*/ 0 h 355"/>
                  <a:gd name="T14" fmla="*/ 0 w 374"/>
                  <a:gd name="T15" fmla="*/ 0 h 355"/>
                  <a:gd name="T16" fmla="*/ 0 w 374"/>
                  <a:gd name="T17" fmla="*/ 0 h 355"/>
                  <a:gd name="T18" fmla="*/ 0 w 374"/>
                  <a:gd name="T19" fmla="*/ 0 h 355"/>
                  <a:gd name="T20" fmla="*/ 0 w 374"/>
                  <a:gd name="T21" fmla="*/ 0 h 355"/>
                  <a:gd name="T22" fmla="*/ 0 w 374"/>
                  <a:gd name="T23" fmla="*/ 0 h 355"/>
                  <a:gd name="T24" fmla="*/ 0 w 374"/>
                  <a:gd name="T25" fmla="*/ 0 h 355"/>
                  <a:gd name="T26" fmla="*/ 0 w 374"/>
                  <a:gd name="T27" fmla="*/ 0 h 355"/>
                  <a:gd name="T28" fmla="*/ 0 w 374"/>
                  <a:gd name="T29" fmla="*/ 0 h 355"/>
                  <a:gd name="T30" fmla="*/ 0 w 374"/>
                  <a:gd name="T31" fmla="*/ 0 h 355"/>
                  <a:gd name="T32" fmla="*/ 0 w 374"/>
                  <a:gd name="T33" fmla="*/ 0 h 355"/>
                  <a:gd name="T34" fmla="*/ 0 w 374"/>
                  <a:gd name="T35" fmla="*/ 0 h 355"/>
                  <a:gd name="T36" fmla="*/ 0 w 374"/>
                  <a:gd name="T37" fmla="*/ 0 h 355"/>
                  <a:gd name="T38" fmla="*/ 0 w 374"/>
                  <a:gd name="T39" fmla="*/ 0 h 355"/>
                  <a:gd name="T40" fmla="*/ 0 w 374"/>
                  <a:gd name="T41" fmla="*/ 0 h 355"/>
                  <a:gd name="T42" fmla="*/ 0 w 374"/>
                  <a:gd name="T43" fmla="*/ 0 h 355"/>
                  <a:gd name="T44" fmla="*/ 0 w 374"/>
                  <a:gd name="T45" fmla="*/ 0 h 355"/>
                  <a:gd name="T46" fmla="*/ 0 w 374"/>
                  <a:gd name="T47" fmla="*/ 0 h 355"/>
                  <a:gd name="T48" fmla="*/ 0 w 374"/>
                  <a:gd name="T49" fmla="*/ 0 h 355"/>
                  <a:gd name="T50" fmla="*/ 0 w 374"/>
                  <a:gd name="T51" fmla="*/ 0 h 355"/>
                  <a:gd name="T52" fmla="*/ 0 w 374"/>
                  <a:gd name="T53" fmla="*/ 0 h 3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4" h="355">
                    <a:moveTo>
                      <a:pt x="119" y="31"/>
                    </a:moveTo>
                    <a:lnTo>
                      <a:pt x="119" y="62"/>
                    </a:lnTo>
                    <a:lnTo>
                      <a:pt x="134" y="92"/>
                    </a:lnTo>
                    <a:lnTo>
                      <a:pt x="90" y="92"/>
                    </a:lnTo>
                    <a:lnTo>
                      <a:pt x="90" y="123"/>
                    </a:lnTo>
                    <a:lnTo>
                      <a:pt x="0" y="169"/>
                    </a:lnTo>
                    <a:lnTo>
                      <a:pt x="0" y="185"/>
                    </a:lnTo>
                    <a:lnTo>
                      <a:pt x="60" y="231"/>
                    </a:lnTo>
                    <a:lnTo>
                      <a:pt x="194" y="339"/>
                    </a:lnTo>
                    <a:lnTo>
                      <a:pt x="194" y="354"/>
                    </a:lnTo>
                    <a:lnTo>
                      <a:pt x="224" y="354"/>
                    </a:lnTo>
                    <a:lnTo>
                      <a:pt x="254" y="339"/>
                    </a:lnTo>
                    <a:lnTo>
                      <a:pt x="269" y="323"/>
                    </a:lnTo>
                    <a:lnTo>
                      <a:pt x="373" y="277"/>
                    </a:lnTo>
                    <a:lnTo>
                      <a:pt x="328" y="246"/>
                    </a:lnTo>
                    <a:lnTo>
                      <a:pt x="313" y="215"/>
                    </a:lnTo>
                    <a:lnTo>
                      <a:pt x="313" y="185"/>
                    </a:lnTo>
                    <a:lnTo>
                      <a:pt x="313" y="169"/>
                    </a:lnTo>
                    <a:lnTo>
                      <a:pt x="313" y="123"/>
                    </a:lnTo>
                    <a:lnTo>
                      <a:pt x="313" y="92"/>
                    </a:lnTo>
                    <a:lnTo>
                      <a:pt x="283" y="77"/>
                    </a:lnTo>
                    <a:lnTo>
                      <a:pt x="283" y="46"/>
                    </a:lnTo>
                    <a:lnTo>
                      <a:pt x="298" y="31"/>
                    </a:lnTo>
                    <a:lnTo>
                      <a:pt x="298" y="0"/>
                    </a:lnTo>
                    <a:lnTo>
                      <a:pt x="239" y="15"/>
                    </a:lnTo>
                    <a:lnTo>
                      <a:pt x="239" y="0"/>
                    </a:lnTo>
                    <a:lnTo>
                      <a:pt x="119"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7" name="Freeform 490">
                <a:extLst>
                  <a:ext uri="{FF2B5EF4-FFF2-40B4-BE49-F238E27FC236}">
                    <a16:creationId xmlns="" xmlns:a16="http://schemas.microsoft.com/office/drawing/2014/main" id="{CA13B183-E588-40EF-A762-F3A341A35877}"/>
                  </a:ext>
                </a:extLst>
              </p:cNvPr>
              <p:cNvSpPr>
                <a:spLocks/>
              </p:cNvSpPr>
              <p:nvPr/>
            </p:nvSpPr>
            <p:spPr bwMode="auto">
              <a:xfrm>
                <a:off x="5619802" y="4814369"/>
                <a:ext cx="145416" cy="103690"/>
              </a:xfrm>
              <a:custGeom>
                <a:avLst/>
                <a:gdLst>
                  <a:gd name="T0" fmla="*/ 0 w 150"/>
                  <a:gd name="T1" fmla="*/ 0 h 124"/>
                  <a:gd name="T2" fmla="*/ 0 w 150"/>
                  <a:gd name="T3" fmla="*/ 0 h 124"/>
                  <a:gd name="T4" fmla="*/ 0 w 150"/>
                  <a:gd name="T5" fmla="*/ 0 h 124"/>
                  <a:gd name="T6" fmla="*/ 0 w 150"/>
                  <a:gd name="T7" fmla="*/ 0 h 124"/>
                  <a:gd name="T8" fmla="*/ 0 w 150"/>
                  <a:gd name="T9" fmla="*/ 0 h 124"/>
                  <a:gd name="T10" fmla="*/ 0 w 150"/>
                  <a:gd name="T11" fmla="*/ 0 h 124"/>
                  <a:gd name="T12" fmla="*/ 0 w 150"/>
                  <a:gd name="T13" fmla="*/ 0 h 124"/>
                  <a:gd name="T14" fmla="*/ 0 w 150"/>
                  <a:gd name="T15" fmla="*/ 0 h 124"/>
                  <a:gd name="T16" fmla="*/ 0 w 150"/>
                  <a:gd name="T17" fmla="*/ 0 h 124"/>
                  <a:gd name="T18" fmla="*/ 0 w 150"/>
                  <a:gd name="T19" fmla="*/ 0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0" h="124">
                    <a:moveTo>
                      <a:pt x="0" y="123"/>
                    </a:moveTo>
                    <a:lnTo>
                      <a:pt x="60" y="123"/>
                    </a:lnTo>
                    <a:lnTo>
                      <a:pt x="60" y="92"/>
                    </a:lnTo>
                    <a:lnTo>
                      <a:pt x="75" y="92"/>
                    </a:lnTo>
                    <a:lnTo>
                      <a:pt x="75" y="46"/>
                    </a:lnTo>
                    <a:lnTo>
                      <a:pt x="149" y="46"/>
                    </a:lnTo>
                    <a:lnTo>
                      <a:pt x="149" y="0"/>
                    </a:lnTo>
                    <a:lnTo>
                      <a:pt x="75" y="0"/>
                    </a:lnTo>
                    <a:lnTo>
                      <a:pt x="45" y="31"/>
                    </a:lnTo>
                    <a:lnTo>
                      <a:pt x="0"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8" name="Freeform 491">
                <a:extLst>
                  <a:ext uri="{FF2B5EF4-FFF2-40B4-BE49-F238E27FC236}">
                    <a16:creationId xmlns="" xmlns:a16="http://schemas.microsoft.com/office/drawing/2014/main" id="{A9E8B3A0-58B3-4B57-AD12-F863FD9BD153}"/>
                  </a:ext>
                </a:extLst>
              </p:cNvPr>
              <p:cNvSpPr>
                <a:spLocks/>
              </p:cNvSpPr>
              <p:nvPr/>
            </p:nvSpPr>
            <p:spPr bwMode="auto">
              <a:xfrm>
                <a:off x="5691391" y="4675381"/>
                <a:ext cx="201345" cy="143401"/>
              </a:xfrm>
              <a:custGeom>
                <a:avLst/>
                <a:gdLst>
                  <a:gd name="T0" fmla="*/ 0 w 211"/>
                  <a:gd name="T1" fmla="*/ 0 h 170"/>
                  <a:gd name="T2" fmla="*/ 0 w 211"/>
                  <a:gd name="T3" fmla="*/ 0 h 170"/>
                  <a:gd name="T4" fmla="*/ 0 w 211"/>
                  <a:gd name="T5" fmla="*/ 0 h 170"/>
                  <a:gd name="T6" fmla="*/ 0 w 211"/>
                  <a:gd name="T7" fmla="*/ 0 h 170"/>
                  <a:gd name="T8" fmla="*/ 0 w 211"/>
                  <a:gd name="T9" fmla="*/ 0 h 170"/>
                  <a:gd name="T10" fmla="*/ 0 w 211"/>
                  <a:gd name="T11" fmla="*/ 0 h 170"/>
                  <a:gd name="T12" fmla="*/ 0 w 211"/>
                  <a:gd name="T13" fmla="*/ 0 h 170"/>
                  <a:gd name="T14" fmla="*/ 0 w 211"/>
                  <a:gd name="T15" fmla="*/ 0 h 170"/>
                  <a:gd name="T16" fmla="*/ 0 w 211"/>
                  <a:gd name="T17" fmla="*/ 0 h 170"/>
                  <a:gd name="T18" fmla="*/ 0 w 211"/>
                  <a:gd name="T19" fmla="*/ 0 h 170"/>
                  <a:gd name="T20" fmla="*/ 0 w 211"/>
                  <a:gd name="T21" fmla="*/ 0 h 170"/>
                  <a:gd name="T22" fmla="*/ 0 w 211"/>
                  <a:gd name="T23" fmla="*/ 0 h 170"/>
                  <a:gd name="T24" fmla="*/ 0 w 211"/>
                  <a:gd name="T25" fmla="*/ 0 h 170"/>
                  <a:gd name="T26" fmla="*/ 0 w 211"/>
                  <a:gd name="T27" fmla="*/ 0 h 170"/>
                  <a:gd name="T28" fmla="*/ 0 w 211"/>
                  <a:gd name="T29" fmla="*/ 0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1" h="170">
                    <a:moveTo>
                      <a:pt x="0" y="169"/>
                    </a:moveTo>
                    <a:lnTo>
                      <a:pt x="75" y="169"/>
                    </a:lnTo>
                    <a:lnTo>
                      <a:pt x="75" y="154"/>
                    </a:lnTo>
                    <a:lnTo>
                      <a:pt x="165" y="108"/>
                    </a:lnTo>
                    <a:lnTo>
                      <a:pt x="165" y="77"/>
                    </a:lnTo>
                    <a:lnTo>
                      <a:pt x="210" y="77"/>
                    </a:lnTo>
                    <a:lnTo>
                      <a:pt x="195" y="46"/>
                    </a:lnTo>
                    <a:lnTo>
                      <a:pt x="195" y="15"/>
                    </a:lnTo>
                    <a:lnTo>
                      <a:pt x="165" y="0"/>
                    </a:lnTo>
                    <a:lnTo>
                      <a:pt x="135" y="15"/>
                    </a:lnTo>
                    <a:lnTo>
                      <a:pt x="135" y="0"/>
                    </a:lnTo>
                    <a:lnTo>
                      <a:pt x="105" y="31"/>
                    </a:lnTo>
                    <a:lnTo>
                      <a:pt x="90" y="46"/>
                    </a:lnTo>
                    <a:lnTo>
                      <a:pt x="45" y="123"/>
                    </a:lnTo>
                    <a:lnTo>
                      <a:pt x="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9" name="Freeform 492">
                <a:extLst>
                  <a:ext uri="{FF2B5EF4-FFF2-40B4-BE49-F238E27FC236}">
                    <a16:creationId xmlns="" xmlns:a16="http://schemas.microsoft.com/office/drawing/2014/main" id="{01D566F3-1E8C-40FE-8E50-AC47C3BB330D}"/>
                  </a:ext>
                </a:extLst>
              </p:cNvPr>
              <p:cNvSpPr>
                <a:spLocks/>
              </p:cNvSpPr>
              <p:nvPr/>
            </p:nvSpPr>
            <p:spPr bwMode="auto">
              <a:xfrm>
                <a:off x="5836807" y="4395198"/>
                <a:ext cx="201345" cy="152226"/>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w 210"/>
                  <a:gd name="T39" fmla="*/ 0 h 185"/>
                  <a:gd name="T40" fmla="*/ 0 w 210"/>
                  <a:gd name="T41" fmla="*/ 0 h 185"/>
                  <a:gd name="T42" fmla="*/ 0 w 210"/>
                  <a:gd name="T43" fmla="*/ 0 h 185"/>
                  <a:gd name="T44" fmla="*/ 0 w 210"/>
                  <a:gd name="T45" fmla="*/ 0 h 185"/>
                  <a:gd name="T46" fmla="*/ 0 w 210"/>
                  <a:gd name="T47" fmla="*/ 0 h 185"/>
                  <a:gd name="T48" fmla="*/ 0 w 210"/>
                  <a:gd name="T49" fmla="*/ 0 h 185"/>
                  <a:gd name="T50" fmla="*/ 0 w 210"/>
                  <a:gd name="T51" fmla="*/ 0 h 185"/>
                  <a:gd name="T52" fmla="*/ 0 w 210"/>
                  <a:gd name="T53" fmla="*/ 0 h 185"/>
                  <a:gd name="T54" fmla="*/ 0 w 210"/>
                  <a:gd name="T55" fmla="*/ 0 h 1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0" h="185">
                    <a:moveTo>
                      <a:pt x="60" y="169"/>
                    </a:moveTo>
                    <a:lnTo>
                      <a:pt x="90" y="184"/>
                    </a:lnTo>
                    <a:lnTo>
                      <a:pt x="90" y="169"/>
                    </a:lnTo>
                    <a:lnTo>
                      <a:pt x="134" y="184"/>
                    </a:lnTo>
                    <a:lnTo>
                      <a:pt x="134" y="169"/>
                    </a:lnTo>
                    <a:lnTo>
                      <a:pt x="149" y="169"/>
                    </a:lnTo>
                    <a:lnTo>
                      <a:pt x="194" y="169"/>
                    </a:lnTo>
                    <a:lnTo>
                      <a:pt x="209" y="153"/>
                    </a:lnTo>
                    <a:lnTo>
                      <a:pt x="194" y="123"/>
                    </a:lnTo>
                    <a:lnTo>
                      <a:pt x="194" y="107"/>
                    </a:lnTo>
                    <a:lnTo>
                      <a:pt x="179" y="107"/>
                    </a:lnTo>
                    <a:lnTo>
                      <a:pt x="179" y="92"/>
                    </a:lnTo>
                    <a:lnTo>
                      <a:pt x="209" y="61"/>
                    </a:lnTo>
                    <a:lnTo>
                      <a:pt x="209" y="46"/>
                    </a:lnTo>
                    <a:lnTo>
                      <a:pt x="179" y="15"/>
                    </a:lnTo>
                    <a:lnTo>
                      <a:pt x="149" y="15"/>
                    </a:lnTo>
                    <a:lnTo>
                      <a:pt x="119" y="0"/>
                    </a:lnTo>
                    <a:lnTo>
                      <a:pt x="105" y="0"/>
                    </a:lnTo>
                    <a:lnTo>
                      <a:pt x="105" y="15"/>
                    </a:lnTo>
                    <a:lnTo>
                      <a:pt x="75" y="46"/>
                    </a:lnTo>
                    <a:lnTo>
                      <a:pt x="45" y="31"/>
                    </a:lnTo>
                    <a:lnTo>
                      <a:pt x="45" y="46"/>
                    </a:lnTo>
                    <a:lnTo>
                      <a:pt x="30" y="46"/>
                    </a:lnTo>
                    <a:lnTo>
                      <a:pt x="15" y="46"/>
                    </a:lnTo>
                    <a:lnTo>
                      <a:pt x="0" y="61"/>
                    </a:lnTo>
                    <a:lnTo>
                      <a:pt x="45" y="77"/>
                    </a:lnTo>
                    <a:lnTo>
                      <a:pt x="60" y="123"/>
                    </a:lnTo>
                    <a:lnTo>
                      <a:pt x="6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Freeform 493">
                <a:extLst>
                  <a:ext uri="{FF2B5EF4-FFF2-40B4-BE49-F238E27FC236}">
                    <a16:creationId xmlns="" xmlns:a16="http://schemas.microsoft.com/office/drawing/2014/main" id="{0AB61EE2-A9FF-41B3-95F6-2370CB1B94C0}"/>
                  </a:ext>
                </a:extLst>
              </p:cNvPr>
              <p:cNvSpPr>
                <a:spLocks/>
              </p:cNvSpPr>
              <p:nvPr/>
            </p:nvSpPr>
            <p:spPr bwMode="auto">
              <a:xfrm>
                <a:off x="6051574" y="4547423"/>
                <a:ext cx="15660"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0"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1" name="Freeform 494">
                <a:extLst>
                  <a:ext uri="{FF2B5EF4-FFF2-40B4-BE49-F238E27FC236}">
                    <a16:creationId xmlns="" xmlns:a16="http://schemas.microsoft.com/office/drawing/2014/main" id="{3B950E5F-C99F-4CC2-9C65-8020F606DCB1}"/>
                  </a:ext>
                </a:extLst>
              </p:cNvPr>
              <p:cNvSpPr>
                <a:spLocks/>
              </p:cNvSpPr>
              <p:nvPr/>
            </p:nvSpPr>
            <p:spPr bwMode="auto">
              <a:xfrm>
                <a:off x="5765218" y="4520950"/>
                <a:ext cx="201345" cy="143401"/>
              </a:xfrm>
              <a:custGeom>
                <a:avLst/>
                <a:gdLst>
                  <a:gd name="T0" fmla="*/ 0 w 210"/>
                  <a:gd name="T1" fmla="*/ 0 h 170"/>
                  <a:gd name="T2" fmla="*/ 0 w 210"/>
                  <a:gd name="T3" fmla="*/ 0 h 170"/>
                  <a:gd name="T4" fmla="*/ 0 w 210"/>
                  <a:gd name="T5" fmla="*/ 0 h 170"/>
                  <a:gd name="T6" fmla="*/ 0 w 210"/>
                  <a:gd name="T7" fmla="*/ 0 h 170"/>
                  <a:gd name="T8" fmla="*/ 0 w 210"/>
                  <a:gd name="T9" fmla="*/ 0 h 170"/>
                  <a:gd name="T10" fmla="*/ 0 w 210"/>
                  <a:gd name="T11" fmla="*/ 0 h 170"/>
                  <a:gd name="T12" fmla="*/ 0 w 210"/>
                  <a:gd name="T13" fmla="*/ 0 h 170"/>
                  <a:gd name="T14" fmla="*/ 0 w 210"/>
                  <a:gd name="T15" fmla="*/ 0 h 170"/>
                  <a:gd name="T16" fmla="*/ 0 w 210"/>
                  <a:gd name="T17" fmla="*/ 0 h 170"/>
                  <a:gd name="T18" fmla="*/ 0 w 210"/>
                  <a:gd name="T19" fmla="*/ 0 h 170"/>
                  <a:gd name="T20" fmla="*/ 0 w 210"/>
                  <a:gd name="T21" fmla="*/ 0 h 170"/>
                  <a:gd name="T22" fmla="*/ 0 w 210"/>
                  <a:gd name="T23" fmla="*/ 0 h 170"/>
                  <a:gd name="T24" fmla="*/ 0 w 210"/>
                  <a:gd name="T25" fmla="*/ 0 h 170"/>
                  <a:gd name="T26" fmla="*/ 0 w 210"/>
                  <a:gd name="T27" fmla="*/ 0 h 170"/>
                  <a:gd name="T28" fmla="*/ 0 w 210"/>
                  <a:gd name="T29" fmla="*/ 0 h 170"/>
                  <a:gd name="T30" fmla="*/ 0 w 210"/>
                  <a:gd name="T31" fmla="*/ 0 h 170"/>
                  <a:gd name="T32" fmla="*/ 0 w 210"/>
                  <a:gd name="T33" fmla="*/ 0 h 170"/>
                  <a:gd name="T34" fmla="*/ 0 w 210"/>
                  <a:gd name="T35" fmla="*/ 0 h 170"/>
                  <a:gd name="T36" fmla="*/ 0 w 210"/>
                  <a:gd name="T37" fmla="*/ 0 h 170"/>
                  <a:gd name="T38" fmla="*/ 0 w 210"/>
                  <a:gd name="T39" fmla="*/ 0 h 170"/>
                  <a:gd name="T40" fmla="*/ 0 w 210"/>
                  <a:gd name="T41" fmla="*/ 0 h 170"/>
                  <a:gd name="T42" fmla="*/ 0 w 210"/>
                  <a:gd name="T43" fmla="*/ 0 h 170"/>
                  <a:gd name="T44" fmla="*/ 0 w 210"/>
                  <a:gd name="T45" fmla="*/ 0 h 170"/>
                  <a:gd name="T46" fmla="*/ 0 w 210"/>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0" h="170">
                    <a:moveTo>
                      <a:pt x="60" y="169"/>
                    </a:moveTo>
                    <a:lnTo>
                      <a:pt x="90" y="154"/>
                    </a:lnTo>
                    <a:lnTo>
                      <a:pt x="105" y="154"/>
                    </a:lnTo>
                    <a:lnTo>
                      <a:pt x="119" y="154"/>
                    </a:lnTo>
                    <a:lnTo>
                      <a:pt x="134" y="138"/>
                    </a:lnTo>
                    <a:lnTo>
                      <a:pt x="149" y="138"/>
                    </a:lnTo>
                    <a:lnTo>
                      <a:pt x="164" y="108"/>
                    </a:lnTo>
                    <a:lnTo>
                      <a:pt x="149" y="92"/>
                    </a:lnTo>
                    <a:lnTo>
                      <a:pt x="179" y="61"/>
                    </a:lnTo>
                    <a:lnTo>
                      <a:pt x="209" y="46"/>
                    </a:lnTo>
                    <a:lnTo>
                      <a:pt x="209" y="31"/>
                    </a:lnTo>
                    <a:lnTo>
                      <a:pt x="164" y="15"/>
                    </a:lnTo>
                    <a:lnTo>
                      <a:pt x="164" y="31"/>
                    </a:lnTo>
                    <a:lnTo>
                      <a:pt x="134" y="15"/>
                    </a:lnTo>
                    <a:lnTo>
                      <a:pt x="119" y="15"/>
                    </a:lnTo>
                    <a:lnTo>
                      <a:pt x="30" y="0"/>
                    </a:lnTo>
                    <a:lnTo>
                      <a:pt x="0" y="15"/>
                    </a:lnTo>
                    <a:lnTo>
                      <a:pt x="0" y="46"/>
                    </a:lnTo>
                    <a:lnTo>
                      <a:pt x="45" y="46"/>
                    </a:lnTo>
                    <a:lnTo>
                      <a:pt x="30" y="108"/>
                    </a:lnTo>
                    <a:lnTo>
                      <a:pt x="30" y="123"/>
                    </a:lnTo>
                    <a:lnTo>
                      <a:pt x="30" y="154"/>
                    </a:lnTo>
                    <a:lnTo>
                      <a:pt x="45" y="154"/>
                    </a:lnTo>
                    <a:lnTo>
                      <a:pt x="6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2" name="Freeform 495">
                <a:extLst>
                  <a:ext uri="{FF2B5EF4-FFF2-40B4-BE49-F238E27FC236}">
                    <a16:creationId xmlns="" xmlns:a16="http://schemas.microsoft.com/office/drawing/2014/main" id="{76E2608E-E29E-43E0-8F1D-C8528E89D968}"/>
                  </a:ext>
                </a:extLst>
              </p:cNvPr>
              <p:cNvSpPr>
                <a:spLocks/>
              </p:cNvSpPr>
              <p:nvPr/>
            </p:nvSpPr>
            <p:spPr bwMode="auto">
              <a:xfrm>
                <a:off x="5935242" y="4598166"/>
                <a:ext cx="31321" cy="15443"/>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7">
                    <a:moveTo>
                      <a:pt x="0" y="0"/>
                    </a:moveTo>
                    <a:lnTo>
                      <a:pt x="15" y="16"/>
                    </a:lnTo>
                    <a:lnTo>
                      <a:pt x="29" y="0"/>
                    </a:lnTo>
                    <a:lnTo>
                      <a:pt x="1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Freeform 496">
                <a:extLst>
                  <a:ext uri="{FF2B5EF4-FFF2-40B4-BE49-F238E27FC236}">
                    <a16:creationId xmlns="" xmlns:a16="http://schemas.microsoft.com/office/drawing/2014/main" id="{269A20D2-BF61-4458-9A57-AABDA9473EDF}"/>
                  </a:ext>
                </a:extLst>
              </p:cNvPr>
              <p:cNvSpPr>
                <a:spLocks/>
              </p:cNvSpPr>
              <p:nvPr/>
            </p:nvSpPr>
            <p:spPr bwMode="auto">
              <a:xfrm>
                <a:off x="5765218" y="4558454"/>
                <a:ext cx="42506" cy="92659"/>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 h="108">
                    <a:moveTo>
                      <a:pt x="0" y="0"/>
                    </a:moveTo>
                    <a:lnTo>
                      <a:pt x="0" y="61"/>
                    </a:lnTo>
                    <a:lnTo>
                      <a:pt x="0" y="76"/>
                    </a:lnTo>
                    <a:lnTo>
                      <a:pt x="0" y="107"/>
                    </a:lnTo>
                    <a:lnTo>
                      <a:pt x="30" y="107"/>
                    </a:lnTo>
                    <a:lnTo>
                      <a:pt x="30" y="76"/>
                    </a:lnTo>
                    <a:lnTo>
                      <a:pt x="30" y="61"/>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Freeform 497">
                <a:extLst>
                  <a:ext uri="{FF2B5EF4-FFF2-40B4-BE49-F238E27FC236}">
                    <a16:creationId xmlns="" xmlns:a16="http://schemas.microsoft.com/office/drawing/2014/main" id="{61C2526C-43F8-47A0-B7CB-C8926D030ADC}"/>
                  </a:ext>
                </a:extLst>
              </p:cNvPr>
              <p:cNvSpPr>
                <a:spLocks/>
              </p:cNvSpPr>
              <p:nvPr/>
            </p:nvSpPr>
            <p:spPr bwMode="auto">
              <a:xfrm>
                <a:off x="5950902" y="4368724"/>
                <a:ext cx="58167" cy="39711"/>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w 61"/>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47">
                    <a:moveTo>
                      <a:pt x="45" y="46"/>
                    </a:moveTo>
                    <a:lnTo>
                      <a:pt x="60" y="46"/>
                    </a:lnTo>
                    <a:lnTo>
                      <a:pt x="30" y="46"/>
                    </a:lnTo>
                    <a:lnTo>
                      <a:pt x="0" y="31"/>
                    </a:lnTo>
                    <a:lnTo>
                      <a:pt x="15" y="15"/>
                    </a:lnTo>
                    <a:lnTo>
                      <a:pt x="30" y="15"/>
                    </a:lnTo>
                    <a:lnTo>
                      <a:pt x="45" y="0"/>
                    </a:lnTo>
                    <a:lnTo>
                      <a:pt x="60" y="15"/>
                    </a:lnTo>
                    <a:lnTo>
                      <a:pt x="60" y="31"/>
                    </a:lnTo>
                    <a:lnTo>
                      <a:pt x="45"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5" name="Freeform 498">
                <a:extLst>
                  <a:ext uri="{FF2B5EF4-FFF2-40B4-BE49-F238E27FC236}">
                    <a16:creationId xmlns="" xmlns:a16="http://schemas.microsoft.com/office/drawing/2014/main" id="{DECFE86F-FB19-4CA5-939C-C585E024071C}"/>
                  </a:ext>
                </a:extLst>
              </p:cNvPr>
              <p:cNvSpPr>
                <a:spLocks/>
              </p:cNvSpPr>
              <p:nvPr/>
            </p:nvSpPr>
            <p:spPr bwMode="auto">
              <a:xfrm>
                <a:off x="5964325" y="4340044"/>
                <a:ext cx="58167" cy="41917"/>
              </a:xfrm>
              <a:custGeom>
                <a:avLst/>
                <a:gdLst>
                  <a:gd name="T0" fmla="*/ 0 w 60"/>
                  <a:gd name="T1" fmla="*/ 0 h 48"/>
                  <a:gd name="T2" fmla="*/ 0 w 60"/>
                  <a:gd name="T3" fmla="*/ 0 h 48"/>
                  <a:gd name="T4" fmla="*/ 0 w 60"/>
                  <a:gd name="T5" fmla="*/ 0 h 48"/>
                  <a:gd name="T6" fmla="*/ 0 w 60"/>
                  <a:gd name="T7" fmla="*/ 0 h 48"/>
                  <a:gd name="T8" fmla="*/ 0 w 60"/>
                  <a:gd name="T9" fmla="*/ 0 h 48"/>
                  <a:gd name="T10" fmla="*/ 0 w 60"/>
                  <a:gd name="T11" fmla="*/ 0 h 48"/>
                  <a:gd name="T12" fmla="*/ 0 w 60"/>
                  <a:gd name="T13" fmla="*/ 0 h 48"/>
                  <a:gd name="T14" fmla="*/ 0 w 60"/>
                  <a:gd name="T15" fmla="*/ 0 h 48"/>
                  <a:gd name="T16" fmla="*/ 0 w 60"/>
                  <a:gd name="T17" fmla="*/ 0 h 48"/>
                  <a:gd name="T18" fmla="*/ 0 w 60"/>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48">
                    <a:moveTo>
                      <a:pt x="0" y="47"/>
                    </a:moveTo>
                    <a:lnTo>
                      <a:pt x="15" y="47"/>
                    </a:lnTo>
                    <a:lnTo>
                      <a:pt x="30" y="31"/>
                    </a:lnTo>
                    <a:lnTo>
                      <a:pt x="44" y="47"/>
                    </a:lnTo>
                    <a:lnTo>
                      <a:pt x="59" y="16"/>
                    </a:lnTo>
                    <a:lnTo>
                      <a:pt x="59" y="0"/>
                    </a:lnTo>
                    <a:lnTo>
                      <a:pt x="30" y="0"/>
                    </a:lnTo>
                    <a:lnTo>
                      <a:pt x="15" y="0"/>
                    </a:lnTo>
                    <a:lnTo>
                      <a:pt x="0" y="31"/>
                    </a:lnTo>
                    <a:lnTo>
                      <a:pt x="0" y="4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6" name="Freeform 499">
                <a:extLst>
                  <a:ext uri="{FF2B5EF4-FFF2-40B4-BE49-F238E27FC236}">
                    <a16:creationId xmlns="" xmlns:a16="http://schemas.microsoft.com/office/drawing/2014/main" id="{7A0F5D8D-3661-45FA-A8E9-791EDCB184F8}"/>
                  </a:ext>
                </a:extLst>
              </p:cNvPr>
              <p:cNvSpPr>
                <a:spLocks/>
              </p:cNvSpPr>
              <p:nvPr/>
            </p:nvSpPr>
            <p:spPr bwMode="auto">
              <a:xfrm>
                <a:off x="5823384" y="4225323"/>
                <a:ext cx="111858" cy="183112"/>
              </a:xfrm>
              <a:custGeom>
                <a:avLst/>
                <a:gdLst>
                  <a:gd name="T0" fmla="*/ 0 w 121"/>
                  <a:gd name="T1" fmla="*/ 0 h 217"/>
                  <a:gd name="T2" fmla="*/ 0 w 121"/>
                  <a:gd name="T3" fmla="*/ 0 h 217"/>
                  <a:gd name="T4" fmla="*/ 0 w 121"/>
                  <a:gd name="T5" fmla="*/ 0 h 217"/>
                  <a:gd name="T6" fmla="*/ 0 w 121"/>
                  <a:gd name="T7" fmla="*/ 0 h 217"/>
                  <a:gd name="T8" fmla="*/ 0 w 121"/>
                  <a:gd name="T9" fmla="*/ 0 h 217"/>
                  <a:gd name="T10" fmla="*/ 0 w 121"/>
                  <a:gd name="T11" fmla="*/ 0 h 217"/>
                  <a:gd name="T12" fmla="*/ 0 w 121"/>
                  <a:gd name="T13" fmla="*/ 0 h 217"/>
                  <a:gd name="T14" fmla="*/ 0 w 121"/>
                  <a:gd name="T15" fmla="*/ 0 h 217"/>
                  <a:gd name="T16" fmla="*/ 0 w 121"/>
                  <a:gd name="T17" fmla="*/ 0 h 217"/>
                  <a:gd name="T18" fmla="*/ 0 w 121"/>
                  <a:gd name="T19" fmla="*/ 0 h 217"/>
                  <a:gd name="T20" fmla="*/ 0 w 121"/>
                  <a:gd name="T21" fmla="*/ 0 h 217"/>
                  <a:gd name="T22" fmla="*/ 0 w 121"/>
                  <a:gd name="T23" fmla="*/ 0 h 217"/>
                  <a:gd name="T24" fmla="*/ 0 w 121"/>
                  <a:gd name="T25" fmla="*/ 0 h 217"/>
                  <a:gd name="T26" fmla="*/ 0 w 121"/>
                  <a:gd name="T27" fmla="*/ 0 h 217"/>
                  <a:gd name="T28" fmla="*/ 0 w 121"/>
                  <a:gd name="T29" fmla="*/ 0 h 217"/>
                  <a:gd name="T30" fmla="*/ 0 w 121"/>
                  <a:gd name="T31" fmla="*/ 0 h 217"/>
                  <a:gd name="T32" fmla="*/ 0 w 121"/>
                  <a:gd name="T33" fmla="*/ 0 h 217"/>
                  <a:gd name="T34" fmla="*/ 0 w 121"/>
                  <a:gd name="T35" fmla="*/ 0 h 217"/>
                  <a:gd name="T36" fmla="*/ 0 w 121"/>
                  <a:gd name="T37" fmla="*/ 0 h 217"/>
                  <a:gd name="T38" fmla="*/ 0 w 121"/>
                  <a:gd name="T39" fmla="*/ 0 h 217"/>
                  <a:gd name="T40" fmla="*/ 0 w 121"/>
                  <a:gd name="T41" fmla="*/ 0 h 217"/>
                  <a:gd name="T42" fmla="*/ 0 w 121"/>
                  <a:gd name="T43" fmla="*/ 0 h 217"/>
                  <a:gd name="T44" fmla="*/ 0 w 121"/>
                  <a:gd name="T45" fmla="*/ 0 h 217"/>
                  <a:gd name="T46" fmla="*/ 0 w 121"/>
                  <a:gd name="T47" fmla="*/ 0 h 217"/>
                  <a:gd name="T48" fmla="*/ 0 w 121"/>
                  <a:gd name="T49" fmla="*/ 0 h 217"/>
                  <a:gd name="T50" fmla="*/ 0 w 121"/>
                  <a:gd name="T51" fmla="*/ 0 h 217"/>
                  <a:gd name="T52" fmla="*/ 0 w 121"/>
                  <a:gd name="T53" fmla="*/ 0 h 217"/>
                  <a:gd name="T54" fmla="*/ 0 w 121"/>
                  <a:gd name="T55" fmla="*/ 0 h 217"/>
                  <a:gd name="T56" fmla="*/ 0 w 121"/>
                  <a:gd name="T57" fmla="*/ 0 h 217"/>
                  <a:gd name="T58" fmla="*/ 0 w 121"/>
                  <a:gd name="T59" fmla="*/ 0 h 217"/>
                  <a:gd name="T60" fmla="*/ 0 w 121"/>
                  <a:gd name="T61" fmla="*/ 0 h 217"/>
                  <a:gd name="T62" fmla="*/ 0 w 121"/>
                  <a:gd name="T63" fmla="*/ 0 h 2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1" h="217">
                    <a:moveTo>
                      <a:pt x="45" y="0"/>
                    </a:moveTo>
                    <a:lnTo>
                      <a:pt x="15" y="0"/>
                    </a:lnTo>
                    <a:lnTo>
                      <a:pt x="0" y="15"/>
                    </a:lnTo>
                    <a:lnTo>
                      <a:pt x="15" y="62"/>
                    </a:lnTo>
                    <a:lnTo>
                      <a:pt x="15" y="77"/>
                    </a:lnTo>
                    <a:lnTo>
                      <a:pt x="15" y="93"/>
                    </a:lnTo>
                    <a:lnTo>
                      <a:pt x="15" y="108"/>
                    </a:lnTo>
                    <a:lnTo>
                      <a:pt x="45" y="93"/>
                    </a:lnTo>
                    <a:lnTo>
                      <a:pt x="45" y="108"/>
                    </a:lnTo>
                    <a:lnTo>
                      <a:pt x="45" y="139"/>
                    </a:lnTo>
                    <a:lnTo>
                      <a:pt x="30" y="139"/>
                    </a:lnTo>
                    <a:lnTo>
                      <a:pt x="30" y="154"/>
                    </a:lnTo>
                    <a:lnTo>
                      <a:pt x="15" y="170"/>
                    </a:lnTo>
                    <a:lnTo>
                      <a:pt x="30" y="170"/>
                    </a:lnTo>
                    <a:lnTo>
                      <a:pt x="45" y="185"/>
                    </a:lnTo>
                    <a:lnTo>
                      <a:pt x="30" y="185"/>
                    </a:lnTo>
                    <a:lnTo>
                      <a:pt x="0" y="216"/>
                    </a:lnTo>
                    <a:lnTo>
                      <a:pt x="15" y="216"/>
                    </a:lnTo>
                    <a:lnTo>
                      <a:pt x="45" y="201"/>
                    </a:lnTo>
                    <a:lnTo>
                      <a:pt x="60" y="201"/>
                    </a:lnTo>
                    <a:lnTo>
                      <a:pt x="105" y="201"/>
                    </a:lnTo>
                    <a:lnTo>
                      <a:pt x="120" y="185"/>
                    </a:lnTo>
                    <a:lnTo>
                      <a:pt x="105" y="185"/>
                    </a:lnTo>
                    <a:lnTo>
                      <a:pt x="120" y="170"/>
                    </a:lnTo>
                    <a:lnTo>
                      <a:pt x="120" y="154"/>
                    </a:lnTo>
                    <a:lnTo>
                      <a:pt x="120" y="139"/>
                    </a:lnTo>
                    <a:lnTo>
                      <a:pt x="105" y="139"/>
                    </a:lnTo>
                    <a:lnTo>
                      <a:pt x="60" y="62"/>
                    </a:lnTo>
                    <a:lnTo>
                      <a:pt x="45" y="62"/>
                    </a:lnTo>
                    <a:lnTo>
                      <a:pt x="60" y="31"/>
                    </a:lnTo>
                    <a:lnTo>
                      <a:pt x="30"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7" name="Freeform 500">
                <a:extLst>
                  <a:ext uri="{FF2B5EF4-FFF2-40B4-BE49-F238E27FC236}">
                    <a16:creationId xmlns="" xmlns:a16="http://schemas.microsoft.com/office/drawing/2014/main" id="{5058B600-2F72-4018-BDB3-CEDA329EB337}"/>
                  </a:ext>
                </a:extLst>
              </p:cNvPr>
              <p:cNvSpPr>
                <a:spLocks/>
              </p:cNvSpPr>
              <p:nvPr/>
            </p:nvSpPr>
            <p:spPr bwMode="auto">
              <a:xfrm>
                <a:off x="5792064" y="4304745"/>
                <a:ext cx="31321" cy="24268"/>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w 31"/>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2">
                    <a:moveTo>
                      <a:pt x="15" y="0"/>
                    </a:moveTo>
                    <a:lnTo>
                      <a:pt x="0" y="16"/>
                    </a:lnTo>
                    <a:lnTo>
                      <a:pt x="15" y="31"/>
                    </a:lnTo>
                    <a:lnTo>
                      <a:pt x="30" y="31"/>
                    </a:lnTo>
                    <a:lnTo>
                      <a:pt x="30" y="16"/>
                    </a:lnTo>
                    <a:lnTo>
                      <a:pt x="30"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8" name="Freeform 501">
                <a:extLst>
                  <a:ext uri="{FF2B5EF4-FFF2-40B4-BE49-F238E27FC236}">
                    <a16:creationId xmlns="" xmlns:a16="http://schemas.microsoft.com/office/drawing/2014/main" id="{DB0EDBFB-9803-45C3-957F-B7F055A2DB69}"/>
                  </a:ext>
                </a:extLst>
              </p:cNvPr>
              <p:cNvSpPr>
                <a:spLocks/>
              </p:cNvSpPr>
              <p:nvPr/>
            </p:nvSpPr>
            <p:spPr bwMode="auto">
              <a:xfrm>
                <a:off x="5805486" y="4225323"/>
                <a:ext cx="20135" cy="15443"/>
              </a:xfrm>
              <a:custGeom>
                <a:avLst/>
                <a:gdLst>
                  <a:gd name="T0" fmla="*/ 0 w 18"/>
                  <a:gd name="T1" fmla="*/ 0 h 17"/>
                  <a:gd name="T2" fmla="*/ 1 w 18"/>
                  <a:gd name="T3" fmla="*/ 0 h 17"/>
                  <a:gd name="T4" fmla="*/ 1 w 18"/>
                  <a:gd name="T5" fmla="*/ 0 h 17"/>
                  <a:gd name="T6" fmla="*/ 0 w 18"/>
                  <a:gd name="T7" fmla="*/ 0 h 17"/>
                  <a:gd name="T8" fmla="*/ 0 w 18"/>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7">
                    <a:moveTo>
                      <a:pt x="0" y="16"/>
                    </a:moveTo>
                    <a:lnTo>
                      <a:pt x="17" y="16"/>
                    </a:lnTo>
                    <a:lnTo>
                      <a:pt x="17"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9" name="Freeform 502">
                <a:extLst>
                  <a:ext uri="{FF2B5EF4-FFF2-40B4-BE49-F238E27FC236}">
                    <a16:creationId xmlns="" xmlns:a16="http://schemas.microsoft.com/office/drawing/2014/main" id="{19A03EEF-98CF-4DD2-B3D9-C2114C544533}"/>
                  </a:ext>
                </a:extLst>
              </p:cNvPr>
              <p:cNvSpPr>
                <a:spLocks/>
              </p:cNvSpPr>
              <p:nvPr/>
            </p:nvSpPr>
            <p:spPr bwMode="auto">
              <a:xfrm>
                <a:off x="5747320" y="4304745"/>
                <a:ext cx="76064" cy="77216"/>
              </a:xfrm>
              <a:custGeom>
                <a:avLst/>
                <a:gdLst>
                  <a:gd name="T0" fmla="*/ 0 w 77"/>
                  <a:gd name="T1" fmla="*/ 0 h 94"/>
                  <a:gd name="T2" fmla="*/ 0 w 77"/>
                  <a:gd name="T3" fmla="*/ 0 h 94"/>
                  <a:gd name="T4" fmla="*/ 0 w 77"/>
                  <a:gd name="T5" fmla="*/ 0 h 94"/>
                  <a:gd name="T6" fmla="*/ 0 w 77"/>
                  <a:gd name="T7" fmla="*/ 0 h 94"/>
                  <a:gd name="T8" fmla="*/ 0 w 77"/>
                  <a:gd name="T9" fmla="*/ 0 h 94"/>
                  <a:gd name="T10" fmla="*/ 0 w 77"/>
                  <a:gd name="T11" fmla="*/ 0 h 94"/>
                  <a:gd name="T12" fmla="*/ 0 w 77"/>
                  <a:gd name="T13" fmla="*/ 0 h 94"/>
                  <a:gd name="T14" fmla="*/ 0 w 77"/>
                  <a:gd name="T15" fmla="*/ 0 h 94"/>
                  <a:gd name="T16" fmla="*/ 0 w 77"/>
                  <a:gd name="T17" fmla="*/ 0 h 94"/>
                  <a:gd name="T18" fmla="*/ 0 w 77"/>
                  <a:gd name="T19" fmla="*/ 0 h 94"/>
                  <a:gd name="T20" fmla="*/ 0 w 77"/>
                  <a:gd name="T21" fmla="*/ 0 h 94"/>
                  <a:gd name="T22" fmla="*/ 0 w 77"/>
                  <a:gd name="T23" fmla="*/ 0 h 94"/>
                  <a:gd name="T24" fmla="*/ 0 w 77"/>
                  <a:gd name="T25" fmla="*/ 0 h 94"/>
                  <a:gd name="T26" fmla="*/ 0 w 77"/>
                  <a:gd name="T27" fmla="*/ 0 h 94"/>
                  <a:gd name="T28" fmla="*/ 0 w 77"/>
                  <a:gd name="T29" fmla="*/ 0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7" h="94">
                    <a:moveTo>
                      <a:pt x="76" y="31"/>
                    </a:moveTo>
                    <a:lnTo>
                      <a:pt x="61" y="31"/>
                    </a:lnTo>
                    <a:lnTo>
                      <a:pt x="46" y="16"/>
                    </a:lnTo>
                    <a:lnTo>
                      <a:pt x="61" y="0"/>
                    </a:lnTo>
                    <a:lnTo>
                      <a:pt x="46" y="0"/>
                    </a:lnTo>
                    <a:lnTo>
                      <a:pt x="30" y="16"/>
                    </a:lnTo>
                    <a:lnTo>
                      <a:pt x="15" y="16"/>
                    </a:lnTo>
                    <a:lnTo>
                      <a:pt x="15" y="47"/>
                    </a:lnTo>
                    <a:lnTo>
                      <a:pt x="15" y="62"/>
                    </a:lnTo>
                    <a:lnTo>
                      <a:pt x="0" y="78"/>
                    </a:lnTo>
                    <a:lnTo>
                      <a:pt x="15" y="93"/>
                    </a:lnTo>
                    <a:lnTo>
                      <a:pt x="30" y="93"/>
                    </a:lnTo>
                    <a:lnTo>
                      <a:pt x="61" y="78"/>
                    </a:lnTo>
                    <a:lnTo>
                      <a:pt x="76" y="47"/>
                    </a:lnTo>
                    <a:lnTo>
                      <a:pt x="76"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0" name="Freeform 503">
                <a:extLst>
                  <a:ext uri="{FF2B5EF4-FFF2-40B4-BE49-F238E27FC236}">
                    <a16:creationId xmlns="" xmlns:a16="http://schemas.microsoft.com/office/drawing/2014/main" id="{C0F0A894-1AA4-4CA4-8FB1-8DF35EC5559E}"/>
                  </a:ext>
                </a:extLst>
              </p:cNvPr>
              <p:cNvSpPr>
                <a:spLocks/>
              </p:cNvSpPr>
              <p:nvPr/>
            </p:nvSpPr>
            <p:spPr bwMode="auto">
              <a:xfrm>
                <a:off x="6051574" y="5240160"/>
                <a:ext cx="102909" cy="90453"/>
              </a:xfrm>
              <a:custGeom>
                <a:avLst/>
                <a:gdLst>
                  <a:gd name="T0" fmla="*/ 0 w 105"/>
                  <a:gd name="T1" fmla="*/ 0 h 109"/>
                  <a:gd name="T2" fmla="*/ 0 w 105"/>
                  <a:gd name="T3" fmla="*/ 0 h 109"/>
                  <a:gd name="T4" fmla="*/ 0 w 105"/>
                  <a:gd name="T5" fmla="*/ 0 h 109"/>
                  <a:gd name="T6" fmla="*/ 0 w 105"/>
                  <a:gd name="T7" fmla="*/ 0 h 109"/>
                  <a:gd name="T8" fmla="*/ 0 w 105"/>
                  <a:gd name="T9" fmla="*/ 0 h 109"/>
                  <a:gd name="T10" fmla="*/ 0 w 105"/>
                  <a:gd name="T11" fmla="*/ 0 h 109"/>
                  <a:gd name="T12" fmla="*/ 0 w 105"/>
                  <a:gd name="T13" fmla="*/ 0 h 109"/>
                  <a:gd name="T14" fmla="*/ 0 w 105"/>
                  <a:gd name="T15" fmla="*/ 0 h 109"/>
                  <a:gd name="T16" fmla="*/ 0 w 105"/>
                  <a:gd name="T17" fmla="*/ 0 h 109"/>
                  <a:gd name="T18" fmla="*/ 0 w 105"/>
                  <a:gd name="T19" fmla="*/ 0 h 109"/>
                  <a:gd name="T20" fmla="*/ 0 w 105"/>
                  <a:gd name="T21" fmla="*/ 0 h 109"/>
                  <a:gd name="T22" fmla="*/ 0 w 105"/>
                  <a:gd name="T23" fmla="*/ 0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5" h="109">
                    <a:moveTo>
                      <a:pt x="45" y="108"/>
                    </a:moveTo>
                    <a:lnTo>
                      <a:pt x="59" y="93"/>
                    </a:lnTo>
                    <a:lnTo>
                      <a:pt x="59" y="77"/>
                    </a:lnTo>
                    <a:lnTo>
                      <a:pt x="89" y="62"/>
                    </a:lnTo>
                    <a:lnTo>
                      <a:pt x="89" y="31"/>
                    </a:lnTo>
                    <a:lnTo>
                      <a:pt x="104" y="15"/>
                    </a:lnTo>
                    <a:lnTo>
                      <a:pt x="74" y="0"/>
                    </a:lnTo>
                    <a:lnTo>
                      <a:pt x="45" y="0"/>
                    </a:lnTo>
                    <a:lnTo>
                      <a:pt x="45" y="15"/>
                    </a:lnTo>
                    <a:lnTo>
                      <a:pt x="15" y="15"/>
                    </a:lnTo>
                    <a:lnTo>
                      <a:pt x="0" y="46"/>
                    </a:lnTo>
                    <a:lnTo>
                      <a:pt x="45"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1" name="Freeform 504">
                <a:extLst>
                  <a:ext uri="{FF2B5EF4-FFF2-40B4-BE49-F238E27FC236}">
                    <a16:creationId xmlns="" xmlns:a16="http://schemas.microsoft.com/office/drawing/2014/main" id="{853C1F1D-EE6E-44BC-80F0-68DC773E1F94}"/>
                  </a:ext>
                </a:extLst>
              </p:cNvPr>
              <p:cNvSpPr>
                <a:spLocks/>
              </p:cNvSpPr>
              <p:nvPr/>
            </p:nvSpPr>
            <p:spPr bwMode="auto">
              <a:xfrm>
                <a:off x="6064997" y="5240160"/>
                <a:ext cx="31321" cy="13237"/>
              </a:xfrm>
              <a:custGeom>
                <a:avLst/>
                <a:gdLst>
                  <a:gd name="T0" fmla="*/ 0 w 32"/>
                  <a:gd name="T1" fmla="*/ 0 h 17"/>
                  <a:gd name="T2" fmla="*/ 0 w 32"/>
                  <a:gd name="T3" fmla="*/ 0 h 17"/>
                  <a:gd name="T4" fmla="*/ 0 w 32"/>
                  <a:gd name="T5" fmla="*/ 0 h 17"/>
                  <a:gd name="T6" fmla="*/ 0 w 32"/>
                  <a:gd name="T7" fmla="*/ 0 h 17"/>
                  <a:gd name="T8" fmla="*/ 0 w 32"/>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7">
                    <a:moveTo>
                      <a:pt x="0" y="16"/>
                    </a:moveTo>
                    <a:lnTo>
                      <a:pt x="31" y="16"/>
                    </a:lnTo>
                    <a:lnTo>
                      <a:pt x="31"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2" name="Freeform 505">
                <a:extLst>
                  <a:ext uri="{FF2B5EF4-FFF2-40B4-BE49-F238E27FC236}">
                    <a16:creationId xmlns="" xmlns:a16="http://schemas.microsoft.com/office/drawing/2014/main" id="{AF29EB2B-6361-4129-A1EC-9BF1CD755757}"/>
                  </a:ext>
                </a:extLst>
              </p:cNvPr>
              <p:cNvSpPr>
                <a:spLocks/>
              </p:cNvSpPr>
              <p:nvPr/>
            </p:nvSpPr>
            <p:spPr bwMode="auto">
              <a:xfrm>
                <a:off x="5950902" y="5048223"/>
                <a:ext cx="203582" cy="152226"/>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0" h="185">
                    <a:moveTo>
                      <a:pt x="105" y="184"/>
                    </a:moveTo>
                    <a:lnTo>
                      <a:pt x="105" y="153"/>
                    </a:lnTo>
                    <a:lnTo>
                      <a:pt x="134" y="138"/>
                    </a:lnTo>
                    <a:lnTo>
                      <a:pt x="149" y="138"/>
                    </a:lnTo>
                    <a:lnTo>
                      <a:pt x="179" y="92"/>
                    </a:lnTo>
                    <a:lnTo>
                      <a:pt x="209" y="46"/>
                    </a:lnTo>
                    <a:lnTo>
                      <a:pt x="209" y="15"/>
                    </a:lnTo>
                    <a:lnTo>
                      <a:pt x="179" y="0"/>
                    </a:lnTo>
                    <a:lnTo>
                      <a:pt x="134" y="0"/>
                    </a:lnTo>
                    <a:lnTo>
                      <a:pt x="105" y="15"/>
                    </a:lnTo>
                    <a:lnTo>
                      <a:pt x="30" y="0"/>
                    </a:lnTo>
                    <a:lnTo>
                      <a:pt x="15" y="31"/>
                    </a:lnTo>
                    <a:lnTo>
                      <a:pt x="15" y="61"/>
                    </a:lnTo>
                    <a:lnTo>
                      <a:pt x="0" y="92"/>
                    </a:lnTo>
                    <a:lnTo>
                      <a:pt x="0" y="138"/>
                    </a:lnTo>
                    <a:lnTo>
                      <a:pt x="30" y="138"/>
                    </a:lnTo>
                    <a:lnTo>
                      <a:pt x="45" y="184"/>
                    </a:lnTo>
                    <a:lnTo>
                      <a:pt x="75" y="184"/>
                    </a:lnTo>
                    <a:lnTo>
                      <a:pt x="105" y="184"/>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3" name="Freeform 506">
                <a:extLst>
                  <a:ext uri="{FF2B5EF4-FFF2-40B4-BE49-F238E27FC236}">
                    <a16:creationId xmlns="" xmlns:a16="http://schemas.microsoft.com/office/drawing/2014/main" id="{09922E80-BE23-4F9C-91B0-4E302392D8CF}"/>
                  </a:ext>
                </a:extLst>
              </p:cNvPr>
              <p:cNvSpPr>
                <a:spLocks/>
              </p:cNvSpPr>
              <p:nvPr/>
            </p:nvSpPr>
            <p:spPr bwMode="auto">
              <a:xfrm>
                <a:off x="5921819" y="5072491"/>
                <a:ext cx="44744" cy="92659"/>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 h="108">
                    <a:moveTo>
                      <a:pt x="30" y="107"/>
                    </a:moveTo>
                    <a:lnTo>
                      <a:pt x="30" y="61"/>
                    </a:lnTo>
                    <a:lnTo>
                      <a:pt x="45" y="31"/>
                    </a:lnTo>
                    <a:lnTo>
                      <a:pt x="45" y="0"/>
                    </a:lnTo>
                    <a:lnTo>
                      <a:pt x="15" y="0"/>
                    </a:lnTo>
                    <a:lnTo>
                      <a:pt x="15" y="15"/>
                    </a:lnTo>
                    <a:lnTo>
                      <a:pt x="0" y="31"/>
                    </a:lnTo>
                    <a:lnTo>
                      <a:pt x="15" y="107"/>
                    </a:lnTo>
                    <a:lnTo>
                      <a:pt x="30" y="10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4" name="Freeform 507">
                <a:extLst>
                  <a:ext uri="{FF2B5EF4-FFF2-40B4-BE49-F238E27FC236}">
                    <a16:creationId xmlns="" xmlns:a16="http://schemas.microsoft.com/office/drawing/2014/main" id="{0A5B86C9-53B1-42C1-932E-BC28A85F9869}"/>
                  </a:ext>
                </a:extLst>
              </p:cNvPr>
              <p:cNvSpPr>
                <a:spLocks/>
              </p:cNvSpPr>
              <p:nvPr/>
            </p:nvSpPr>
            <p:spPr bwMode="auto">
              <a:xfrm>
                <a:off x="5906159" y="5085728"/>
                <a:ext cx="29083" cy="79422"/>
              </a:xfrm>
              <a:custGeom>
                <a:avLst/>
                <a:gdLst>
                  <a:gd name="T0" fmla="*/ 0 w 32"/>
                  <a:gd name="T1" fmla="*/ 0 h 93"/>
                  <a:gd name="T2" fmla="*/ 0 w 32"/>
                  <a:gd name="T3" fmla="*/ 0 h 93"/>
                  <a:gd name="T4" fmla="*/ 0 w 32"/>
                  <a:gd name="T5" fmla="*/ 0 h 93"/>
                  <a:gd name="T6" fmla="*/ 0 w 32"/>
                  <a:gd name="T7" fmla="*/ 0 h 93"/>
                  <a:gd name="T8" fmla="*/ 0 w 32"/>
                  <a:gd name="T9" fmla="*/ 0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93">
                    <a:moveTo>
                      <a:pt x="31" y="92"/>
                    </a:moveTo>
                    <a:lnTo>
                      <a:pt x="16" y="15"/>
                    </a:lnTo>
                    <a:lnTo>
                      <a:pt x="0" y="0"/>
                    </a:lnTo>
                    <a:lnTo>
                      <a:pt x="16" y="92"/>
                    </a:lnTo>
                    <a:lnTo>
                      <a:pt x="31"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5" name="Freeform 508">
                <a:extLst>
                  <a:ext uri="{FF2B5EF4-FFF2-40B4-BE49-F238E27FC236}">
                    <a16:creationId xmlns="" xmlns:a16="http://schemas.microsoft.com/office/drawing/2014/main" id="{A9E3BDEF-E06F-42F6-BB32-ADDAE7C0BC00}"/>
                  </a:ext>
                </a:extLst>
              </p:cNvPr>
              <p:cNvSpPr>
                <a:spLocks/>
              </p:cNvSpPr>
              <p:nvPr/>
            </p:nvSpPr>
            <p:spPr bwMode="auto">
              <a:xfrm>
                <a:off x="5850230" y="5085728"/>
                <a:ext cx="71589" cy="103690"/>
              </a:xfrm>
              <a:custGeom>
                <a:avLst/>
                <a:gdLst>
                  <a:gd name="T0" fmla="*/ 0 w 75"/>
                  <a:gd name="T1" fmla="*/ 0 h 124"/>
                  <a:gd name="T2" fmla="*/ 0 w 75"/>
                  <a:gd name="T3" fmla="*/ 0 h 124"/>
                  <a:gd name="T4" fmla="*/ 0 w 75"/>
                  <a:gd name="T5" fmla="*/ 0 h 124"/>
                  <a:gd name="T6" fmla="*/ 0 w 75"/>
                  <a:gd name="T7" fmla="*/ 0 h 124"/>
                  <a:gd name="T8" fmla="*/ 0 w 75"/>
                  <a:gd name="T9" fmla="*/ 0 h 124"/>
                  <a:gd name="T10" fmla="*/ 0 w 75"/>
                  <a:gd name="T11" fmla="*/ 0 h 124"/>
                  <a:gd name="T12" fmla="*/ 0 w 75"/>
                  <a:gd name="T13" fmla="*/ 0 h 124"/>
                  <a:gd name="T14" fmla="*/ 0 w 75"/>
                  <a:gd name="T15" fmla="*/ 0 h 1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 h="124">
                    <a:moveTo>
                      <a:pt x="74" y="92"/>
                    </a:moveTo>
                    <a:lnTo>
                      <a:pt x="59" y="0"/>
                    </a:lnTo>
                    <a:lnTo>
                      <a:pt x="0" y="15"/>
                    </a:lnTo>
                    <a:lnTo>
                      <a:pt x="0" y="46"/>
                    </a:lnTo>
                    <a:lnTo>
                      <a:pt x="0" y="92"/>
                    </a:lnTo>
                    <a:lnTo>
                      <a:pt x="0" y="123"/>
                    </a:lnTo>
                    <a:lnTo>
                      <a:pt x="30" y="123"/>
                    </a:lnTo>
                    <a:lnTo>
                      <a:pt x="74"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6" name="Freeform 509">
                <a:extLst>
                  <a:ext uri="{FF2B5EF4-FFF2-40B4-BE49-F238E27FC236}">
                    <a16:creationId xmlns="" xmlns:a16="http://schemas.microsoft.com/office/drawing/2014/main" id="{26D40778-02DC-40A9-ACDD-19FD225D7D6B}"/>
                  </a:ext>
                </a:extLst>
              </p:cNvPr>
              <p:cNvSpPr>
                <a:spLocks/>
              </p:cNvSpPr>
              <p:nvPr/>
            </p:nvSpPr>
            <p:spPr bwMode="auto">
              <a:xfrm>
                <a:off x="5906159" y="4893792"/>
                <a:ext cx="248325" cy="180906"/>
              </a:xfrm>
              <a:custGeom>
                <a:avLst/>
                <a:gdLst>
                  <a:gd name="T0" fmla="*/ 0 w 255"/>
                  <a:gd name="T1" fmla="*/ 0 h 217"/>
                  <a:gd name="T2" fmla="*/ 0 w 255"/>
                  <a:gd name="T3" fmla="*/ 0 h 217"/>
                  <a:gd name="T4" fmla="*/ 0 w 255"/>
                  <a:gd name="T5" fmla="*/ 0 h 217"/>
                  <a:gd name="T6" fmla="*/ 0 w 255"/>
                  <a:gd name="T7" fmla="*/ 0 h 217"/>
                  <a:gd name="T8" fmla="*/ 0 w 255"/>
                  <a:gd name="T9" fmla="*/ 0 h 217"/>
                  <a:gd name="T10" fmla="*/ 0 w 255"/>
                  <a:gd name="T11" fmla="*/ 0 h 217"/>
                  <a:gd name="T12" fmla="*/ 0 w 255"/>
                  <a:gd name="T13" fmla="*/ 0 h 217"/>
                  <a:gd name="T14" fmla="*/ 0 w 255"/>
                  <a:gd name="T15" fmla="*/ 0 h 217"/>
                  <a:gd name="T16" fmla="*/ 0 w 255"/>
                  <a:gd name="T17" fmla="*/ 0 h 217"/>
                  <a:gd name="T18" fmla="*/ 0 w 255"/>
                  <a:gd name="T19" fmla="*/ 0 h 217"/>
                  <a:gd name="T20" fmla="*/ 0 w 255"/>
                  <a:gd name="T21" fmla="*/ 0 h 217"/>
                  <a:gd name="T22" fmla="*/ 0 w 255"/>
                  <a:gd name="T23" fmla="*/ 0 h 217"/>
                  <a:gd name="T24" fmla="*/ 0 w 255"/>
                  <a:gd name="T25" fmla="*/ 0 h 217"/>
                  <a:gd name="T26" fmla="*/ 0 w 255"/>
                  <a:gd name="T27" fmla="*/ 0 h 217"/>
                  <a:gd name="T28" fmla="*/ 0 w 255"/>
                  <a:gd name="T29" fmla="*/ 0 h 217"/>
                  <a:gd name="T30" fmla="*/ 0 w 255"/>
                  <a:gd name="T31" fmla="*/ 0 h 217"/>
                  <a:gd name="T32" fmla="*/ 0 w 255"/>
                  <a:gd name="T33" fmla="*/ 0 h 217"/>
                  <a:gd name="T34" fmla="*/ 0 w 255"/>
                  <a:gd name="T35" fmla="*/ 0 h 217"/>
                  <a:gd name="T36" fmla="*/ 0 w 255"/>
                  <a:gd name="T37" fmla="*/ 0 h 217"/>
                  <a:gd name="T38" fmla="*/ 0 w 255"/>
                  <a:gd name="T39" fmla="*/ 0 h 217"/>
                  <a:gd name="T40" fmla="*/ 0 w 255"/>
                  <a:gd name="T41" fmla="*/ 0 h 2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5" h="217">
                    <a:moveTo>
                      <a:pt x="224" y="0"/>
                    </a:moveTo>
                    <a:lnTo>
                      <a:pt x="120" y="46"/>
                    </a:lnTo>
                    <a:lnTo>
                      <a:pt x="105" y="62"/>
                    </a:lnTo>
                    <a:lnTo>
                      <a:pt x="75" y="77"/>
                    </a:lnTo>
                    <a:lnTo>
                      <a:pt x="75" y="139"/>
                    </a:lnTo>
                    <a:lnTo>
                      <a:pt x="60" y="154"/>
                    </a:lnTo>
                    <a:lnTo>
                      <a:pt x="0" y="154"/>
                    </a:lnTo>
                    <a:lnTo>
                      <a:pt x="15" y="201"/>
                    </a:lnTo>
                    <a:lnTo>
                      <a:pt x="30" y="216"/>
                    </a:lnTo>
                    <a:lnTo>
                      <a:pt x="60" y="216"/>
                    </a:lnTo>
                    <a:lnTo>
                      <a:pt x="75" y="185"/>
                    </a:lnTo>
                    <a:lnTo>
                      <a:pt x="149" y="201"/>
                    </a:lnTo>
                    <a:lnTo>
                      <a:pt x="179" y="185"/>
                    </a:lnTo>
                    <a:lnTo>
                      <a:pt x="224" y="185"/>
                    </a:lnTo>
                    <a:lnTo>
                      <a:pt x="239" y="185"/>
                    </a:lnTo>
                    <a:lnTo>
                      <a:pt x="239" y="154"/>
                    </a:lnTo>
                    <a:lnTo>
                      <a:pt x="254" y="139"/>
                    </a:lnTo>
                    <a:lnTo>
                      <a:pt x="254" y="62"/>
                    </a:lnTo>
                    <a:lnTo>
                      <a:pt x="254" y="46"/>
                    </a:lnTo>
                    <a:lnTo>
                      <a:pt x="254" y="15"/>
                    </a:lnTo>
                    <a:lnTo>
                      <a:pt x="22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7" name="Freeform 510">
                <a:extLst>
                  <a:ext uri="{FF2B5EF4-FFF2-40B4-BE49-F238E27FC236}">
                    <a16:creationId xmlns="" xmlns:a16="http://schemas.microsoft.com/office/drawing/2014/main" id="{A85B94C0-85E1-4D45-A65F-06311AB5A0A9}"/>
                  </a:ext>
                </a:extLst>
              </p:cNvPr>
              <p:cNvSpPr>
                <a:spLocks/>
              </p:cNvSpPr>
              <p:nvPr/>
            </p:nvSpPr>
            <p:spPr bwMode="auto">
              <a:xfrm>
                <a:off x="6120926" y="4893792"/>
                <a:ext cx="187922" cy="258121"/>
              </a:xfrm>
              <a:custGeom>
                <a:avLst/>
                <a:gdLst>
                  <a:gd name="T0" fmla="*/ 0 w 194"/>
                  <a:gd name="T1" fmla="*/ 0 h 309"/>
                  <a:gd name="T2" fmla="*/ 0 w 194"/>
                  <a:gd name="T3" fmla="*/ 0 h 309"/>
                  <a:gd name="T4" fmla="*/ 0 w 194"/>
                  <a:gd name="T5" fmla="*/ 0 h 309"/>
                  <a:gd name="T6" fmla="*/ 0 w 194"/>
                  <a:gd name="T7" fmla="*/ 0 h 309"/>
                  <a:gd name="T8" fmla="*/ 0 w 194"/>
                  <a:gd name="T9" fmla="*/ 0 h 309"/>
                  <a:gd name="T10" fmla="*/ 0 w 194"/>
                  <a:gd name="T11" fmla="*/ 0 h 309"/>
                  <a:gd name="T12" fmla="*/ 0 w 194"/>
                  <a:gd name="T13" fmla="*/ 0 h 309"/>
                  <a:gd name="T14" fmla="*/ 0 w 194"/>
                  <a:gd name="T15" fmla="*/ 0 h 309"/>
                  <a:gd name="T16" fmla="*/ 0 w 194"/>
                  <a:gd name="T17" fmla="*/ 0 h 309"/>
                  <a:gd name="T18" fmla="*/ 0 w 194"/>
                  <a:gd name="T19" fmla="*/ 0 h 309"/>
                  <a:gd name="T20" fmla="*/ 0 w 194"/>
                  <a:gd name="T21" fmla="*/ 0 h 309"/>
                  <a:gd name="T22" fmla="*/ 0 w 194"/>
                  <a:gd name="T23" fmla="*/ 0 h 309"/>
                  <a:gd name="T24" fmla="*/ 0 w 194"/>
                  <a:gd name="T25" fmla="*/ 0 h 309"/>
                  <a:gd name="T26" fmla="*/ 0 w 194"/>
                  <a:gd name="T27" fmla="*/ 0 h 309"/>
                  <a:gd name="T28" fmla="*/ 0 w 194"/>
                  <a:gd name="T29" fmla="*/ 0 h 309"/>
                  <a:gd name="T30" fmla="*/ 0 w 194"/>
                  <a:gd name="T31" fmla="*/ 0 h 309"/>
                  <a:gd name="T32" fmla="*/ 0 w 194"/>
                  <a:gd name="T33" fmla="*/ 0 h 309"/>
                  <a:gd name="T34" fmla="*/ 0 w 194"/>
                  <a:gd name="T35" fmla="*/ 0 h 309"/>
                  <a:gd name="T36" fmla="*/ 0 w 194"/>
                  <a:gd name="T37" fmla="*/ 0 h 309"/>
                  <a:gd name="T38" fmla="*/ 0 w 194"/>
                  <a:gd name="T39" fmla="*/ 0 h 309"/>
                  <a:gd name="T40" fmla="*/ 0 w 194"/>
                  <a:gd name="T41" fmla="*/ 0 h 309"/>
                  <a:gd name="T42" fmla="*/ 0 w 194"/>
                  <a:gd name="T43" fmla="*/ 0 h 3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4" h="309">
                    <a:moveTo>
                      <a:pt x="193" y="77"/>
                    </a:moveTo>
                    <a:lnTo>
                      <a:pt x="45" y="0"/>
                    </a:lnTo>
                    <a:lnTo>
                      <a:pt x="30" y="15"/>
                    </a:lnTo>
                    <a:lnTo>
                      <a:pt x="30" y="46"/>
                    </a:lnTo>
                    <a:lnTo>
                      <a:pt x="30" y="62"/>
                    </a:lnTo>
                    <a:lnTo>
                      <a:pt x="30" y="139"/>
                    </a:lnTo>
                    <a:lnTo>
                      <a:pt x="15" y="154"/>
                    </a:lnTo>
                    <a:lnTo>
                      <a:pt x="15" y="185"/>
                    </a:lnTo>
                    <a:lnTo>
                      <a:pt x="0" y="185"/>
                    </a:lnTo>
                    <a:lnTo>
                      <a:pt x="30" y="200"/>
                    </a:lnTo>
                    <a:lnTo>
                      <a:pt x="45" y="262"/>
                    </a:lnTo>
                    <a:lnTo>
                      <a:pt x="15" y="277"/>
                    </a:lnTo>
                    <a:lnTo>
                      <a:pt x="45" y="308"/>
                    </a:lnTo>
                    <a:lnTo>
                      <a:pt x="134" y="277"/>
                    </a:lnTo>
                    <a:lnTo>
                      <a:pt x="163" y="246"/>
                    </a:lnTo>
                    <a:lnTo>
                      <a:pt x="178" y="231"/>
                    </a:lnTo>
                    <a:lnTo>
                      <a:pt x="148" y="216"/>
                    </a:lnTo>
                    <a:lnTo>
                      <a:pt x="163" y="185"/>
                    </a:lnTo>
                    <a:lnTo>
                      <a:pt x="163" y="169"/>
                    </a:lnTo>
                    <a:lnTo>
                      <a:pt x="163" y="139"/>
                    </a:lnTo>
                    <a:lnTo>
                      <a:pt x="193" y="154"/>
                    </a:lnTo>
                    <a:lnTo>
                      <a:pt x="193"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8" name="Line 511">
                <a:extLst>
                  <a:ext uri="{FF2B5EF4-FFF2-40B4-BE49-F238E27FC236}">
                    <a16:creationId xmlns="" xmlns:a16="http://schemas.microsoft.com/office/drawing/2014/main" id="{FD740D5D-E59E-4D77-890A-40860C47986D}"/>
                  </a:ext>
                </a:extLst>
              </p:cNvPr>
              <p:cNvSpPr>
                <a:spLocks noChangeShapeType="1"/>
              </p:cNvSpPr>
              <p:nvPr/>
            </p:nvSpPr>
            <p:spPr bwMode="auto">
              <a:xfrm>
                <a:off x="6038151" y="5253397"/>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9" name="Line 512">
                <a:extLst>
                  <a:ext uri="{FF2B5EF4-FFF2-40B4-BE49-F238E27FC236}">
                    <a16:creationId xmlns="" xmlns:a16="http://schemas.microsoft.com/office/drawing/2014/main" id="{E162A3D0-7C08-4CCD-92CB-D9C029C2C127}"/>
                  </a:ext>
                </a:extLst>
              </p:cNvPr>
              <p:cNvSpPr>
                <a:spLocks noChangeShapeType="1"/>
              </p:cNvSpPr>
              <p:nvPr/>
            </p:nvSpPr>
            <p:spPr bwMode="auto">
              <a:xfrm>
                <a:off x="5991171" y="4404023"/>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0" name="Freeform 513">
                <a:extLst>
                  <a:ext uri="{FF2B5EF4-FFF2-40B4-BE49-F238E27FC236}">
                    <a16:creationId xmlns="" xmlns:a16="http://schemas.microsoft.com/office/drawing/2014/main" id="{FAB76247-82A3-41E6-9B97-B463F8A5D4EA}"/>
                  </a:ext>
                </a:extLst>
              </p:cNvPr>
              <p:cNvSpPr>
                <a:spLocks/>
              </p:cNvSpPr>
              <p:nvPr/>
            </p:nvSpPr>
            <p:spPr bwMode="auto">
              <a:xfrm>
                <a:off x="5991171" y="4315776"/>
                <a:ext cx="129756" cy="141195"/>
              </a:xfrm>
              <a:custGeom>
                <a:avLst/>
                <a:gdLst>
                  <a:gd name="T0" fmla="*/ 0 w 135"/>
                  <a:gd name="T1" fmla="*/ 0 h 170"/>
                  <a:gd name="T2" fmla="*/ 0 w 135"/>
                  <a:gd name="T3" fmla="*/ 0 h 170"/>
                  <a:gd name="T4" fmla="*/ 0 w 135"/>
                  <a:gd name="T5" fmla="*/ 0 h 170"/>
                  <a:gd name="T6" fmla="*/ 0 w 135"/>
                  <a:gd name="T7" fmla="*/ 0 h 170"/>
                  <a:gd name="T8" fmla="*/ 0 w 135"/>
                  <a:gd name="T9" fmla="*/ 0 h 170"/>
                  <a:gd name="T10" fmla="*/ 0 w 135"/>
                  <a:gd name="T11" fmla="*/ 0 h 170"/>
                  <a:gd name="T12" fmla="*/ 0 w 135"/>
                  <a:gd name="T13" fmla="*/ 0 h 170"/>
                  <a:gd name="T14" fmla="*/ 0 w 135"/>
                  <a:gd name="T15" fmla="*/ 0 h 170"/>
                  <a:gd name="T16" fmla="*/ 0 w 135"/>
                  <a:gd name="T17" fmla="*/ 0 h 170"/>
                  <a:gd name="T18" fmla="*/ 0 w 135"/>
                  <a:gd name="T19" fmla="*/ 0 h 170"/>
                  <a:gd name="T20" fmla="*/ 0 w 135"/>
                  <a:gd name="T21" fmla="*/ 0 h 170"/>
                  <a:gd name="T22" fmla="*/ 0 w 135"/>
                  <a:gd name="T23" fmla="*/ 0 h 170"/>
                  <a:gd name="T24" fmla="*/ 0 w 135"/>
                  <a:gd name="T25" fmla="*/ 0 h 170"/>
                  <a:gd name="T26" fmla="*/ 0 w 135"/>
                  <a:gd name="T27" fmla="*/ 0 h 170"/>
                  <a:gd name="T28" fmla="*/ 0 w 135"/>
                  <a:gd name="T29" fmla="*/ 0 h 170"/>
                  <a:gd name="T30" fmla="*/ 0 w 135"/>
                  <a:gd name="T31" fmla="*/ 0 h 170"/>
                  <a:gd name="T32" fmla="*/ 0 w 135"/>
                  <a:gd name="T33" fmla="*/ 0 h 170"/>
                  <a:gd name="T34" fmla="*/ 0 w 135"/>
                  <a:gd name="T35" fmla="*/ 0 h 170"/>
                  <a:gd name="T36" fmla="*/ 0 w 135"/>
                  <a:gd name="T37" fmla="*/ 0 h 170"/>
                  <a:gd name="T38" fmla="*/ 0 w 135"/>
                  <a:gd name="T39" fmla="*/ 0 h 170"/>
                  <a:gd name="T40" fmla="*/ 0 w 135"/>
                  <a:gd name="T41" fmla="*/ 0 h 170"/>
                  <a:gd name="T42" fmla="*/ 0 w 135"/>
                  <a:gd name="T43" fmla="*/ 0 h 170"/>
                  <a:gd name="T44" fmla="*/ 0 w 135"/>
                  <a:gd name="T45" fmla="*/ 0 h 170"/>
                  <a:gd name="T46" fmla="*/ 0 w 135"/>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5" h="170">
                    <a:moveTo>
                      <a:pt x="74" y="169"/>
                    </a:moveTo>
                    <a:lnTo>
                      <a:pt x="45" y="154"/>
                    </a:lnTo>
                    <a:lnTo>
                      <a:pt x="45" y="138"/>
                    </a:lnTo>
                    <a:lnTo>
                      <a:pt x="15" y="108"/>
                    </a:lnTo>
                    <a:lnTo>
                      <a:pt x="0" y="108"/>
                    </a:lnTo>
                    <a:lnTo>
                      <a:pt x="15" y="92"/>
                    </a:lnTo>
                    <a:lnTo>
                      <a:pt x="15" y="77"/>
                    </a:lnTo>
                    <a:lnTo>
                      <a:pt x="30" y="46"/>
                    </a:lnTo>
                    <a:lnTo>
                      <a:pt x="30" y="31"/>
                    </a:lnTo>
                    <a:lnTo>
                      <a:pt x="45" y="15"/>
                    </a:lnTo>
                    <a:lnTo>
                      <a:pt x="60" y="0"/>
                    </a:lnTo>
                    <a:lnTo>
                      <a:pt x="74" y="0"/>
                    </a:lnTo>
                    <a:lnTo>
                      <a:pt x="89" y="15"/>
                    </a:lnTo>
                    <a:lnTo>
                      <a:pt x="89" y="31"/>
                    </a:lnTo>
                    <a:lnTo>
                      <a:pt x="89" y="46"/>
                    </a:lnTo>
                    <a:lnTo>
                      <a:pt x="74" y="61"/>
                    </a:lnTo>
                    <a:lnTo>
                      <a:pt x="74" y="77"/>
                    </a:lnTo>
                    <a:lnTo>
                      <a:pt x="74" y="92"/>
                    </a:lnTo>
                    <a:lnTo>
                      <a:pt x="89" y="92"/>
                    </a:lnTo>
                    <a:lnTo>
                      <a:pt x="119" y="108"/>
                    </a:lnTo>
                    <a:lnTo>
                      <a:pt x="134" y="138"/>
                    </a:lnTo>
                    <a:lnTo>
                      <a:pt x="134" y="154"/>
                    </a:lnTo>
                    <a:lnTo>
                      <a:pt x="89" y="154"/>
                    </a:lnTo>
                    <a:lnTo>
                      <a:pt x="74"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Freeform 514">
                <a:extLst>
                  <a:ext uri="{FF2B5EF4-FFF2-40B4-BE49-F238E27FC236}">
                    <a16:creationId xmlns="" xmlns:a16="http://schemas.microsoft.com/office/drawing/2014/main" id="{571E0E48-1DB8-40F9-9534-0FCB6C617AEE}"/>
                  </a:ext>
                </a:extLst>
              </p:cNvPr>
              <p:cNvSpPr>
                <a:spLocks/>
              </p:cNvSpPr>
              <p:nvPr/>
            </p:nvSpPr>
            <p:spPr bwMode="auto">
              <a:xfrm>
                <a:off x="6107503" y="4379755"/>
                <a:ext cx="158839" cy="66185"/>
              </a:xfrm>
              <a:custGeom>
                <a:avLst/>
                <a:gdLst>
                  <a:gd name="T0" fmla="*/ 0 w 165"/>
                  <a:gd name="T1" fmla="*/ 0 h 78"/>
                  <a:gd name="T2" fmla="*/ 0 w 165"/>
                  <a:gd name="T3" fmla="*/ 0 h 78"/>
                  <a:gd name="T4" fmla="*/ 0 w 165"/>
                  <a:gd name="T5" fmla="*/ 0 h 78"/>
                  <a:gd name="T6" fmla="*/ 0 w 165"/>
                  <a:gd name="T7" fmla="*/ 0 h 78"/>
                  <a:gd name="T8" fmla="*/ 0 w 165"/>
                  <a:gd name="T9" fmla="*/ 0 h 78"/>
                  <a:gd name="T10" fmla="*/ 0 w 165"/>
                  <a:gd name="T11" fmla="*/ 0 h 78"/>
                  <a:gd name="T12" fmla="*/ 0 w 165"/>
                  <a:gd name="T13" fmla="*/ 0 h 78"/>
                  <a:gd name="T14" fmla="*/ 0 w 165"/>
                  <a:gd name="T15" fmla="*/ 0 h 78"/>
                  <a:gd name="T16" fmla="*/ 0 w 165"/>
                  <a:gd name="T17" fmla="*/ 0 h 78"/>
                  <a:gd name="T18" fmla="*/ 0 w 165"/>
                  <a:gd name="T19" fmla="*/ 0 h 78"/>
                  <a:gd name="T20" fmla="*/ 0 w 165"/>
                  <a:gd name="T21" fmla="*/ 0 h 78"/>
                  <a:gd name="T22" fmla="*/ 0 w 165"/>
                  <a:gd name="T23" fmla="*/ 0 h 78"/>
                  <a:gd name="T24" fmla="*/ 0 w 165"/>
                  <a:gd name="T25" fmla="*/ 0 h 78"/>
                  <a:gd name="T26" fmla="*/ 0 w 165"/>
                  <a:gd name="T27" fmla="*/ 0 h 78"/>
                  <a:gd name="T28" fmla="*/ 0 w 165"/>
                  <a:gd name="T29" fmla="*/ 0 h 78"/>
                  <a:gd name="T30" fmla="*/ 0 w 165"/>
                  <a:gd name="T31" fmla="*/ 0 h 78"/>
                  <a:gd name="T32" fmla="*/ 0 w 165"/>
                  <a:gd name="T33" fmla="*/ 0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 h="78">
                    <a:moveTo>
                      <a:pt x="75" y="15"/>
                    </a:moveTo>
                    <a:lnTo>
                      <a:pt x="30" y="0"/>
                    </a:lnTo>
                    <a:lnTo>
                      <a:pt x="0" y="15"/>
                    </a:lnTo>
                    <a:lnTo>
                      <a:pt x="0" y="31"/>
                    </a:lnTo>
                    <a:lnTo>
                      <a:pt x="15" y="62"/>
                    </a:lnTo>
                    <a:lnTo>
                      <a:pt x="30" y="62"/>
                    </a:lnTo>
                    <a:lnTo>
                      <a:pt x="45" y="46"/>
                    </a:lnTo>
                    <a:lnTo>
                      <a:pt x="60" y="62"/>
                    </a:lnTo>
                    <a:lnTo>
                      <a:pt x="75" y="77"/>
                    </a:lnTo>
                    <a:lnTo>
                      <a:pt x="104" y="77"/>
                    </a:lnTo>
                    <a:lnTo>
                      <a:pt x="104" y="62"/>
                    </a:lnTo>
                    <a:lnTo>
                      <a:pt x="134" y="62"/>
                    </a:lnTo>
                    <a:lnTo>
                      <a:pt x="149" y="62"/>
                    </a:lnTo>
                    <a:lnTo>
                      <a:pt x="164" y="62"/>
                    </a:lnTo>
                    <a:lnTo>
                      <a:pt x="134" y="31"/>
                    </a:lnTo>
                    <a:lnTo>
                      <a:pt x="104" y="31"/>
                    </a:lnTo>
                    <a:lnTo>
                      <a:pt x="7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2" name="Freeform 515">
                <a:extLst>
                  <a:ext uri="{FF2B5EF4-FFF2-40B4-BE49-F238E27FC236}">
                    <a16:creationId xmlns="" xmlns:a16="http://schemas.microsoft.com/office/drawing/2014/main" id="{FBF66DB5-79DF-432B-BFFB-1E20F5F7680C}"/>
                  </a:ext>
                </a:extLst>
              </p:cNvPr>
              <p:cNvSpPr>
                <a:spLocks/>
              </p:cNvSpPr>
              <p:nvPr/>
            </p:nvSpPr>
            <p:spPr bwMode="auto">
              <a:xfrm>
                <a:off x="6064997" y="4315776"/>
                <a:ext cx="71589" cy="92659"/>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w 75"/>
                  <a:gd name="T19" fmla="*/ 0 h 109"/>
                  <a:gd name="T20" fmla="*/ 0 w 75"/>
                  <a:gd name="T21" fmla="*/ 0 h 109"/>
                  <a:gd name="T22" fmla="*/ 0 w 75"/>
                  <a:gd name="T23" fmla="*/ 0 h 109"/>
                  <a:gd name="T24" fmla="*/ 0 w 75"/>
                  <a:gd name="T25" fmla="*/ 0 h 109"/>
                  <a:gd name="T26" fmla="*/ 0 w 75"/>
                  <a:gd name="T27" fmla="*/ 0 h 109"/>
                  <a:gd name="T28" fmla="*/ 0 w 75"/>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109">
                    <a:moveTo>
                      <a:pt x="15" y="15"/>
                    </a:moveTo>
                    <a:lnTo>
                      <a:pt x="15" y="31"/>
                    </a:lnTo>
                    <a:lnTo>
                      <a:pt x="15" y="46"/>
                    </a:lnTo>
                    <a:lnTo>
                      <a:pt x="15" y="62"/>
                    </a:lnTo>
                    <a:lnTo>
                      <a:pt x="0" y="62"/>
                    </a:lnTo>
                    <a:lnTo>
                      <a:pt x="0" y="77"/>
                    </a:lnTo>
                    <a:lnTo>
                      <a:pt x="0" y="93"/>
                    </a:lnTo>
                    <a:lnTo>
                      <a:pt x="15" y="93"/>
                    </a:lnTo>
                    <a:lnTo>
                      <a:pt x="30" y="108"/>
                    </a:lnTo>
                    <a:lnTo>
                      <a:pt x="44" y="108"/>
                    </a:lnTo>
                    <a:lnTo>
                      <a:pt x="74" y="77"/>
                    </a:lnTo>
                    <a:lnTo>
                      <a:pt x="59" y="31"/>
                    </a:lnTo>
                    <a:lnTo>
                      <a:pt x="74" y="15"/>
                    </a:lnTo>
                    <a:lnTo>
                      <a:pt x="44" y="0"/>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3" name="Freeform 516">
                <a:extLst>
                  <a:ext uri="{FF2B5EF4-FFF2-40B4-BE49-F238E27FC236}">
                    <a16:creationId xmlns="" xmlns:a16="http://schemas.microsoft.com/office/drawing/2014/main" id="{13A452A4-20FD-4D3B-B5B2-9DDDF211C711}"/>
                  </a:ext>
                </a:extLst>
              </p:cNvPr>
              <p:cNvSpPr>
                <a:spLocks/>
              </p:cNvSpPr>
              <p:nvPr/>
            </p:nvSpPr>
            <p:spPr bwMode="auto">
              <a:xfrm>
                <a:off x="6022491" y="4456971"/>
                <a:ext cx="185685" cy="167668"/>
              </a:xfrm>
              <a:custGeom>
                <a:avLst/>
                <a:gdLst>
                  <a:gd name="T0" fmla="*/ 0 w 196"/>
                  <a:gd name="T1" fmla="*/ 0 h 201"/>
                  <a:gd name="T2" fmla="*/ 0 w 196"/>
                  <a:gd name="T3" fmla="*/ 0 h 201"/>
                  <a:gd name="T4" fmla="*/ 0 w 196"/>
                  <a:gd name="T5" fmla="*/ 0 h 201"/>
                  <a:gd name="T6" fmla="*/ 0 w 196"/>
                  <a:gd name="T7" fmla="*/ 0 h 201"/>
                  <a:gd name="T8" fmla="*/ 0 w 196"/>
                  <a:gd name="T9" fmla="*/ 0 h 201"/>
                  <a:gd name="T10" fmla="*/ 0 w 196"/>
                  <a:gd name="T11" fmla="*/ 0 h 201"/>
                  <a:gd name="T12" fmla="*/ 0 w 196"/>
                  <a:gd name="T13" fmla="*/ 0 h 201"/>
                  <a:gd name="T14" fmla="*/ 0 w 196"/>
                  <a:gd name="T15" fmla="*/ 0 h 201"/>
                  <a:gd name="T16" fmla="*/ 0 w 196"/>
                  <a:gd name="T17" fmla="*/ 0 h 201"/>
                  <a:gd name="T18" fmla="*/ 0 w 196"/>
                  <a:gd name="T19" fmla="*/ 0 h 201"/>
                  <a:gd name="T20" fmla="*/ 0 w 196"/>
                  <a:gd name="T21" fmla="*/ 0 h 201"/>
                  <a:gd name="T22" fmla="*/ 0 w 196"/>
                  <a:gd name="T23" fmla="*/ 0 h 201"/>
                  <a:gd name="T24" fmla="*/ 0 w 196"/>
                  <a:gd name="T25" fmla="*/ 0 h 201"/>
                  <a:gd name="T26" fmla="*/ 0 w 196"/>
                  <a:gd name="T27" fmla="*/ 0 h 201"/>
                  <a:gd name="T28" fmla="*/ 0 w 196"/>
                  <a:gd name="T29" fmla="*/ 0 h 201"/>
                  <a:gd name="T30" fmla="*/ 0 w 196"/>
                  <a:gd name="T31" fmla="*/ 0 h 201"/>
                  <a:gd name="T32" fmla="*/ 0 w 196"/>
                  <a:gd name="T33" fmla="*/ 0 h 201"/>
                  <a:gd name="T34" fmla="*/ 0 w 196"/>
                  <a:gd name="T35" fmla="*/ 0 h 201"/>
                  <a:gd name="T36" fmla="*/ 0 w 196"/>
                  <a:gd name="T37" fmla="*/ 0 h 201"/>
                  <a:gd name="T38" fmla="*/ 0 w 196"/>
                  <a:gd name="T39" fmla="*/ 0 h 201"/>
                  <a:gd name="T40" fmla="*/ 0 w 196"/>
                  <a:gd name="T41" fmla="*/ 0 h 201"/>
                  <a:gd name="T42" fmla="*/ 0 w 196"/>
                  <a:gd name="T43" fmla="*/ 0 h 201"/>
                  <a:gd name="T44" fmla="*/ 0 w 196"/>
                  <a:gd name="T45" fmla="*/ 0 h 201"/>
                  <a:gd name="T46" fmla="*/ 0 w 196"/>
                  <a:gd name="T47" fmla="*/ 0 h 201"/>
                  <a:gd name="T48" fmla="*/ 0 w 196"/>
                  <a:gd name="T49" fmla="*/ 0 h 201"/>
                  <a:gd name="T50" fmla="*/ 0 w 196"/>
                  <a:gd name="T51" fmla="*/ 0 h 201"/>
                  <a:gd name="T52" fmla="*/ 0 w 196"/>
                  <a:gd name="T53" fmla="*/ 0 h 201"/>
                  <a:gd name="T54" fmla="*/ 0 w 196"/>
                  <a:gd name="T55" fmla="*/ 0 h 201"/>
                  <a:gd name="T56" fmla="*/ 0 w 196"/>
                  <a:gd name="T57" fmla="*/ 0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6" h="201">
                    <a:moveTo>
                      <a:pt x="15" y="77"/>
                    </a:moveTo>
                    <a:lnTo>
                      <a:pt x="30" y="62"/>
                    </a:lnTo>
                    <a:lnTo>
                      <a:pt x="45" y="77"/>
                    </a:lnTo>
                    <a:lnTo>
                      <a:pt x="60" y="92"/>
                    </a:lnTo>
                    <a:lnTo>
                      <a:pt x="105" y="138"/>
                    </a:lnTo>
                    <a:lnTo>
                      <a:pt x="120" y="138"/>
                    </a:lnTo>
                    <a:lnTo>
                      <a:pt x="150" y="154"/>
                    </a:lnTo>
                    <a:lnTo>
                      <a:pt x="150" y="185"/>
                    </a:lnTo>
                    <a:lnTo>
                      <a:pt x="150" y="200"/>
                    </a:lnTo>
                    <a:lnTo>
                      <a:pt x="165" y="200"/>
                    </a:lnTo>
                    <a:lnTo>
                      <a:pt x="180" y="169"/>
                    </a:lnTo>
                    <a:lnTo>
                      <a:pt x="165" y="169"/>
                    </a:lnTo>
                    <a:lnTo>
                      <a:pt x="180" y="154"/>
                    </a:lnTo>
                    <a:lnTo>
                      <a:pt x="195" y="154"/>
                    </a:lnTo>
                    <a:lnTo>
                      <a:pt x="150" y="123"/>
                    </a:lnTo>
                    <a:lnTo>
                      <a:pt x="120" y="108"/>
                    </a:lnTo>
                    <a:lnTo>
                      <a:pt x="105" y="77"/>
                    </a:lnTo>
                    <a:lnTo>
                      <a:pt x="90" y="77"/>
                    </a:lnTo>
                    <a:lnTo>
                      <a:pt x="90" y="46"/>
                    </a:lnTo>
                    <a:lnTo>
                      <a:pt x="105" y="46"/>
                    </a:lnTo>
                    <a:lnTo>
                      <a:pt x="105" y="31"/>
                    </a:lnTo>
                    <a:lnTo>
                      <a:pt x="105" y="15"/>
                    </a:lnTo>
                    <a:lnTo>
                      <a:pt x="90" y="0"/>
                    </a:lnTo>
                    <a:lnTo>
                      <a:pt x="45" y="15"/>
                    </a:lnTo>
                    <a:lnTo>
                      <a:pt x="30" y="31"/>
                    </a:lnTo>
                    <a:lnTo>
                      <a:pt x="15" y="31"/>
                    </a:lnTo>
                    <a:lnTo>
                      <a:pt x="0" y="31"/>
                    </a:lnTo>
                    <a:lnTo>
                      <a:pt x="0" y="46"/>
                    </a:lnTo>
                    <a:lnTo>
                      <a:pt x="15"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4" name="Freeform 517">
                <a:extLst>
                  <a:ext uri="{FF2B5EF4-FFF2-40B4-BE49-F238E27FC236}">
                    <a16:creationId xmlns="" xmlns:a16="http://schemas.microsoft.com/office/drawing/2014/main" id="{BB7B1776-2778-434E-BAFF-4DF405C4A963}"/>
                  </a:ext>
                </a:extLst>
              </p:cNvPr>
              <p:cNvSpPr>
                <a:spLocks/>
              </p:cNvSpPr>
              <p:nvPr/>
            </p:nvSpPr>
            <p:spPr bwMode="auto">
              <a:xfrm>
                <a:off x="6120926" y="4624639"/>
                <a:ext cx="46981" cy="26474"/>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31">
                    <a:moveTo>
                      <a:pt x="45" y="0"/>
                    </a:moveTo>
                    <a:lnTo>
                      <a:pt x="30" y="0"/>
                    </a:lnTo>
                    <a:lnTo>
                      <a:pt x="0" y="0"/>
                    </a:lnTo>
                    <a:lnTo>
                      <a:pt x="0" y="15"/>
                    </a:lnTo>
                    <a:lnTo>
                      <a:pt x="30" y="30"/>
                    </a:lnTo>
                    <a:lnTo>
                      <a:pt x="45" y="15"/>
                    </a:lnTo>
                    <a:lnTo>
                      <a:pt x="30" y="15"/>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5" name="Freeform 518">
                <a:extLst>
                  <a:ext uri="{FF2B5EF4-FFF2-40B4-BE49-F238E27FC236}">
                    <a16:creationId xmlns="" xmlns:a16="http://schemas.microsoft.com/office/drawing/2014/main" id="{A8C3E827-B1BB-41EA-9450-228809A0F33C}"/>
                  </a:ext>
                </a:extLst>
              </p:cNvPr>
              <p:cNvSpPr>
                <a:spLocks/>
              </p:cNvSpPr>
              <p:nvPr/>
            </p:nvSpPr>
            <p:spPr bwMode="auto">
              <a:xfrm>
                <a:off x="6051574" y="4571691"/>
                <a:ext cx="15660" cy="39711"/>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w 17"/>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47">
                    <a:moveTo>
                      <a:pt x="0" y="15"/>
                    </a:moveTo>
                    <a:lnTo>
                      <a:pt x="0" y="31"/>
                    </a:lnTo>
                    <a:lnTo>
                      <a:pt x="0" y="46"/>
                    </a:lnTo>
                    <a:lnTo>
                      <a:pt x="16" y="31"/>
                    </a:lnTo>
                    <a:lnTo>
                      <a:pt x="16" y="15"/>
                    </a:lnTo>
                    <a:lnTo>
                      <a:pt x="0"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6" name="Freeform 519">
                <a:extLst>
                  <a:ext uri="{FF2B5EF4-FFF2-40B4-BE49-F238E27FC236}">
                    <a16:creationId xmlns="" xmlns:a16="http://schemas.microsoft.com/office/drawing/2014/main" id="{A77B579F-BACC-4BFA-9E5F-A9D7CBF22CC9}"/>
                  </a:ext>
                </a:extLst>
              </p:cNvPr>
              <p:cNvSpPr>
                <a:spLocks/>
              </p:cNvSpPr>
              <p:nvPr/>
            </p:nvSpPr>
            <p:spPr bwMode="auto">
              <a:xfrm>
                <a:off x="6006831" y="4443734"/>
                <a:ext cx="58167" cy="39711"/>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47">
                    <a:moveTo>
                      <a:pt x="59" y="15"/>
                    </a:moveTo>
                    <a:lnTo>
                      <a:pt x="30" y="0"/>
                    </a:lnTo>
                    <a:lnTo>
                      <a:pt x="0" y="31"/>
                    </a:lnTo>
                    <a:lnTo>
                      <a:pt x="0" y="46"/>
                    </a:lnTo>
                    <a:lnTo>
                      <a:pt x="15" y="46"/>
                    </a:lnTo>
                    <a:lnTo>
                      <a:pt x="30" y="46"/>
                    </a:lnTo>
                    <a:lnTo>
                      <a:pt x="44" y="46"/>
                    </a:lnTo>
                    <a:lnTo>
                      <a:pt x="59" y="31"/>
                    </a:lnTo>
                    <a:lnTo>
                      <a:pt x="59"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7" name="Freeform 520">
                <a:extLst>
                  <a:ext uri="{FF2B5EF4-FFF2-40B4-BE49-F238E27FC236}">
                    <a16:creationId xmlns="" xmlns:a16="http://schemas.microsoft.com/office/drawing/2014/main" id="{1A0D78EB-629E-40A9-B5E4-2EC140C4B4FC}"/>
                  </a:ext>
                </a:extLst>
              </p:cNvPr>
              <p:cNvSpPr>
                <a:spLocks/>
              </p:cNvSpPr>
              <p:nvPr/>
            </p:nvSpPr>
            <p:spPr bwMode="auto">
              <a:xfrm>
                <a:off x="6064997" y="4417259"/>
                <a:ext cx="114095" cy="55154"/>
              </a:xfrm>
              <a:custGeom>
                <a:avLst/>
                <a:gdLst>
                  <a:gd name="T0" fmla="*/ 0 w 120"/>
                  <a:gd name="T1" fmla="*/ 0 h 63"/>
                  <a:gd name="T2" fmla="*/ 0 w 120"/>
                  <a:gd name="T3" fmla="*/ 0 h 63"/>
                  <a:gd name="T4" fmla="*/ 0 w 120"/>
                  <a:gd name="T5" fmla="*/ 0 h 63"/>
                  <a:gd name="T6" fmla="*/ 0 w 120"/>
                  <a:gd name="T7" fmla="*/ 0 h 63"/>
                  <a:gd name="T8" fmla="*/ 0 w 120"/>
                  <a:gd name="T9" fmla="*/ 0 h 63"/>
                  <a:gd name="T10" fmla="*/ 0 w 120"/>
                  <a:gd name="T11" fmla="*/ 0 h 63"/>
                  <a:gd name="T12" fmla="*/ 0 w 120"/>
                  <a:gd name="T13" fmla="*/ 0 h 63"/>
                  <a:gd name="T14" fmla="*/ 0 w 120"/>
                  <a:gd name="T15" fmla="*/ 0 h 63"/>
                  <a:gd name="T16" fmla="*/ 0 w 120"/>
                  <a:gd name="T17" fmla="*/ 0 h 63"/>
                  <a:gd name="T18" fmla="*/ 0 w 120"/>
                  <a:gd name="T19" fmla="*/ 0 h 63"/>
                  <a:gd name="T20" fmla="*/ 0 w 120"/>
                  <a:gd name="T21" fmla="*/ 0 h 63"/>
                  <a:gd name="T22" fmla="*/ 0 w 120"/>
                  <a:gd name="T23" fmla="*/ 0 h 63"/>
                  <a:gd name="T24" fmla="*/ 0 w 120"/>
                  <a:gd name="T25" fmla="*/ 0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0" h="63">
                    <a:moveTo>
                      <a:pt x="60" y="16"/>
                    </a:moveTo>
                    <a:lnTo>
                      <a:pt x="60" y="31"/>
                    </a:lnTo>
                    <a:lnTo>
                      <a:pt x="15" y="31"/>
                    </a:lnTo>
                    <a:lnTo>
                      <a:pt x="0" y="47"/>
                    </a:lnTo>
                    <a:lnTo>
                      <a:pt x="0" y="62"/>
                    </a:lnTo>
                    <a:lnTo>
                      <a:pt x="45" y="47"/>
                    </a:lnTo>
                    <a:lnTo>
                      <a:pt x="60" y="62"/>
                    </a:lnTo>
                    <a:lnTo>
                      <a:pt x="104" y="62"/>
                    </a:lnTo>
                    <a:lnTo>
                      <a:pt x="119" y="31"/>
                    </a:lnTo>
                    <a:lnTo>
                      <a:pt x="104" y="16"/>
                    </a:lnTo>
                    <a:lnTo>
                      <a:pt x="89" y="0"/>
                    </a:lnTo>
                    <a:lnTo>
                      <a:pt x="74" y="16"/>
                    </a:lnTo>
                    <a:lnTo>
                      <a:pt x="6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8" name="Freeform 521">
                <a:extLst>
                  <a:ext uri="{FF2B5EF4-FFF2-40B4-BE49-F238E27FC236}">
                    <a16:creationId xmlns="" xmlns:a16="http://schemas.microsoft.com/office/drawing/2014/main" id="{0CD027EB-7488-4C1A-B570-6EA7A523E8C1}"/>
                  </a:ext>
                </a:extLst>
              </p:cNvPr>
              <p:cNvSpPr>
                <a:spLocks/>
              </p:cNvSpPr>
              <p:nvPr/>
            </p:nvSpPr>
            <p:spPr bwMode="auto">
              <a:xfrm>
                <a:off x="6165669" y="4430496"/>
                <a:ext cx="100672" cy="52948"/>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5" h="62">
                    <a:moveTo>
                      <a:pt x="89" y="0"/>
                    </a:moveTo>
                    <a:lnTo>
                      <a:pt x="74" y="0"/>
                    </a:lnTo>
                    <a:lnTo>
                      <a:pt x="45" y="0"/>
                    </a:lnTo>
                    <a:lnTo>
                      <a:pt x="45" y="15"/>
                    </a:lnTo>
                    <a:lnTo>
                      <a:pt x="15" y="15"/>
                    </a:lnTo>
                    <a:lnTo>
                      <a:pt x="0" y="46"/>
                    </a:lnTo>
                    <a:lnTo>
                      <a:pt x="30" y="61"/>
                    </a:lnTo>
                    <a:lnTo>
                      <a:pt x="45" y="46"/>
                    </a:lnTo>
                    <a:lnTo>
                      <a:pt x="74" y="61"/>
                    </a:lnTo>
                    <a:lnTo>
                      <a:pt x="89" y="31"/>
                    </a:lnTo>
                    <a:lnTo>
                      <a:pt x="104" y="15"/>
                    </a:lnTo>
                    <a:lnTo>
                      <a:pt x="8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9" name="Freeform 522">
                <a:extLst>
                  <a:ext uri="{FF2B5EF4-FFF2-40B4-BE49-F238E27FC236}">
                    <a16:creationId xmlns="" xmlns:a16="http://schemas.microsoft.com/office/drawing/2014/main" id="{3B901CF3-213A-4A19-82D7-349125CB8291}"/>
                  </a:ext>
                </a:extLst>
              </p:cNvPr>
              <p:cNvSpPr>
                <a:spLocks/>
              </p:cNvSpPr>
              <p:nvPr/>
            </p:nvSpPr>
            <p:spPr bwMode="auto">
              <a:xfrm>
                <a:off x="6219361" y="4547423"/>
                <a:ext cx="33558" cy="50742"/>
              </a:xfrm>
              <a:custGeom>
                <a:avLst/>
                <a:gdLst>
                  <a:gd name="T0" fmla="*/ 0 w 30"/>
                  <a:gd name="T1" fmla="*/ 0 h 62"/>
                  <a:gd name="T2" fmla="*/ 0 w 30"/>
                  <a:gd name="T3" fmla="*/ 0 h 62"/>
                  <a:gd name="T4" fmla="*/ 1 w 30"/>
                  <a:gd name="T5" fmla="*/ 0 h 62"/>
                  <a:gd name="T6" fmla="*/ 1 w 30"/>
                  <a:gd name="T7" fmla="*/ 0 h 62"/>
                  <a:gd name="T8" fmla="*/ 1 w 30"/>
                  <a:gd name="T9" fmla="*/ 0 h 62"/>
                  <a:gd name="T10" fmla="*/ 0 w 30"/>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2">
                    <a:moveTo>
                      <a:pt x="0" y="15"/>
                    </a:moveTo>
                    <a:lnTo>
                      <a:pt x="0" y="46"/>
                    </a:lnTo>
                    <a:lnTo>
                      <a:pt x="29" y="61"/>
                    </a:lnTo>
                    <a:lnTo>
                      <a:pt x="29" y="46"/>
                    </a:lnTo>
                    <a:lnTo>
                      <a:pt x="15"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0" name="Oval 523">
                <a:extLst>
                  <a:ext uri="{FF2B5EF4-FFF2-40B4-BE49-F238E27FC236}">
                    <a16:creationId xmlns="" xmlns:a16="http://schemas.microsoft.com/office/drawing/2014/main" id="{027C3B80-954B-4DA0-AF87-83137EE34A26}"/>
                  </a:ext>
                </a:extLst>
              </p:cNvPr>
              <p:cNvSpPr>
                <a:spLocks noChangeArrowheads="1"/>
              </p:cNvSpPr>
              <p:nvPr/>
            </p:nvSpPr>
            <p:spPr bwMode="auto">
              <a:xfrm>
                <a:off x="6107503" y="4651113"/>
                <a:ext cx="13423"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1" name="Freeform 524">
                <a:extLst>
                  <a:ext uri="{FF2B5EF4-FFF2-40B4-BE49-F238E27FC236}">
                    <a16:creationId xmlns="" xmlns:a16="http://schemas.microsoft.com/office/drawing/2014/main" id="{B0E69D69-5FC8-4940-9876-3197E5DB408B}"/>
                  </a:ext>
                </a:extLst>
              </p:cNvPr>
              <p:cNvSpPr>
                <a:spLocks/>
              </p:cNvSpPr>
              <p:nvPr/>
            </p:nvSpPr>
            <p:spPr bwMode="auto">
              <a:xfrm>
                <a:off x="6038151" y="4648907"/>
                <a:ext cx="69352" cy="116927"/>
              </a:xfrm>
              <a:custGeom>
                <a:avLst/>
                <a:gdLst>
                  <a:gd name="T0" fmla="*/ 0 w 75"/>
                  <a:gd name="T1" fmla="*/ 0 h 140"/>
                  <a:gd name="T2" fmla="*/ 0 w 75"/>
                  <a:gd name="T3" fmla="*/ 0 h 140"/>
                  <a:gd name="T4" fmla="*/ 0 w 75"/>
                  <a:gd name="T5" fmla="*/ 0 h 140"/>
                  <a:gd name="T6" fmla="*/ 0 w 75"/>
                  <a:gd name="T7" fmla="*/ 0 h 140"/>
                  <a:gd name="T8" fmla="*/ 0 w 75"/>
                  <a:gd name="T9" fmla="*/ 0 h 140"/>
                  <a:gd name="T10" fmla="*/ 0 w 75"/>
                  <a:gd name="T11" fmla="*/ 0 h 140"/>
                  <a:gd name="T12" fmla="*/ 0 w 75"/>
                  <a:gd name="T13" fmla="*/ 0 h 140"/>
                  <a:gd name="T14" fmla="*/ 0 w 75"/>
                  <a:gd name="T15" fmla="*/ 0 h 140"/>
                  <a:gd name="T16" fmla="*/ 0 w 75"/>
                  <a:gd name="T17" fmla="*/ 0 h 140"/>
                  <a:gd name="T18" fmla="*/ 0 w 75"/>
                  <a:gd name="T19" fmla="*/ 0 h 140"/>
                  <a:gd name="T20" fmla="*/ 0 w 75"/>
                  <a:gd name="T21" fmla="*/ 0 h 140"/>
                  <a:gd name="T22" fmla="*/ 0 w 75"/>
                  <a:gd name="T23" fmla="*/ 0 h 140"/>
                  <a:gd name="T24" fmla="*/ 0 w 75"/>
                  <a:gd name="T25" fmla="*/ 0 h 140"/>
                  <a:gd name="T26" fmla="*/ 0 w 75"/>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140">
                    <a:moveTo>
                      <a:pt x="15" y="15"/>
                    </a:moveTo>
                    <a:lnTo>
                      <a:pt x="15" y="46"/>
                    </a:lnTo>
                    <a:lnTo>
                      <a:pt x="0" y="62"/>
                    </a:lnTo>
                    <a:lnTo>
                      <a:pt x="0" y="93"/>
                    </a:lnTo>
                    <a:lnTo>
                      <a:pt x="30" y="108"/>
                    </a:lnTo>
                    <a:lnTo>
                      <a:pt x="30" y="139"/>
                    </a:lnTo>
                    <a:lnTo>
                      <a:pt x="44" y="139"/>
                    </a:lnTo>
                    <a:lnTo>
                      <a:pt x="44" y="108"/>
                    </a:lnTo>
                    <a:lnTo>
                      <a:pt x="59" y="108"/>
                    </a:lnTo>
                    <a:lnTo>
                      <a:pt x="74" y="93"/>
                    </a:lnTo>
                    <a:lnTo>
                      <a:pt x="44" y="77"/>
                    </a:lnTo>
                    <a:lnTo>
                      <a:pt x="59" y="15"/>
                    </a:lnTo>
                    <a:lnTo>
                      <a:pt x="44" y="0"/>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2" name="Freeform 525">
                <a:extLst>
                  <a:ext uri="{FF2B5EF4-FFF2-40B4-BE49-F238E27FC236}">
                    <a16:creationId xmlns="" xmlns:a16="http://schemas.microsoft.com/office/drawing/2014/main" id="{31999FF2-24EE-4E91-AC54-18257A9B6D02}"/>
                  </a:ext>
                </a:extLst>
              </p:cNvPr>
              <p:cNvSpPr>
                <a:spLocks/>
              </p:cNvSpPr>
              <p:nvPr/>
            </p:nvSpPr>
            <p:spPr bwMode="auto">
              <a:xfrm>
                <a:off x="6064997" y="4726123"/>
                <a:ext cx="259510" cy="231647"/>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0" h="278">
                    <a:moveTo>
                      <a:pt x="45" y="0"/>
                    </a:moveTo>
                    <a:lnTo>
                      <a:pt x="30" y="15"/>
                    </a:lnTo>
                    <a:lnTo>
                      <a:pt x="15" y="15"/>
                    </a:lnTo>
                    <a:lnTo>
                      <a:pt x="15" y="46"/>
                    </a:lnTo>
                    <a:lnTo>
                      <a:pt x="0" y="46"/>
                    </a:lnTo>
                    <a:lnTo>
                      <a:pt x="0" y="92"/>
                    </a:lnTo>
                    <a:lnTo>
                      <a:pt x="0" y="108"/>
                    </a:lnTo>
                    <a:lnTo>
                      <a:pt x="0" y="139"/>
                    </a:lnTo>
                    <a:lnTo>
                      <a:pt x="15" y="169"/>
                    </a:lnTo>
                    <a:lnTo>
                      <a:pt x="60" y="200"/>
                    </a:lnTo>
                    <a:lnTo>
                      <a:pt x="90" y="215"/>
                    </a:lnTo>
                    <a:lnTo>
                      <a:pt x="105" y="200"/>
                    </a:lnTo>
                    <a:lnTo>
                      <a:pt x="254" y="277"/>
                    </a:lnTo>
                    <a:lnTo>
                      <a:pt x="254" y="262"/>
                    </a:lnTo>
                    <a:lnTo>
                      <a:pt x="269" y="262"/>
                    </a:lnTo>
                    <a:lnTo>
                      <a:pt x="269" y="231"/>
                    </a:lnTo>
                    <a:lnTo>
                      <a:pt x="269" y="92"/>
                    </a:lnTo>
                    <a:lnTo>
                      <a:pt x="254" y="62"/>
                    </a:lnTo>
                    <a:lnTo>
                      <a:pt x="269" y="31"/>
                    </a:lnTo>
                    <a:lnTo>
                      <a:pt x="209" y="0"/>
                    </a:lnTo>
                    <a:lnTo>
                      <a:pt x="179" y="15"/>
                    </a:lnTo>
                    <a:lnTo>
                      <a:pt x="194" y="46"/>
                    </a:lnTo>
                    <a:lnTo>
                      <a:pt x="164" y="62"/>
                    </a:lnTo>
                    <a:lnTo>
                      <a:pt x="105"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3" name="Freeform 526">
                <a:extLst>
                  <a:ext uri="{FF2B5EF4-FFF2-40B4-BE49-F238E27FC236}">
                    <a16:creationId xmlns="" xmlns:a16="http://schemas.microsoft.com/office/drawing/2014/main" id="{D13D33CC-A522-4C0C-8F7A-34825CE34691}"/>
                  </a:ext>
                </a:extLst>
              </p:cNvPr>
              <p:cNvSpPr>
                <a:spLocks/>
              </p:cNvSpPr>
              <p:nvPr/>
            </p:nvSpPr>
            <p:spPr bwMode="auto">
              <a:xfrm>
                <a:off x="6120926" y="4470208"/>
                <a:ext cx="158839" cy="116927"/>
              </a:xfrm>
              <a:custGeom>
                <a:avLst/>
                <a:gdLst>
                  <a:gd name="T0" fmla="*/ 0 w 165"/>
                  <a:gd name="T1" fmla="*/ 0 h 139"/>
                  <a:gd name="T2" fmla="*/ 0 w 165"/>
                  <a:gd name="T3" fmla="*/ 0 h 139"/>
                  <a:gd name="T4" fmla="*/ 0 w 165"/>
                  <a:gd name="T5" fmla="*/ 0 h 139"/>
                  <a:gd name="T6" fmla="*/ 0 w 165"/>
                  <a:gd name="T7" fmla="*/ 0 h 139"/>
                  <a:gd name="T8" fmla="*/ 0 w 165"/>
                  <a:gd name="T9" fmla="*/ 0 h 139"/>
                  <a:gd name="T10" fmla="*/ 0 w 165"/>
                  <a:gd name="T11" fmla="*/ 0 h 139"/>
                  <a:gd name="T12" fmla="*/ 0 w 165"/>
                  <a:gd name="T13" fmla="*/ 0 h 139"/>
                  <a:gd name="T14" fmla="*/ 0 w 165"/>
                  <a:gd name="T15" fmla="*/ 0 h 139"/>
                  <a:gd name="T16" fmla="*/ 0 w 165"/>
                  <a:gd name="T17" fmla="*/ 0 h 139"/>
                  <a:gd name="T18" fmla="*/ 0 w 165"/>
                  <a:gd name="T19" fmla="*/ 0 h 139"/>
                  <a:gd name="T20" fmla="*/ 0 w 165"/>
                  <a:gd name="T21" fmla="*/ 0 h 139"/>
                  <a:gd name="T22" fmla="*/ 0 w 165"/>
                  <a:gd name="T23" fmla="*/ 0 h 139"/>
                  <a:gd name="T24" fmla="*/ 0 w 165"/>
                  <a:gd name="T25" fmla="*/ 0 h 139"/>
                  <a:gd name="T26" fmla="*/ 0 w 165"/>
                  <a:gd name="T27" fmla="*/ 0 h 139"/>
                  <a:gd name="T28" fmla="*/ 0 w 165"/>
                  <a:gd name="T29" fmla="*/ 0 h 139"/>
                  <a:gd name="T30" fmla="*/ 0 w 165"/>
                  <a:gd name="T31" fmla="*/ 0 h 139"/>
                  <a:gd name="T32" fmla="*/ 0 w 165"/>
                  <a:gd name="T33" fmla="*/ 0 h 139"/>
                  <a:gd name="T34" fmla="*/ 0 w 165"/>
                  <a:gd name="T35" fmla="*/ 0 h 139"/>
                  <a:gd name="T36" fmla="*/ 0 w 165"/>
                  <a:gd name="T37" fmla="*/ 0 h 139"/>
                  <a:gd name="T38" fmla="*/ 0 w 165"/>
                  <a:gd name="T39" fmla="*/ 0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5" h="139">
                    <a:moveTo>
                      <a:pt x="45" y="0"/>
                    </a:moveTo>
                    <a:lnTo>
                      <a:pt x="75" y="15"/>
                    </a:lnTo>
                    <a:lnTo>
                      <a:pt x="89" y="0"/>
                    </a:lnTo>
                    <a:lnTo>
                      <a:pt x="119" y="15"/>
                    </a:lnTo>
                    <a:lnTo>
                      <a:pt x="149" y="31"/>
                    </a:lnTo>
                    <a:lnTo>
                      <a:pt x="149" y="46"/>
                    </a:lnTo>
                    <a:lnTo>
                      <a:pt x="149" y="77"/>
                    </a:lnTo>
                    <a:lnTo>
                      <a:pt x="164" y="107"/>
                    </a:lnTo>
                    <a:lnTo>
                      <a:pt x="134" y="138"/>
                    </a:lnTo>
                    <a:lnTo>
                      <a:pt x="119" y="92"/>
                    </a:lnTo>
                    <a:lnTo>
                      <a:pt x="104" y="107"/>
                    </a:lnTo>
                    <a:lnTo>
                      <a:pt x="60" y="61"/>
                    </a:lnTo>
                    <a:lnTo>
                      <a:pt x="45" y="61"/>
                    </a:lnTo>
                    <a:lnTo>
                      <a:pt x="30" y="46"/>
                    </a:lnTo>
                    <a:lnTo>
                      <a:pt x="15" y="31"/>
                    </a:lnTo>
                    <a:lnTo>
                      <a:pt x="15" y="46"/>
                    </a:lnTo>
                    <a:lnTo>
                      <a:pt x="0" y="31"/>
                    </a:lnTo>
                    <a:lnTo>
                      <a:pt x="0" y="15"/>
                    </a:lnTo>
                    <a:lnTo>
                      <a:pt x="0" y="0"/>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Freeform 527">
                <a:extLst>
                  <a:ext uri="{FF2B5EF4-FFF2-40B4-BE49-F238E27FC236}">
                    <a16:creationId xmlns="" xmlns:a16="http://schemas.microsoft.com/office/drawing/2014/main" id="{DB9B4E4B-D0A1-4750-81BB-2AC0679C6225}"/>
                  </a:ext>
                </a:extLst>
              </p:cNvPr>
              <p:cNvSpPr>
                <a:spLocks/>
              </p:cNvSpPr>
              <p:nvPr/>
            </p:nvSpPr>
            <p:spPr bwMode="auto">
              <a:xfrm>
                <a:off x="6250681" y="4547423"/>
                <a:ext cx="85012" cy="103690"/>
              </a:xfrm>
              <a:custGeom>
                <a:avLst/>
                <a:gdLst>
                  <a:gd name="T0" fmla="*/ 0 w 91"/>
                  <a:gd name="T1" fmla="*/ 0 h 123"/>
                  <a:gd name="T2" fmla="*/ 0 w 91"/>
                  <a:gd name="T3" fmla="*/ 0 h 123"/>
                  <a:gd name="T4" fmla="*/ 0 w 91"/>
                  <a:gd name="T5" fmla="*/ 0 h 123"/>
                  <a:gd name="T6" fmla="*/ 0 w 91"/>
                  <a:gd name="T7" fmla="*/ 0 h 123"/>
                  <a:gd name="T8" fmla="*/ 0 w 91"/>
                  <a:gd name="T9" fmla="*/ 0 h 123"/>
                  <a:gd name="T10" fmla="*/ 0 w 91"/>
                  <a:gd name="T11" fmla="*/ 0 h 123"/>
                  <a:gd name="T12" fmla="*/ 0 w 91"/>
                  <a:gd name="T13" fmla="*/ 0 h 123"/>
                  <a:gd name="T14" fmla="*/ 0 w 91"/>
                  <a:gd name="T15" fmla="*/ 0 h 123"/>
                  <a:gd name="T16" fmla="*/ 0 w 91"/>
                  <a:gd name="T17" fmla="*/ 0 h 123"/>
                  <a:gd name="T18" fmla="*/ 0 w 91"/>
                  <a:gd name="T19" fmla="*/ 0 h 123"/>
                  <a:gd name="T20" fmla="*/ 0 w 91"/>
                  <a:gd name="T21" fmla="*/ 0 h 123"/>
                  <a:gd name="T22" fmla="*/ 0 w 91"/>
                  <a:gd name="T23" fmla="*/ 0 h 123"/>
                  <a:gd name="T24" fmla="*/ 0 w 91"/>
                  <a:gd name="T25" fmla="*/ 0 h 123"/>
                  <a:gd name="T26" fmla="*/ 0 w 91"/>
                  <a:gd name="T27" fmla="*/ 0 h 123"/>
                  <a:gd name="T28" fmla="*/ 0 w 91"/>
                  <a:gd name="T29" fmla="*/ 0 h 123"/>
                  <a:gd name="T30" fmla="*/ 0 w 91"/>
                  <a:gd name="T31" fmla="*/ 0 h 123"/>
                  <a:gd name="T32" fmla="*/ 0 w 91"/>
                  <a:gd name="T33" fmla="*/ 0 h 123"/>
                  <a:gd name="T34" fmla="*/ 0 w 91"/>
                  <a:gd name="T35" fmla="*/ 0 h 123"/>
                  <a:gd name="T36" fmla="*/ 0 w 91"/>
                  <a:gd name="T37" fmla="*/ 0 h 123"/>
                  <a:gd name="T38" fmla="*/ 0 w 91"/>
                  <a:gd name="T39" fmla="*/ 0 h 123"/>
                  <a:gd name="T40" fmla="*/ 0 w 91"/>
                  <a:gd name="T41" fmla="*/ 0 h 1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 h="123">
                    <a:moveTo>
                      <a:pt x="0" y="61"/>
                    </a:moveTo>
                    <a:lnTo>
                      <a:pt x="0" y="76"/>
                    </a:lnTo>
                    <a:lnTo>
                      <a:pt x="15" y="92"/>
                    </a:lnTo>
                    <a:lnTo>
                      <a:pt x="30" y="92"/>
                    </a:lnTo>
                    <a:lnTo>
                      <a:pt x="15" y="92"/>
                    </a:lnTo>
                    <a:lnTo>
                      <a:pt x="30" y="122"/>
                    </a:lnTo>
                    <a:lnTo>
                      <a:pt x="45" y="107"/>
                    </a:lnTo>
                    <a:lnTo>
                      <a:pt x="45" y="92"/>
                    </a:lnTo>
                    <a:lnTo>
                      <a:pt x="60" y="107"/>
                    </a:lnTo>
                    <a:lnTo>
                      <a:pt x="60" y="76"/>
                    </a:lnTo>
                    <a:lnTo>
                      <a:pt x="45" y="61"/>
                    </a:lnTo>
                    <a:lnTo>
                      <a:pt x="30" y="31"/>
                    </a:lnTo>
                    <a:lnTo>
                      <a:pt x="60" y="46"/>
                    </a:lnTo>
                    <a:lnTo>
                      <a:pt x="60" y="15"/>
                    </a:lnTo>
                    <a:lnTo>
                      <a:pt x="90" y="31"/>
                    </a:lnTo>
                    <a:lnTo>
                      <a:pt x="90" y="15"/>
                    </a:lnTo>
                    <a:lnTo>
                      <a:pt x="75" y="15"/>
                    </a:lnTo>
                    <a:lnTo>
                      <a:pt x="60" y="0"/>
                    </a:lnTo>
                    <a:lnTo>
                      <a:pt x="30" y="15"/>
                    </a:lnTo>
                    <a:lnTo>
                      <a:pt x="0" y="46"/>
                    </a:lnTo>
                    <a:lnTo>
                      <a:pt x="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5" name="Freeform 528">
                <a:extLst>
                  <a:ext uri="{FF2B5EF4-FFF2-40B4-BE49-F238E27FC236}">
                    <a16:creationId xmlns="" xmlns:a16="http://schemas.microsoft.com/office/drawing/2014/main" id="{B66E9AD4-BF19-4299-A2D5-E5A441D309C3}"/>
                  </a:ext>
                </a:extLst>
              </p:cNvPr>
              <p:cNvSpPr>
                <a:spLocks/>
              </p:cNvSpPr>
              <p:nvPr/>
            </p:nvSpPr>
            <p:spPr bwMode="auto">
              <a:xfrm>
                <a:off x="6237258" y="4430496"/>
                <a:ext cx="143179" cy="90453"/>
              </a:xfrm>
              <a:custGeom>
                <a:avLst/>
                <a:gdLst>
                  <a:gd name="T0" fmla="*/ 0 w 150"/>
                  <a:gd name="T1" fmla="*/ 0 h 108"/>
                  <a:gd name="T2" fmla="*/ 0 w 150"/>
                  <a:gd name="T3" fmla="*/ 0 h 108"/>
                  <a:gd name="T4" fmla="*/ 0 w 150"/>
                  <a:gd name="T5" fmla="*/ 0 h 108"/>
                  <a:gd name="T6" fmla="*/ 0 w 150"/>
                  <a:gd name="T7" fmla="*/ 0 h 108"/>
                  <a:gd name="T8" fmla="*/ 0 w 150"/>
                  <a:gd name="T9" fmla="*/ 0 h 108"/>
                  <a:gd name="T10" fmla="*/ 0 w 150"/>
                  <a:gd name="T11" fmla="*/ 0 h 108"/>
                  <a:gd name="T12" fmla="*/ 0 w 150"/>
                  <a:gd name="T13" fmla="*/ 0 h 108"/>
                  <a:gd name="T14" fmla="*/ 0 w 150"/>
                  <a:gd name="T15" fmla="*/ 0 h 108"/>
                  <a:gd name="T16" fmla="*/ 0 w 150"/>
                  <a:gd name="T17" fmla="*/ 0 h 108"/>
                  <a:gd name="T18" fmla="*/ 0 w 150"/>
                  <a:gd name="T19" fmla="*/ 0 h 108"/>
                  <a:gd name="T20" fmla="*/ 0 w 150"/>
                  <a:gd name="T21" fmla="*/ 0 h 108"/>
                  <a:gd name="T22" fmla="*/ 0 w 150"/>
                  <a:gd name="T23" fmla="*/ 0 h 108"/>
                  <a:gd name="T24" fmla="*/ 0 w 150"/>
                  <a:gd name="T25" fmla="*/ 0 h 108"/>
                  <a:gd name="T26" fmla="*/ 0 w 150"/>
                  <a:gd name="T27" fmla="*/ 0 h 108"/>
                  <a:gd name="T28" fmla="*/ 0 w 150"/>
                  <a:gd name="T29" fmla="*/ 0 h 108"/>
                  <a:gd name="T30" fmla="*/ 0 w 150"/>
                  <a:gd name="T31" fmla="*/ 0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0" h="108">
                    <a:moveTo>
                      <a:pt x="30" y="15"/>
                    </a:moveTo>
                    <a:lnTo>
                      <a:pt x="15" y="31"/>
                    </a:lnTo>
                    <a:lnTo>
                      <a:pt x="0" y="61"/>
                    </a:lnTo>
                    <a:lnTo>
                      <a:pt x="30" y="76"/>
                    </a:lnTo>
                    <a:lnTo>
                      <a:pt x="30" y="92"/>
                    </a:lnTo>
                    <a:lnTo>
                      <a:pt x="45" y="107"/>
                    </a:lnTo>
                    <a:lnTo>
                      <a:pt x="89" y="107"/>
                    </a:lnTo>
                    <a:lnTo>
                      <a:pt x="104" y="92"/>
                    </a:lnTo>
                    <a:lnTo>
                      <a:pt x="134" y="107"/>
                    </a:lnTo>
                    <a:lnTo>
                      <a:pt x="134" y="76"/>
                    </a:lnTo>
                    <a:lnTo>
                      <a:pt x="149" y="61"/>
                    </a:lnTo>
                    <a:lnTo>
                      <a:pt x="119" y="61"/>
                    </a:lnTo>
                    <a:lnTo>
                      <a:pt x="119" y="31"/>
                    </a:lnTo>
                    <a:lnTo>
                      <a:pt x="89" y="0"/>
                    </a:lnTo>
                    <a:lnTo>
                      <a:pt x="75" y="15"/>
                    </a:lnTo>
                    <a:lnTo>
                      <a:pt x="3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6" name="Freeform 529">
                <a:extLst>
                  <a:ext uri="{FF2B5EF4-FFF2-40B4-BE49-F238E27FC236}">
                    <a16:creationId xmlns="" xmlns:a16="http://schemas.microsoft.com/office/drawing/2014/main" id="{CD25B547-0792-4CB3-9842-8D232453C81E}"/>
                  </a:ext>
                </a:extLst>
              </p:cNvPr>
              <p:cNvSpPr>
                <a:spLocks/>
              </p:cNvSpPr>
              <p:nvPr/>
            </p:nvSpPr>
            <p:spPr bwMode="auto">
              <a:xfrm>
                <a:off x="6266342" y="4509919"/>
                <a:ext cx="100672" cy="50742"/>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5" h="62">
                    <a:moveTo>
                      <a:pt x="104" y="15"/>
                    </a:moveTo>
                    <a:lnTo>
                      <a:pt x="74" y="0"/>
                    </a:lnTo>
                    <a:lnTo>
                      <a:pt x="59" y="15"/>
                    </a:lnTo>
                    <a:lnTo>
                      <a:pt x="15" y="15"/>
                    </a:lnTo>
                    <a:lnTo>
                      <a:pt x="0" y="0"/>
                    </a:lnTo>
                    <a:lnTo>
                      <a:pt x="0" y="31"/>
                    </a:lnTo>
                    <a:lnTo>
                      <a:pt x="15" y="61"/>
                    </a:lnTo>
                    <a:lnTo>
                      <a:pt x="45" y="46"/>
                    </a:lnTo>
                    <a:lnTo>
                      <a:pt x="59" y="61"/>
                    </a:lnTo>
                    <a:lnTo>
                      <a:pt x="74" y="61"/>
                    </a:lnTo>
                    <a:lnTo>
                      <a:pt x="89" y="46"/>
                    </a:lnTo>
                    <a:lnTo>
                      <a:pt x="104"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7" name="Freeform 530">
                <a:extLst>
                  <a:ext uri="{FF2B5EF4-FFF2-40B4-BE49-F238E27FC236}">
                    <a16:creationId xmlns="" xmlns:a16="http://schemas.microsoft.com/office/drawing/2014/main" id="{9BD6621E-99CD-4D3C-82BD-4E312A23722A}"/>
                  </a:ext>
                </a:extLst>
              </p:cNvPr>
              <p:cNvSpPr>
                <a:spLocks/>
              </p:cNvSpPr>
              <p:nvPr/>
            </p:nvSpPr>
            <p:spPr bwMode="auto">
              <a:xfrm>
                <a:off x="6306611" y="4739360"/>
                <a:ext cx="203582" cy="178699"/>
              </a:xfrm>
              <a:custGeom>
                <a:avLst/>
                <a:gdLst>
                  <a:gd name="T0" fmla="*/ 0 w 211"/>
                  <a:gd name="T1" fmla="*/ 0 h 216"/>
                  <a:gd name="T2" fmla="*/ 0 w 211"/>
                  <a:gd name="T3" fmla="*/ 0 h 216"/>
                  <a:gd name="T4" fmla="*/ 0 w 211"/>
                  <a:gd name="T5" fmla="*/ 0 h 216"/>
                  <a:gd name="T6" fmla="*/ 0 w 211"/>
                  <a:gd name="T7" fmla="*/ 0 h 216"/>
                  <a:gd name="T8" fmla="*/ 0 w 211"/>
                  <a:gd name="T9" fmla="*/ 0 h 216"/>
                  <a:gd name="T10" fmla="*/ 0 w 211"/>
                  <a:gd name="T11" fmla="*/ 0 h 216"/>
                  <a:gd name="T12" fmla="*/ 0 w 211"/>
                  <a:gd name="T13" fmla="*/ 0 h 216"/>
                  <a:gd name="T14" fmla="*/ 0 w 211"/>
                  <a:gd name="T15" fmla="*/ 0 h 216"/>
                  <a:gd name="T16" fmla="*/ 0 w 211"/>
                  <a:gd name="T17" fmla="*/ 0 h 216"/>
                  <a:gd name="T18" fmla="*/ 0 w 211"/>
                  <a:gd name="T19" fmla="*/ 0 h 216"/>
                  <a:gd name="T20" fmla="*/ 0 w 211"/>
                  <a:gd name="T21" fmla="*/ 0 h 216"/>
                  <a:gd name="T22" fmla="*/ 0 w 211"/>
                  <a:gd name="T23" fmla="*/ 0 h 216"/>
                  <a:gd name="T24" fmla="*/ 0 w 211"/>
                  <a:gd name="T25" fmla="*/ 0 h 216"/>
                  <a:gd name="T26" fmla="*/ 0 w 211"/>
                  <a:gd name="T27" fmla="*/ 0 h 216"/>
                  <a:gd name="T28" fmla="*/ 0 w 211"/>
                  <a:gd name="T29" fmla="*/ 0 h 216"/>
                  <a:gd name="T30" fmla="*/ 0 w 211"/>
                  <a:gd name="T31" fmla="*/ 0 h 2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1" h="216">
                    <a:moveTo>
                      <a:pt x="15" y="15"/>
                    </a:moveTo>
                    <a:lnTo>
                      <a:pt x="0" y="46"/>
                    </a:lnTo>
                    <a:lnTo>
                      <a:pt x="15" y="77"/>
                    </a:lnTo>
                    <a:lnTo>
                      <a:pt x="15" y="215"/>
                    </a:lnTo>
                    <a:lnTo>
                      <a:pt x="165" y="200"/>
                    </a:lnTo>
                    <a:lnTo>
                      <a:pt x="180" y="215"/>
                    </a:lnTo>
                    <a:lnTo>
                      <a:pt x="210" y="184"/>
                    </a:lnTo>
                    <a:lnTo>
                      <a:pt x="135" y="61"/>
                    </a:lnTo>
                    <a:lnTo>
                      <a:pt x="135" y="46"/>
                    </a:lnTo>
                    <a:lnTo>
                      <a:pt x="165" y="92"/>
                    </a:lnTo>
                    <a:lnTo>
                      <a:pt x="180" y="61"/>
                    </a:lnTo>
                    <a:lnTo>
                      <a:pt x="165" y="15"/>
                    </a:lnTo>
                    <a:lnTo>
                      <a:pt x="150" y="15"/>
                    </a:lnTo>
                    <a:lnTo>
                      <a:pt x="120" y="0"/>
                    </a:lnTo>
                    <a:lnTo>
                      <a:pt x="90" y="15"/>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8" name="Line 531">
                <a:extLst>
                  <a:ext uri="{FF2B5EF4-FFF2-40B4-BE49-F238E27FC236}">
                    <a16:creationId xmlns="" xmlns:a16="http://schemas.microsoft.com/office/drawing/2014/main" id="{9C3A89B2-19DA-4CB5-A25C-3847AB41A2D6}"/>
                  </a:ext>
                </a:extLst>
              </p:cNvPr>
              <p:cNvSpPr>
                <a:spLocks noChangeShapeType="1"/>
              </p:cNvSpPr>
              <p:nvPr/>
            </p:nvSpPr>
            <p:spPr bwMode="auto">
              <a:xfrm>
                <a:off x="6465449" y="4752597"/>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9" name="Line 532">
                <a:extLst>
                  <a:ext uri="{FF2B5EF4-FFF2-40B4-BE49-F238E27FC236}">
                    <a16:creationId xmlns="" xmlns:a16="http://schemas.microsoft.com/office/drawing/2014/main" id="{9F1F01C7-3572-44FA-BE38-0D5E96CF99E1}"/>
                  </a:ext>
                </a:extLst>
              </p:cNvPr>
              <p:cNvSpPr>
                <a:spLocks noChangeShapeType="1"/>
              </p:cNvSpPr>
              <p:nvPr/>
            </p:nvSpPr>
            <p:spPr bwMode="auto">
              <a:xfrm>
                <a:off x="6465449" y="476583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0" name="Line 533">
                <a:extLst>
                  <a:ext uri="{FF2B5EF4-FFF2-40B4-BE49-F238E27FC236}">
                    <a16:creationId xmlns="" xmlns:a16="http://schemas.microsoft.com/office/drawing/2014/main" id="{5EFC4C38-6D1F-4DA3-B10B-F5B141DB8641}"/>
                  </a:ext>
                </a:extLst>
              </p:cNvPr>
              <p:cNvSpPr>
                <a:spLocks noChangeShapeType="1"/>
              </p:cNvSpPr>
              <p:nvPr/>
            </p:nvSpPr>
            <p:spPr bwMode="auto">
              <a:xfrm flipV="1">
                <a:off x="6496769" y="4765834"/>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1" name="Line 534">
                <a:extLst>
                  <a:ext uri="{FF2B5EF4-FFF2-40B4-BE49-F238E27FC236}">
                    <a16:creationId xmlns="" xmlns:a16="http://schemas.microsoft.com/office/drawing/2014/main" id="{99C7B923-6669-44E4-9FF6-7586D12E156A}"/>
                  </a:ext>
                </a:extLst>
              </p:cNvPr>
              <p:cNvSpPr>
                <a:spLocks noChangeShapeType="1"/>
              </p:cNvSpPr>
              <p:nvPr/>
            </p:nvSpPr>
            <p:spPr bwMode="auto">
              <a:xfrm flipV="1">
                <a:off x="6496769" y="4752597"/>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2" name="Line 535">
                <a:extLst>
                  <a:ext uri="{FF2B5EF4-FFF2-40B4-BE49-F238E27FC236}">
                    <a16:creationId xmlns="" xmlns:a16="http://schemas.microsoft.com/office/drawing/2014/main" id="{1AAB0AAB-7141-43CE-8A39-8FFF42284112}"/>
                  </a:ext>
                </a:extLst>
              </p:cNvPr>
              <p:cNvSpPr>
                <a:spLocks noChangeShapeType="1"/>
              </p:cNvSpPr>
              <p:nvPr/>
            </p:nvSpPr>
            <p:spPr bwMode="auto">
              <a:xfrm flipV="1">
                <a:off x="6496769" y="4739360"/>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3" name="Line 536">
                <a:extLst>
                  <a:ext uri="{FF2B5EF4-FFF2-40B4-BE49-F238E27FC236}">
                    <a16:creationId xmlns="" xmlns:a16="http://schemas.microsoft.com/office/drawing/2014/main" id="{8E3FBC56-7120-411E-A9C7-79624A024C89}"/>
                  </a:ext>
                </a:extLst>
              </p:cNvPr>
              <p:cNvSpPr>
                <a:spLocks noChangeShapeType="1"/>
              </p:cNvSpPr>
              <p:nvPr/>
            </p:nvSpPr>
            <p:spPr bwMode="auto">
              <a:xfrm flipV="1">
                <a:off x="6496769" y="4701855"/>
                <a:ext cx="13423"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 name="Freeform 537">
                <a:extLst>
                  <a:ext uri="{FF2B5EF4-FFF2-40B4-BE49-F238E27FC236}">
                    <a16:creationId xmlns="" xmlns:a16="http://schemas.microsoft.com/office/drawing/2014/main" id="{02E91D28-9192-43D5-9F54-10DF13F4CE05}"/>
                  </a:ext>
                </a:extLst>
              </p:cNvPr>
              <p:cNvSpPr>
                <a:spLocks/>
              </p:cNvSpPr>
              <p:nvPr/>
            </p:nvSpPr>
            <p:spPr bwMode="auto">
              <a:xfrm>
                <a:off x="6438603" y="4664350"/>
                <a:ext cx="26846" cy="24268"/>
              </a:xfrm>
              <a:custGeom>
                <a:avLst/>
                <a:gdLst>
                  <a:gd name="T0" fmla="*/ 0 w 30"/>
                  <a:gd name="T1" fmla="*/ 0 h 31"/>
                  <a:gd name="T2" fmla="*/ 0 w 30"/>
                  <a:gd name="T3" fmla="*/ 0 h 31"/>
                  <a:gd name="T4" fmla="*/ 0 w 30"/>
                  <a:gd name="T5" fmla="*/ 0 h 31"/>
                  <a:gd name="T6" fmla="*/ 0 w 30"/>
                  <a:gd name="T7" fmla="*/ 0 h 31"/>
                  <a:gd name="T8" fmla="*/ 0 w 30"/>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1">
                    <a:moveTo>
                      <a:pt x="29" y="0"/>
                    </a:moveTo>
                    <a:lnTo>
                      <a:pt x="0" y="15"/>
                    </a:lnTo>
                    <a:lnTo>
                      <a:pt x="0" y="30"/>
                    </a:lnTo>
                    <a:lnTo>
                      <a:pt x="29" y="15"/>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5" name="Freeform 538">
                <a:extLst>
                  <a:ext uri="{FF2B5EF4-FFF2-40B4-BE49-F238E27FC236}">
                    <a16:creationId xmlns="" xmlns:a16="http://schemas.microsoft.com/office/drawing/2014/main" id="{8AFD21A6-89F1-423E-B372-5785CD5A1D18}"/>
                  </a:ext>
                </a:extLst>
              </p:cNvPr>
              <p:cNvSpPr>
                <a:spLocks/>
              </p:cNvSpPr>
              <p:nvPr/>
            </p:nvSpPr>
            <p:spPr bwMode="auto">
              <a:xfrm>
                <a:off x="6496769" y="4701855"/>
                <a:ext cx="0" cy="37505"/>
              </a:xfrm>
              <a:custGeom>
                <a:avLst/>
                <a:gdLst>
                  <a:gd name="T0" fmla="*/ 0 w 1"/>
                  <a:gd name="T1" fmla="*/ 0 h 47"/>
                  <a:gd name="T2" fmla="*/ 0 w 1"/>
                  <a:gd name="T3" fmla="*/ 0 h 47"/>
                  <a:gd name="T4" fmla="*/ 0 w 1"/>
                  <a:gd name="T5" fmla="*/ 0 h 47"/>
                  <a:gd name="T6" fmla="*/ 0 w 1"/>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47">
                    <a:moveTo>
                      <a:pt x="0" y="0"/>
                    </a:moveTo>
                    <a:lnTo>
                      <a:pt x="0" y="46"/>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6" name="Line 539">
                <a:extLst>
                  <a:ext uri="{FF2B5EF4-FFF2-40B4-BE49-F238E27FC236}">
                    <a16:creationId xmlns="" xmlns:a16="http://schemas.microsoft.com/office/drawing/2014/main" id="{32AA9345-96B4-42D0-A315-968899522599}"/>
                  </a:ext>
                </a:extLst>
              </p:cNvPr>
              <p:cNvSpPr>
                <a:spLocks noChangeShapeType="1"/>
              </p:cNvSpPr>
              <p:nvPr/>
            </p:nvSpPr>
            <p:spPr bwMode="auto">
              <a:xfrm>
                <a:off x="6496769" y="4739360"/>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7" name="Line 540">
                <a:extLst>
                  <a:ext uri="{FF2B5EF4-FFF2-40B4-BE49-F238E27FC236}">
                    <a16:creationId xmlns="" xmlns:a16="http://schemas.microsoft.com/office/drawing/2014/main" id="{5BDA6CAB-3EAD-4A52-81A6-7F7707AA0D3A}"/>
                  </a:ext>
                </a:extLst>
              </p:cNvPr>
              <p:cNvSpPr>
                <a:spLocks noChangeShapeType="1"/>
              </p:cNvSpPr>
              <p:nvPr/>
            </p:nvSpPr>
            <p:spPr bwMode="auto">
              <a:xfrm>
                <a:off x="6496769" y="4726123"/>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8" name="Line 541">
                <a:extLst>
                  <a:ext uri="{FF2B5EF4-FFF2-40B4-BE49-F238E27FC236}">
                    <a16:creationId xmlns="" xmlns:a16="http://schemas.microsoft.com/office/drawing/2014/main" id="{CF6C9F8D-D2CF-4EEA-80C4-2BBEBF3FCA66}"/>
                  </a:ext>
                </a:extLst>
              </p:cNvPr>
              <p:cNvSpPr>
                <a:spLocks noChangeShapeType="1"/>
              </p:cNvSpPr>
              <p:nvPr/>
            </p:nvSpPr>
            <p:spPr bwMode="auto">
              <a:xfrm>
                <a:off x="6496769" y="4712886"/>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9" name="Line 542">
                <a:extLst>
                  <a:ext uri="{FF2B5EF4-FFF2-40B4-BE49-F238E27FC236}">
                    <a16:creationId xmlns="" xmlns:a16="http://schemas.microsoft.com/office/drawing/2014/main" id="{DB3D4AF2-2DA0-4049-8383-4B1DA2A071CE}"/>
                  </a:ext>
                </a:extLst>
              </p:cNvPr>
              <p:cNvSpPr>
                <a:spLocks noChangeShapeType="1"/>
              </p:cNvSpPr>
              <p:nvPr/>
            </p:nvSpPr>
            <p:spPr bwMode="auto">
              <a:xfrm>
                <a:off x="6496769" y="4701855"/>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0" name="Line 543">
                <a:extLst>
                  <a:ext uri="{FF2B5EF4-FFF2-40B4-BE49-F238E27FC236}">
                    <a16:creationId xmlns="" xmlns:a16="http://schemas.microsoft.com/office/drawing/2014/main" id="{970B64CC-07DA-4ECF-A108-6DEFAA093F50}"/>
                  </a:ext>
                </a:extLst>
              </p:cNvPr>
              <p:cNvSpPr>
                <a:spLocks noChangeShapeType="1"/>
              </p:cNvSpPr>
              <p:nvPr/>
            </p:nvSpPr>
            <p:spPr bwMode="auto">
              <a:xfrm>
                <a:off x="6496769" y="4701855"/>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1" name="Line 544">
                <a:extLst>
                  <a:ext uri="{FF2B5EF4-FFF2-40B4-BE49-F238E27FC236}">
                    <a16:creationId xmlns="" xmlns:a16="http://schemas.microsoft.com/office/drawing/2014/main" id="{F43094BF-2A80-4B7C-BB3D-7903A1B982B1}"/>
                  </a:ext>
                </a:extLst>
              </p:cNvPr>
              <p:cNvSpPr>
                <a:spLocks noChangeShapeType="1"/>
              </p:cNvSpPr>
              <p:nvPr/>
            </p:nvSpPr>
            <p:spPr bwMode="auto">
              <a:xfrm>
                <a:off x="6496769" y="4712886"/>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2" name="Line 545">
                <a:extLst>
                  <a:ext uri="{FF2B5EF4-FFF2-40B4-BE49-F238E27FC236}">
                    <a16:creationId xmlns="" xmlns:a16="http://schemas.microsoft.com/office/drawing/2014/main" id="{4B9DBF4F-5F26-4E16-958D-6659F4FFC168}"/>
                  </a:ext>
                </a:extLst>
              </p:cNvPr>
              <p:cNvSpPr>
                <a:spLocks noChangeShapeType="1"/>
              </p:cNvSpPr>
              <p:nvPr/>
            </p:nvSpPr>
            <p:spPr bwMode="auto">
              <a:xfrm>
                <a:off x="6496769" y="4726123"/>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3" name="Line 546">
                <a:extLst>
                  <a:ext uri="{FF2B5EF4-FFF2-40B4-BE49-F238E27FC236}">
                    <a16:creationId xmlns="" xmlns:a16="http://schemas.microsoft.com/office/drawing/2014/main" id="{369F069D-E655-4086-B9DB-07F9EEBD8A27}"/>
                  </a:ext>
                </a:extLst>
              </p:cNvPr>
              <p:cNvSpPr>
                <a:spLocks noChangeShapeType="1"/>
              </p:cNvSpPr>
              <p:nvPr/>
            </p:nvSpPr>
            <p:spPr bwMode="auto">
              <a:xfrm flipH="1">
                <a:off x="6481109" y="4726123"/>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4" name="Line 547">
                <a:extLst>
                  <a:ext uri="{FF2B5EF4-FFF2-40B4-BE49-F238E27FC236}">
                    <a16:creationId xmlns="" xmlns:a16="http://schemas.microsoft.com/office/drawing/2014/main" id="{395D86E8-A87F-49F3-B349-405F8350ACAC}"/>
                  </a:ext>
                </a:extLst>
              </p:cNvPr>
              <p:cNvSpPr>
                <a:spLocks noChangeShapeType="1"/>
              </p:cNvSpPr>
              <p:nvPr/>
            </p:nvSpPr>
            <p:spPr bwMode="auto">
              <a:xfrm>
                <a:off x="6481109" y="473936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5" name="Line 548">
                <a:extLst>
                  <a:ext uri="{FF2B5EF4-FFF2-40B4-BE49-F238E27FC236}">
                    <a16:creationId xmlns="" xmlns:a16="http://schemas.microsoft.com/office/drawing/2014/main" id="{C1CB49BF-EE16-4C6C-8670-2899AABC5195}"/>
                  </a:ext>
                </a:extLst>
              </p:cNvPr>
              <p:cNvSpPr>
                <a:spLocks noChangeShapeType="1"/>
              </p:cNvSpPr>
              <p:nvPr/>
            </p:nvSpPr>
            <p:spPr bwMode="auto">
              <a:xfrm>
                <a:off x="6496769" y="4739360"/>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6" name="Freeform 549">
                <a:extLst>
                  <a:ext uri="{FF2B5EF4-FFF2-40B4-BE49-F238E27FC236}">
                    <a16:creationId xmlns="" xmlns:a16="http://schemas.microsoft.com/office/drawing/2014/main" id="{C961ACFF-94BA-4E9C-B3A2-1F1CB929D7F0}"/>
                  </a:ext>
                </a:extLst>
              </p:cNvPr>
              <p:cNvSpPr>
                <a:spLocks/>
              </p:cNvSpPr>
              <p:nvPr/>
            </p:nvSpPr>
            <p:spPr bwMode="auto">
              <a:xfrm>
                <a:off x="6465449" y="4701855"/>
                <a:ext cx="31321" cy="90453"/>
              </a:xfrm>
              <a:custGeom>
                <a:avLst/>
                <a:gdLst>
                  <a:gd name="T0" fmla="*/ 0 w 32"/>
                  <a:gd name="T1" fmla="*/ 0 h 108"/>
                  <a:gd name="T2" fmla="*/ 0 w 32"/>
                  <a:gd name="T3" fmla="*/ 0 h 108"/>
                  <a:gd name="T4" fmla="*/ 0 w 32"/>
                  <a:gd name="T5" fmla="*/ 0 h 108"/>
                  <a:gd name="T6" fmla="*/ 0 w 32"/>
                  <a:gd name="T7" fmla="*/ 0 h 108"/>
                  <a:gd name="T8" fmla="*/ 0 w 32"/>
                  <a:gd name="T9" fmla="*/ 0 h 108"/>
                  <a:gd name="T10" fmla="*/ 0 w 32"/>
                  <a:gd name="T11" fmla="*/ 0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08">
                    <a:moveTo>
                      <a:pt x="0" y="61"/>
                    </a:moveTo>
                    <a:lnTo>
                      <a:pt x="16" y="107"/>
                    </a:lnTo>
                    <a:lnTo>
                      <a:pt x="31" y="46"/>
                    </a:lnTo>
                    <a:lnTo>
                      <a:pt x="31" y="31"/>
                    </a:lnTo>
                    <a:lnTo>
                      <a:pt x="31" y="0"/>
                    </a:lnTo>
                    <a:lnTo>
                      <a:pt x="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7" name="Freeform 550">
                <a:extLst>
                  <a:ext uri="{FF2B5EF4-FFF2-40B4-BE49-F238E27FC236}">
                    <a16:creationId xmlns="" xmlns:a16="http://schemas.microsoft.com/office/drawing/2014/main" id="{B37DD401-1232-4806-B526-8A39945A18AF}"/>
                  </a:ext>
                </a:extLst>
              </p:cNvPr>
              <p:cNvSpPr>
                <a:spLocks/>
              </p:cNvSpPr>
              <p:nvPr/>
            </p:nvSpPr>
            <p:spPr bwMode="auto">
              <a:xfrm>
                <a:off x="6496769" y="4675381"/>
                <a:ext cx="13423" cy="26474"/>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31"/>
                    </a:moveTo>
                    <a:lnTo>
                      <a:pt x="16" y="16"/>
                    </a:lnTo>
                    <a:lnTo>
                      <a:pt x="0" y="0"/>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8" name="Freeform 551">
                <a:extLst>
                  <a:ext uri="{FF2B5EF4-FFF2-40B4-BE49-F238E27FC236}">
                    <a16:creationId xmlns="" xmlns:a16="http://schemas.microsoft.com/office/drawing/2014/main" id="{48BE0D42-D299-466F-A51A-83F0B90F852A}"/>
                  </a:ext>
                </a:extLst>
              </p:cNvPr>
              <p:cNvSpPr>
                <a:spLocks/>
              </p:cNvSpPr>
              <p:nvPr/>
            </p:nvSpPr>
            <p:spPr bwMode="auto">
              <a:xfrm>
                <a:off x="6150009" y="5085728"/>
                <a:ext cx="217005" cy="154432"/>
              </a:xfrm>
              <a:custGeom>
                <a:avLst/>
                <a:gdLst>
                  <a:gd name="T0" fmla="*/ 0 w 224"/>
                  <a:gd name="T1" fmla="*/ 0 h 185"/>
                  <a:gd name="T2" fmla="*/ 0 w 224"/>
                  <a:gd name="T3" fmla="*/ 0 h 185"/>
                  <a:gd name="T4" fmla="*/ 0 w 224"/>
                  <a:gd name="T5" fmla="*/ 0 h 185"/>
                  <a:gd name="T6" fmla="*/ 0 w 224"/>
                  <a:gd name="T7" fmla="*/ 0 h 185"/>
                  <a:gd name="T8" fmla="*/ 0 w 224"/>
                  <a:gd name="T9" fmla="*/ 0 h 185"/>
                  <a:gd name="T10" fmla="*/ 0 w 224"/>
                  <a:gd name="T11" fmla="*/ 0 h 185"/>
                  <a:gd name="T12" fmla="*/ 0 w 224"/>
                  <a:gd name="T13" fmla="*/ 0 h 185"/>
                  <a:gd name="T14" fmla="*/ 0 w 224"/>
                  <a:gd name="T15" fmla="*/ 0 h 185"/>
                  <a:gd name="T16" fmla="*/ 0 w 224"/>
                  <a:gd name="T17" fmla="*/ 0 h 185"/>
                  <a:gd name="T18" fmla="*/ 0 w 224"/>
                  <a:gd name="T19" fmla="*/ 0 h 185"/>
                  <a:gd name="T20" fmla="*/ 0 w 224"/>
                  <a:gd name="T21" fmla="*/ 0 h 185"/>
                  <a:gd name="T22" fmla="*/ 0 w 224"/>
                  <a:gd name="T23" fmla="*/ 0 h 185"/>
                  <a:gd name="T24" fmla="*/ 0 w 224"/>
                  <a:gd name="T25" fmla="*/ 0 h 185"/>
                  <a:gd name="T26" fmla="*/ 0 w 224"/>
                  <a:gd name="T27" fmla="*/ 0 h 185"/>
                  <a:gd name="T28" fmla="*/ 0 w 224"/>
                  <a:gd name="T29" fmla="*/ 0 h 185"/>
                  <a:gd name="T30" fmla="*/ 0 w 224"/>
                  <a:gd name="T31" fmla="*/ 0 h 185"/>
                  <a:gd name="T32" fmla="*/ 0 w 224"/>
                  <a:gd name="T33" fmla="*/ 0 h 185"/>
                  <a:gd name="T34" fmla="*/ 0 w 224"/>
                  <a:gd name="T35" fmla="*/ 0 h 185"/>
                  <a:gd name="T36" fmla="*/ 0 w 224"/>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4" h="185">
                    <a:moveTo>
                      <a:pt x="223" y="123"/>
                    </a:moveTo>
                    <a:lnTo>
                      <a:pt x="193" y="61"/>
                    </a:lnTo>
                    <a:lnTo>
                      <a:pt x="164" y="61"/>
                    </a:lnTo>
                    <a:lnTo>
                      <a:pt x="164" y="15"/>
                    </a:lnTo>
                    <a:lnTo>
                      <a:pt x="149" y="0"/>
                    </a:lnTo>
                    <a:lnTo>
                      <a:pt x="134" y="15"/>
                    </a:lnTo>
                    <a:lnTo>
                      <a:pt x="104" y="46"/>
                    </a:lnTo>
                    <a:lnTo>
                      <a:pt x="15" y="77"/>
                    </a:lnTo>
                    <a:lnTo>
                      <a:pt x="0" y="107"/>
                    </a:lnTo>
                    <a:lnTo>
                      <a:pt x="15" y="153"/>
                    </a:lnTo>
                    <a:lnTo>
                      <a:pt x="30" y="184"/>
                    </a:lnTo>
                    <a:lnTo>
                      <a:pt x="45" y="153"/>
                    </a:lnTo>
                    <a:lnTo>
                      <a:pt x="59" y="153"/>
                    </a:lnTo>
                    <a:lnTo>
                      <a:pt x="74" y="123"/>
                    </a:lnTo>
                    <a:lnTo>
                      <a:pt x="89" y="123"/>
                    </a:lnTo>
                    <a:lnTo>
                      <a:pt x="134" y="138"/>
                    </a:lnTo>
                    <a:lnTo>
                      <a:pt x="149" y="123"/>
                    </a:lnTo>
                    <a:lnTo>
                      <a:pt x="193" y="123"/>
                    </a:lnTo>
                    <a:lnTo>
                      <a:pt x="223"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9" name="Freeform 552">
                <a:extLst>
                  <a:ext uri="{FF2B5EF4-FFF2-40B4-BE49-F238E27FC236}">
                    <a16:creationId xmlns="" xmlns:a16="http://schemas.microsoft.com/office/drawing/2014/main" id="{4D40EDE2-CD33-4E6C-8E0F-37FA86574B57}"/>
                  </a:ext>
                </a:extLst>
              </p:cNvPr>
              <p:cNvSpPr>
                <a:spLocks/>
              </p:cNvSpPr>
              <p:nvPr/>
            </p:nvSpPr>
            <p:spPr bwMode="auto">
              <a:xfrm>
                <a:off x="6407283" y="5277664"/>
                <a:ext cx="15660" cy="39711"/>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47">
                    <a:moveTo>
                      <a:pt x="0" y="0"/>
                    </a:moveTo>
                    <a:lnTo>
                      <a:pt x="0" y="46"/>
                    </a:lnTo>
                    <a:lnTo>
                      <a:pt x="16" y="31"/>
                    </a:lnTo>
                    <a:lnTo>
                      <a:pt x="16"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0" name="Freeform 553">
                <a:extLst>
                  <a:ext uri="{FF2B5EF4-FFF2-40B4-BE49-F238E27FC236}">
                    <a16:creationId xmlns="" xmlns:a16="http://schemas.microsoft.com/office/drawing/2014/main" id="{F2561954-E933-4910-A25A-7E7136B37CF0}"/>
                  </a:ext>
                </a:extLst>
              </p:cNvPr>
              <p:cNvSpPr>
                <a:spLocks/>
              </p:cNvSpPr>
              <p:nvPr/>
            </p:nvSpPr>
            <p:spPr bwMode="auto">
              <a:xfrm>
                <a:off x="6094080" y="5213686"/>
                <a:ext cx="114095" cy="127958"/>
              </a:xfrm>
              <a:custGeom>
                <a:avLst/>
                <a:gdLst>
                  <a:gd name="T0" fmla="*/ 0 w 120"/>
                  <a:gd name="T1" fmla="*/ 0 h 154"/>
                  <a:gd name="T2" fmla="*/ 0 w 120"/>
                  <a:gd name="T3" fmla="*/ 0 h 154"/>
                  <a:gd name="T4" fmla="*/ 0 w 120"/>
                  <a:gd name="T5" fmla="*/ 0 h 154"/>
                  <a:gd name="T6" fmla="*/ 0 w 120"/>
                  <a:gd name="T7" fmla="*/ 0 h 154"/>
                  <a:gd name="T8" fmla="*/ 0 w 120"/>
                  <a:gd name="T9" fmla="*/ 0 h 154"/>
                  <a:gd name="T10" fmla="*/ 0 w 120"/>
                  <a:gd name="T11" fmla="*/ 0 h 154"/>
                  <a:gd name="T12" fmla="*/ 0 w 120"/>
                  <a:gd name="T13" fmla="*/ 0 h 154"/>
                  <a:gd name="T14" fmla="*/ 0 w 120"/>
                  <a:gd name="T15" fmla="*/ 0 h 154"/>
                  <a:gd name="T16" fmla="*/ 0 w 120"/>
                  <a:gd name="T17" fmla="*/ 0 h 154"/>
                  <a:gd name="T18" fmla="*/ 0 w 120"/>
                  <a:gd name="T19" fmla="*/ 0 h 154"/>
                  <a:gd name="T20" fmla="*/ 0 w 120"/>
                  <a:gd name="T21" fmla="*/ 0 h 154"/>
                  <a:gd name="T22" fmla="*/ 0 w 120"/>
                  <a:gd name="T23" fmla="*/ 0 h 154"/>
                  <a:gd name="T24" fmla="*/ 0 w 120"/>
                  <a:gd name="T25" fmla="*/ 0 h 154"/>
                  <a:gd name="T26" fmla="*/ 0 w 120"/>
                  <a:gd name="T27" fmla="*/ 0 h 154"/>
                  <a:gd name="T28" fmla="*/ 0 w 120"/>
                  <a:gd name="T29" fmla="*/ 0 h 154"/>
                  <a:gd name="T30" fmla="*/ 0 w 120"/>
                  <a:gd name="T31" fmla="*/ 0 h 154"/>
                  <a:gd name="T32" fmla="*/ 0 w 120"/>
                  <a:gd name="T33" fmla="*/ 0 h 154"/>
                  <a:gd name="T34" fmla="*/ 0 w 120"/>
                  <a:gd name="T35" fmla="*/ 0 h 1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 h="154">
                    <a:moveTo>
                      <a:pt x="119" y="0"/>
                    </a:moveTo>
                    <a:lnTo>
                      <a:pt x="104" y="0"/>
                    </a:lnTo>
                    <a:lnTo>
                      <a:pt x="89" y="31"/>
                    </a:lnTo>
                    <a:lnTo>
                      <a:pt x="30" y="31"/>
                    </a:lnTo>
                    <a:lnTo>
                      <a:pt x="60" y="46"/>
                    </a:lnTo>
                    <a:lnTo>
                      <a:pt x="45" y="61"/>
                    </a:lnTo>
                    <a:lnTo>
                      <a:pt x="45" y="92"/>
                    </a:lnTo>
                    <a:lnTo>
                      <a:pt x="15" y="107"/>
                    </a:lnTo>
                    <a:lnTo>
                      <a:pt x="15" y="122"/>
                    </a:lnTo>
                    <a:lnTo>
                      <a:pt x="0" y="138"/>
                    </a:lnTo>
                    <a:lnTo>
                      <a:pt x="15" y="153"/>
                    </a:lnTo>
                    <a:lnTo>
                      <a:pt x="30" y="153"/>
                    </a:lnTo>
                    <a:lnTo>
                      <a:pt x="60" y="153"/>
                    </a:lnTo>
                    <a:lnTo>
                      <a:pt x="74" y="138"/>
                    </a:lnTo>
                    <a:lnTo>
                      <a:pt x="89" y="92"/>
                    </a:lnTo>
                    <a:lnTo>
                      <a:pt x="119" y="77"/>
                    </a:lnTo>
                    <a:lnTo>
                      <a:pt x="119" y="31"/>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1" name="Freeform 554">
                <a:extLst>
                  <a:ext uri="{FF2B5EF4-FFF2-40B4-BE49-F238E27FC236}">
                    <a16:creationId xmlns="" xmlns:a16="http://schemas.microsoft.com/office/drawing/2014/main" id="{95767997-FF02-426E-839B-D8CDA4EB9EC8}"/>
                  </a:ext>
                </a:extLst>
              </p:cNvPr>
              <p:cNvSpPr>
                <a:spLocks/>
              </p:cNvSpPr>
              <p:nvPr/>
            </p:nvSpPr>
            <p:spPr bwMode="auto">
              <a:xfrm>
                <a:off x="6051574" y="5061460"/>
                <a:ext cx="127518" cy="178699"/>
              </a:xfrm>
              <a:custGeom>
                <a:avLst/>
                <a:gdLst>
                  <a:gd name="T0" fmla="*/ 0 w 134"/>
                  <a:gd name="T1" fmla="*/ 0 h 216"/>
                  <a:gd name="T2" fmla="*/ 0 w 134"/>
                  <a:gd name="T3" fmla="*/ 0 h 216"/>
                  <a:gd name="T4" fmla="*/ 0 w 134"/>
                  <a:gd name="T5" fmla="*/ 0 h 216"/>
                  <a:gd name="T6" fmla="*/ 0 w 134"/>
                  <a:gd name="T7" fmla="*/ 0 h 216"/>
                  <a:gd name="T8" fmla="*/ 0 w 134"/>
                  <a:gd name="T9" fmla="*/ 0 h 216"/>
                  <a:gd name="T10" fmla="*/ 0 w 134"/>
                  <a:gd name="T11" fmla="*/ 0 h 216"/>
                  <a:gd name="T12" fmla="*/ 0 w 134"/>
                  <a:gd name="T13" fmla="*/ 0 h 216"/>
                  <a:gd name="T14" fmla="*/ 0 w 134"/>
                  <a:gd name="T15" fmla="*/ 0 h 216"/>
                  <a:gd name="T16" fmla="*/ 0 w 134"/>
                  <a:gd name="T17" fmla="*/ 0 h 216"/>
                  <a:gd name="T18" fmla="*/ 0 w 134"/>
                  <a:gd name="T19" fmla="*/ 0 h 216"/>
                  <a:gd name="T20" fmla="*/ 0 w 134"/>
                  <a:gd name="T21" fmla="*/ 0 h 216"/>
                  <a:gd name="T22" fmla="*/ 0 w 134"/>
                  <a:gd name="T23" fmla="*/ 0 h 216"/>
                  <a:gd name="T24" fmla="*/ 0 w 134"/>
                  <a:gd name="T25" fmla="*/ 0 h 216"/>
                  <a:gd name="T26" fmla="*/ 0 w 134"/>
                  <a:gd name="T27" fmla="*/ 0 h 216"/>
                  <a:gd name="T28" fmla="*/ 0 w 134"/>
                  <a:gd name="T29" fmla="*/ 0 h 216"/>
                  <a:gd name="T30" fmla="*/ 0 w 134"/>
                  <a:gd name="T31" fmla="*/ 0 h 216"/>
                  <a:gd name="T32" fmla="*/ 0 w 134"/>
                  <a:gd name="T33" fmla="*/ 0 h 216"/>
                  <a:gd name="T34" fmla="*/ 0 w 134"/>
                  <a:gd name="T35" fmla="*/ 0 h 2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4" h="216">
                    <a:moveTo>
                      <a:pt x="15" y="215"/>
                    </a:moveTo>
                    <a:lnTo>
                      <a:pt x="44" y="215"/>
                    </a:lnTo>
                    <a:lnTo>
                      <a:pt x="74" y="215"/>
                    </a:lnTo>
                    <a:lnTo>
                      <a:pt x="133" y="215"/>
                    </a:lnTo>
                    <a:lnTo>
                      <a:pt x="118" y="184"/>
                    </a:lnTo>
                    <a:lnTo>
                      <a:pt x="103" y="138"/>
                    </a:lnTo>
                    <a:lnTo>
                      <a:pt x="118" y="108"/>
                    </a:lnTo>
                    <a:lnTo>
                      <a:pt x="89" y="77"/>
                    </a:lnTo>
                    <a:lnTo>
                      <a:pt x="118" y="61"/>
                    </a:lnTo>
                    <a:lnTo>
                      <a:pt x="103" y="0"/>
                    </a:lnTo>
                    <a:lnTo>
                      <a:pt x="103" y="31"/>
                    </a:lnTo>
                    <a:lnTo>
                      <a:pt x="74" y="77"/>
                    </a:lnTo>
                    <a:lnTo>
                      <a:pt x="44" y="123"/>
                    </a:lnTo>
                    <a:lnTo>
                      <a:pt x="30" y="123"/>
                    </a:lnTo>
                    <a:lnTo>
                      <a:pt x="0" y="138"/>
                    </a:lnTo>
                    <a:lnTo>
                      <a:pt x="0" y="169"/>
                    </a:lnTo>
                    <a:lnTo>
                      <a:pt x="15" y="184"/>
                    </a:lnTo>
                    <a:lnTo>
                      <a:pt x="15" y="2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2" name="Freeform 555">
                <a:extLst>
                  <a:ext uri="{FF2B5EF4-FFF2-40B4-BE49-F238E27FC236}">
                    <a16:creationId xmlns="" xmlns:a16="http://schemas.microsoft.com/office/drawing/2014/main" id="{95898910-83D3-4DDA-8BD9-EADA556BD3E9}"/>
                  </a:ext>
                </a:extLst>
              </p:cNvPr>
              <p:cNvSpPr>
                <a:spLocks/>
              </p:cNvSpPr>
              <p:nvPr/>
            </p:nvSpPr>
            <p:spPr bwMode="auto">
              <a:xfrm>
                <a:off x="6266342" y="4893792"/>
                <a:ext cx="299779" cy="346368"/>
              </a:xfrm>
              <a:custGeom>
                <a:avLst/>
                <a:gdLst>
                  <a:gd name="T0" fmla="*/ 0 w 314"/>
                  <a:gd name="T1" fmla="*/ 0 h 416"/>
                  <a:gd name="T2" fmla="*/ 0 w 314"/>
                  <a:gd name="T3" fmla="*/ 0 h 416"/>
                  <a:gd name="T4" fmla="*/ 0 w 314"/>
                  <a:gd name="T5" fmla="*/ 0 h 416"/>
                  <a:gd name="T6" fmla="*/ 0 w 314"/>
                  <a:gd name="T7" fmla="*/ 0 h 416"/>
                  <a:gd name="T8" fmla="*/ 0 w 314"/>
                  <a:gd name="T9" fmla="*/ 0 h 416"/>
                  <a:gd name="T10" fmla="*/ 0 w 314"/>
                  <a:gd name="T11" fmla="*/ 0 h 416"/>
                  <a:gd name="T12" fmla="*/ 0 w 314"/>
                  <a:gd name="T13" fmla="*/ 0 h 416"/>
                  <a:gd name="T14" fmla="*/ 0 w 314"/>
                  <a:gd name="T15" fmla="*/ 0 h 416"/>
                  <a:gd name="T16" fmla="*/ 0 w 314"/>
                  <a:gd name="T17" fmla="*/ 0 h 416"/>
                  <a:gd name="T18" fmla="*/ 0 w 314"/>
                  <a:gd name="T19" fmla="*/ 0 h 416"/>
                  <a:gd name="T20" fmla="*/ 0 w 314"/>
                  <a:gd name="T21" fmla="*/ 0 h 416"/>
                  <a:gd name="T22" fmla="*/ 0 w 314"/>
                  <a:gd name="T23" fmla="*/ 0 h 416"/>
                  <a:gd name="T24" fmla="*/ 0 w 314"/>
                  <a:gd name="T25" fmla="*/ 0 h 416"/>
                  <a:gd name="T26" fmla="*/ 0 w 314"/>
                  <a:gd name="T27" fmla="*/ 0 h 416"/>
                  <a:gd name="T28" fmla="*/ 0 w 314"/>
                  <a:gd name="T29" fmla="*/ 0 h 416"/>
                  <a:gd name="T30" fmla="*/ 0 w 314"/>
                  <a:gd name="T31" fmla="*/ 0 h 416"/>
                  <a:gd name="T32" fmla="*/ 0 w 314"/>
                  <a:gd name="T33" fmla="*/ 0 h 416"/>
                  <a:gd name="T34" fmla="*/ 0 w 314"/>
                  <a:gd name="T35" fmla="*/ 0 h 416"/>
                  <a:gd name="T36" fmla="*/ 0 w 314"/>
                  <a:gd name="T37" fmla="*/ 0 h 416"/>
                  <a:gd name="T38" fmla="*/ 0 w 314"/>
                  <a:gd name="T39" fmla="*/ 0 h 416"/>
                  <a:gd name="T40" fmla="*/ 0 w 314"/>
                  <a:gd name="T41" fmla="*/ 0 h 416"/>
                  <a:gd name="T42" fmla="*/ 0 w 314"/>
                  <a:gd name="T43" fmla="*/ 0 h 416"/>
                  <a:gd name="T44" fmla="*/ 0 w 314"/>
                  <a:gd name="T45" fmla="*/ 0 h 416"/>
                  <a:gd name="T46" fmla="*/ 0 w 314"/>
                  <a:gd name="T47" fmla="*/ 0 h 416"/>
                  <a:gd name="T48" fmla="*/ 0 w 314"/>
                  <a:gd name="T49" fmla="*/ 0 h 416"/>
                  <a:gd name="T50" fmla="*/ 0 w 314"/>
                  <a:gd name="T51" fmla="*/ 0 h 416"/>
                  <a:gd name="T52" fmla="*/ 0 w 314"/>
                  <a:gd name="T53" fmla="*/ 0 h 416"/>
                  <a:gd name="T54" fmla="*/ 0 w 314"/>
                  <a:gd name="T55" fmla="*/ 0 h 416"/>
                  <a:gd name="T56" fmla="*/ 0 w 314"/>
                  <a:gd name="T57" fmla="*/ 0 h 416"/>
                  <a:gd name="T58" fmla="*/ 0 w 314"/>
                  <a:gd name="T59" fmla="*/ 0 h 416"/>
                  <a:gd name="T60" fmla="*/ 0 w 314"/>
                  <a:gd name="T61" fmla="*/ 0 h 416"/>
                  <a:gd name="T62" fmla="*/ 0 w 314"/>
                  <a:gd name="T63" fmla="*/ 0 h 416"/>
                  <a:gd name="T64" fmla="*/ 0 w 314"/>
                  <a:gd name="T65" fmla="*/ 0 h 416"/>
                  <a:gd name="T66" fmla="*/ 0 w 314"/>
                  <a:gd name="T67" fmla="*/ 0 h 416"/>
                  <a:gd name="T68" fmla="*/ 0 w 314"/>
                  <a:gd name="T69" fmla="*/ 0 h 416"/>
                  <a:gd name="T70" fmla="*/ 0 w 314"/>
                  <a:gd name="T71" fmla="*/ 0 h 416"/>
                  <a:gd name="T72" fmla="*/ 0 w 314"/>
                  <a:gd name="T73" fmla="*/ 0 h 4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14" h="416">
                    <a:moveTo>
                      <a:pt x="253" y="0"/>
                    </a:moveTo>
                    <a:lnTo>
                      <a:pt x="224" y="31"/>
                    </a:lnTo>
                    <a:lnTo>
                      <a:pt x="209" y="15"/>
                    </a:lnTo>
                    <a:lnTo>
                      <a:pt x="60" y="31"/>
                    </a:lnTo>
                    <a:lnTo>
                      <a:pt x="60" y="61"/>
                    </a:lnTo>
                    <a:lnTo>
                      <a:pt x="45" y="61"/>
                    </a:lnTo>
                    <a:lnTo>
                      <a:pt x="45" y="77"/>
                    </a:lnTo>
                    <a:lnTo>
                      <a:pt x="45" y="154"/>
                    </a:lnTo>
                    <a:lnTo>
                      <a:pt x="15" y="138"/>
                    </a:lnTo>
                    <a:lnTo>
                      <a:pt x="15" y="169"/>
                    </a:lnTo>
                    <a:lnTo>
                      <a:pt x="15" y="184"/>
                    </a:lnTo>
                    <a:lnTo>
                      <a:pt x="0" y="215"/>
                    </a:lnTo>
                    <a:lnTo>
                      <a:pt x="30" y="231"/>
                    </a:lnTo>
                    <a:lnTo>
                      <a:pt x="45" y="246"/>
                    </a:lnTo>
                    <a:lnTo>
                      <a:pt x="45" y="292"/>
                    </a:lnTo>
                    <a:lnTo>
                      <a:pt x="75" y="292"/>
                    </a:lnTo>
                    <a:lnTo>
                      <a:pt x="104" y="354"/>
                    </a:lnTo>
                    <a:lnTo>
                      <a:pt x="119" y="369"/>
                    </a:lnTo>
                    <a:lnTo>
                      <a:pt x="149" y="369"/>
                    </a:lnTo>
                    <a:lnTo>
                      <a:pt x="164" y="384"/>
                    </a:lnTo>
                    <a:lnTo>
                      <a:pt x="179" y="415"/>
                    </a:lnTo>
                    <a:lnTo>
                      <a:pt x="179" y="400"/>
                    </a:lnTo>
                    <a:lnTo>
                      <a:pt x="179" y="384"/>
                    </a:lnTo>
                    <a:lnTo>
                      <a:pt x="224" y="369"/>
                    </a:lnTo>
                    <a:lnTo>
                      <a:pt x="268" y="369"/>
                    </a:lnTo>
                    <a:lnTo>
                      <a:pt x="238" y="307"/>
                    </a:lnTo>
                    <a:lnTo>
                      <a:pt x="209" y="292"/>
                    </a:lnTo>
                    <a:lnTo>
                      <a:pt x="238" y="277"/>
                    </a:lnTo>
                    <a:lnTo>
                      <a:pt x="238" y="246"/>
                    </a:lnTo>
                    <a:lnTo>
                      <a:pt x="238" y="215"/>
                    </a:lnTo>
                    <a:lnTo>
                      <a:pt x="268" y="200"/>
                    </a:lnTo>
                    <a:lnTo>
                      <a:pt x="268" y="138"/>
                    </a:lnTo>
                    <a:lnTo>
                      <a:pt x="283" y="123"/>
                    </a:lnTo>
                    <a:lnTo>
                      <a:pt x="313" y="108"/>
                    </a:lnTo>
                    <a:lnTo>
                      <a:pt x="283" y="92"/>
                    </a:lnTo>
                    <a:lnTo>
                      <a:pt x="268" y="31"/>
                    </a:lnTo>
                    <a:lnTo>
                      <a:pt x="253"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3" name="Freeform 556">
                <a:extLst>
                  <a:ext uri="{FF2B5EF4-FFF2-40B4-BE49-F238E27FC236}">
                    <a16:creationId xmlns="" xmlns:a16="http://schemas.microsoft.com/office/drawing/2014/main" id="{FA0B767B-AAD6-44AE-B101-49AC5915D396}"/>
                  </a:ext>
                </a:extLst>
              </p:cNvPr>
              <p:cNvSpPr>
                <a:spLocks/>
              </p:cNvSpPr>
              <p:nvPr/>
            </p:nvSpPr>
            <p:spPr bwMode="auto">
              <a:xfrm>
                <a:off x="6637710" y="5469601"/>
                <a:ext cx="131993" cy="218411"/>
              </a:xfrm>
              <a:custGeom>
                <a:avLst/>
                <a:gdLst>
                  <a:gd name="T0" fmla="*/ 0 w 135"/>
                  <a:gd name="T1" fmla="*/ 0 h 263"/>
                  <a:gd name="T2" fmla="*/ 0 w 135"/>
                  <a:gd name="T3" fmla="*/ 0 h 263"/>
                  <a:gd name="T4" fmla="*/ 0 w 135"/>
                  <a:gd name="T5" fmla="*/ 0 h 263"/>
                  <a:gd name="T6" fmla="*/ 0 w 135"/>
                  <a:gd name="T7" fmla="*/ 0 h 263"/>
                  <a:gd name="T8" fmla="*/ 0 w 135"/>
                  <a:gd name="T9" fmla="*/ 0 h 263"/>
                  <a:gd name="T10" fmla="*/ 0 w 135"/>
                  <a:gd name="T11" fmla="*/ 0 h 263"/>
                  <a:gd name="T12" fmla="*/ 0 w 135"/>
                  <a:gd name="T13" fmla="*/ 0 h 263"/>
                  <a:gd name="T14" fmla="*/ 0 w 135"/>
                  <a:gd name="T15" fmla="*/ 0 h 263"/>
                  <a:gd name="T16" fmla="*/ 0 w 135"/>
                  <a:gd name="T17" fmla="*/ 0 h 263"/>
                  <a:gd name="T18" fmla="*/ 0 w 135"/>
                  <a:gd name="T19" fmla="*/ 0 h 263"/>
                  <a:gd name="T20" fmla="*/ 0 w 135"/>
                  <a:gd name="T21" fmla="*/ 0 h 263"/>
                  <a:gd name="T22" fmla="*/ 0 w 135"/>
                  <a:gd name="T23" fmla="*/ 0 h 263"/>
                  <a:gd name="T24" fmla="*/ 0 w 135"/>
                  <a:gd name="T25" fmla="*/ 0 h 263"/>
                  <a:gd name="T26" fmla="*/ 0 w 135"/>
                  <a:gd name="T27" fmla="*/ 0 h 263"/>
                  <a:gd name="T28" fmla="*/ 0 w 135"/>
                  <a:gd name="T29" fmla="*/ 0 h 263"/>
                  <a:gd name="T30" fmla="*/ 0 w 135"/>
                  <a:gd name="T31" fmla="*/ 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5" h="263">
                    <a:moveTo>
                      <a:pt x="104" y="0"/>
                    </a:moveTo>
                    <a:lnTo>
                      <a:pt x="89" y="15"/>
                    </a:lnTo>
                    <a:lnTo>
                      <a:pt x="89" y="31"/>
                    </a:lnTo>
                    <a:lnTo>
                      <a:pt x="74" y="62"/>
                    </a:lnTo>
                    <a:lnTo>
                      <a:pt x="30" y="77"/>
                    </a:lnTo>
                    <a:lnTo>
                      <a:pt x="15" y="108"/>
                    </a:lnTo>
                    <a:lnTo>
                      <a:pt x="15" y="170"/>
                    </a:lnTo>
                    <a:lnTo>
                      <a:pt x="15" y="185"/>
                    </a:lnTo>
                    <a:lnTo>
                      <a:pt x="0" y="185"/>
                    </a:lnTo>
                    <a:lnTo>
                      <a:pt x="0" y="247"/>
                    </a:lnTo>
                    <a:lnTo>
                      <a:pt x="15" y="262"/>
                    </a:lnTo>
                    <a:lnTo>
                      <a:pt x="60" y="262"/>
                    </a:lnTo>
                    <a:lnTo>
                      <a:pt x="89" y="170"/>
                    </a:lnTo>
                    <a:lnTo>
                      <a:pt x="119" y="77"/>
                    </a:lnTo>
                    <a:lnTo>
                      <a:pt x="134" y="62"/>
                    </a:lnTo>
                    <a:lnTo>
                      <a:pt x="10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4" name="Freeform 557">
                <a:extLst>
                  <a:ext uri="{FF2B5EF4-FFF2-40B4-BE49-F238E27FC236}">
                    <a16:creationId xmlns="" xmlns:a16="http://schemas.microsoft.com/office/drawing/2014/main" id="{AB1FB10C-6424-4B64-8B67-E55FE4DA5176}"/>
                  </a:ext>
                </a:extLst>
              </p:cNvPr>
              <p:cNvSpPr>
                <a:spLocks/>
              </p:cNvSpPr>
              <p:nvPr/>
            </p:nvSpPr>
            <p:spPr bwMode="auto">
              <a:xfrm>
                <a:off x="6094080" y="5533580"/>
                <a:ext cx="230427" cy="207380"/>
              </a:xfrm>
              <a:custGeom>
                <a:avLst/>
                <a:gdLst>
                  <a:gd name="T0" fmla="*/ 0 w 239"/>
                  <a:gd name="T1" fmla="*/ 0 h 247"/>
                  <a:gd name="T2" fmla="*/ 0 w 239"/>
                  <a:gd name="T3" fmla="*/ 0 h 247"/>
                  <a:gd name="T4" fmla="*/ 0 w 239"/>
                  <a:gd name="T5" fmla="*/ 0 h 247"/>
                  <a:gd name="T6" fmla="*/ 0 w 239"/>
                  <a:gd name="T7" fmla="*/ 0 h 247"/>
                  <a:gd name="T8" fmla="*/ 0 w 239"/>
                  <a:gd name="T9" fmla="*/ 0 h 247"/>
                  <a:gd name="T10" fmla="*/ 0 w 239"/>
                  <a:gd name="T11" fmla="*/ 0 h 247"/>
                  <a:gd name="T12" fmla="*/ 0 w 239"/>
                  <a:gd name="T13" fmla="*/ 0 h 247"/>
                  <a:gd name="T14" fmla="*/ 0 w 239"/>
                  <a:gd name="T15" fmla="*/ 0 h 247"/>
                  <a:gd name="T16" fmla="*/ 0 w 239"/>
                  <a:gd name="T17" fmla="*/ 0 h 247"/>
                  <a:gd name="T18" fmla="*/ 0 w 239"/>
                  <a:gd name="T19" fmla="*/ 0 h 247"/>
                  <a:gd name="T20" fmla="*/ 0 w 239"/>
                  <a:gd name="T21" fmla="*/ 0 h 247"/>
                  <a:gd name="T22" fmla="*/ 0 w 239"/>
                  <a:gd name="T23" fmla="*/ 0 h 247"/>
                  <a:gd name="T24" fmla="*/ 0 w 239"/>
                  <a:gd name="T25" fmla="*/ 0 h 247"/>
                  <a:gd name="T26" fmla="*/ 0 w 239"/>
                  <a:gd name="T27" fmla="*/ 0 h 247"/>
                  <a:gd name="T28" fmla="*/ 0 w 239"/>
                  <a:gd name="T29" fmla="*/ 0 h 247"/>
                  <a:gd name="T30" fmla="*/ 0 w 239"/>
                  <a:gd name="T31" fmla="*/ 0 h 247"/>
                  <a:gd name="T32" fmla="*/ 0 w 239"/>
                  <a:gd name="T33" fmla="*/ 0 h 247"/>
                  <a:gd name="T34" fmla="*/ 0 w 239"/>
                  <a:gd name="T35" fmla="*/ 0 h 247"/>
                  <a:gd name="T36" fmla="*/ 0 w 239"/>
                  <a:gd name="T37" fmla="*/ 0 h 247"/>
                  <a:gd name="T38" fmla="*/ 0 w 239"/>
                  <a:gd name="T39" fmla="*/ 0 h 247"/>
                  <a:gd name="T40" fmla="*/ 0 w 239"/>
                  <a:gd name="T41" fmla="*/ 0 h 247"/>
                  <a:gd name="T42" fmla="*/ 0 w 239"/>
                  <a:gd name="T43" fmla="*/ 0 h 2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9" h="247">
                    <a:moveTo>
                      <a:pt x="15" y="0"/>
                    </a:moveTo>
                    <a:lnTo>
                      <a:pt x="0" y="31"/>
                    </a:lnTo>
                    <a:lnTo>
                      <a:pt x="30" y="46"/>
                    </a:lnTo>
                    <a:lnTo>
                      <a:pt x="45" y="123"/>
                    </a:lnTo>
                    <a:lnTo>
                      <a:pt x="60" y="185"/>
                    </a:lnTo>
                    <a:lnTo>
                      <a:pt x="89" y="246"/>
                    </a:lnTo>
                    <a:lnTo>
                      <a:pt x="104" y="231"/>
                    </a:lnTo>
                    <a:lnTo>
                      <a:pt x="104" y="246"/>
                    </a:lnTo>
                    <a:lnTo>
                      <a:pt x="149" y="231"/>
                    </a:lnTo>
                    <a:lnTo>
                      <a:pt x="149" y="169"/>
                    </a:lnTo>
                    <a:lnTo>
                      <a:pt x="149" y="108"/>
                    </a:lnTo>
                    <a:lnTo>
                      <a:pt x="164" y="108"/>
                    </a:lnTo>
                    <a:lnTo>
                      <a:pt x="164" y="46"/>
                    </a:lnTo>
                    <a:lnTo>
                      <a:pt x="193" y="31"/>
                    </a:lnTo>
                    <a:lnTo>
                      <a:pt x="238" y="31"/>
                    </a:lnTo>
                    <a:lnTo>
                      <a:pt x="238" y="15"/>
                    </a:lnTo>
                    <a:lnTo>
                      <a:pt x="208" y="15"/>
                    </a:lnTo>
                    <a:lnTo>
                      <a:pt x="179" y="31"/>
                    </a:lnTo>
                    <a:lnTo>
                      <a:pt x="119" y="15"/>
                    </a:lnTo>
                    <a:lnTo>
                      <a:pt x="45" y="15"/>
                    </a:lnTo>
                    <a:lnTo>
                      <a:pt x="30"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Freeform 558">
                <a:extLst>
                  <a:ext uri="{FF2B5EF4-FFF2-40B4-BE49-F238E27FC236}">
                    <a16:creationId xmlns="" xmlns:a16="http://schemas.microsoft.com/office/drawing/2014/main" id="{B4459064-766D-4656-8987-289C1BD97455}"/>
                  </a:ext>
                </a:extLst>
              </p:cNvPr>
              <p:cNvSpPr>
                <a:spLocks/>
              </p:cNvSpPr>
              <p:nvPr/>
            </p:nvSpPr>
            <p:spPr bwMode="auto">
              <a:xfrm>
                <a:off x="6179093" y="5637270"/>
                <a:ext cx="272933" cy="205174"/>
              </a:xfrm>
              <a:custGeom>
                <a:avLst/>
                <a:gdLst>
                  <a:gd name="T0" fmla="*/ 0 w 284"/>
                  <a:gd name="T1" fmla="*/ 0 h 246"/>
                  <a:gd name="T2" fmla="*/ 0 w 284"/>
                  <a:gd name="T3" fmla="*/ 0 h 246"/>
                  <a:gd name="T4" fmla="*/ 0 w 284"/>
                  <a:gd name="T5" fmla="*/ 0 h 246"/>
                  <a:gd name="T6" fmla="*/ 0 w 284"/>
                  <a:gd name="T7" fmla="*/ 0 h 246"/>
                  <a:gd name="T8" fmla="*/ 0 w 284"/>
                  <a:gd name="T9" fmla="*/ 0 h 246"/>
                  <a:gd name="T10" fmla="*/ 0 w 284"/>
                  <a:gd name="T11" fmla="*/ 0 h 246"/>
                  <a:gd name="T12" fmla="*/ 0 w 284"/>
                  <a:gd name="T13" fmla="*/ 0 h 246"/>
                  <a:gd name="T14" fmla="*/ 0 w 284"/>
                  <a:gd name="T15" fmla="*/ 0 h 246"/>
                  <a:gd name="T16" fmla="*/ 0 w 284"/>
                  <a:gd name="T17" fmla="*/ 0 h 246"/>
                  <a:gd name="T18" fmla="*/ 0 w 284"/>
                  <a:gd name="T19" fmla="*/ 0 h 246"/>
                  <a:gd name="T20" fmla="*/ 0 w 284"/>
                  <a:gd name="T21" fmla="*/ 0 h 246"/>
                  <a:gd name="T22" fmla="*/ 0 w 284"/>
                  <a:gd name="T23" fmla="*/ 0 h 246"/>
                  <a:gd name="T24" fmla="*/ 0 w 284"/>
                  <a:gd name="T25" fmla="*/ 0 h 246"/>
                  <a:gd name="T26" fmla="*/ 0 w 284"/>
                  <a:gd name="T27" fmla="*/ 0 h 246"/>
                  <a:gd name="T28" fmla="*/ 0 w 284"/>
                  <a:gd name="T29" fmla="*/ 0 h 246"/>
                  <a:gd name="T30" fmla="*/ 0 w 284"/>
                  <a:gd name="T31" fmla="*/ 0 h 246"/>
                  <a:gd name="T32" fmla="*/ 0 w 284"/>
                  <a:gd name="T33" fmla="*/ 0 h 246"/>
                  <a:gd name="T34" fmla="*/ 0 w 284"/>
                  <a:gd name="T35" fmla="*/ 0 h 246"/>
                  <a:gd name="T36" fmla="*/ 0 w 284"/>
                  <a:gd name="T37" fmla="*/ 0 h 246"/>
                  <a:gd name="T38" fmla="*/ 0 w 284"/>
                  <a:gd name="T39" fmla="*/ 0 h 246"/>
                  <a:gd name="T40" fmla="*/ 0 w 284"/>
                  <a:gd name="T41" fmla="*/ 0 h 246"/>
                  <a:gd name="T42" fmla="*/ 0 w 284"/>
                  <a:gd name="T43" fmla="*/ 0 h 246"/>
                  <a:gd name="T44" fmla="*/ 0 w 284"/>
                  <a:gd name="T45" fmla="*/ 0 h 246"/>
                  <a:gd name="T46" fmla="*/ 0 w 284"/>
                  <a:gd name="T47" fmla="*/ 0 h 246"/>
                  <a:gd name="T48" fmla="*/ 0 w 284"/>
                  <a:gd name="T49" fmla="*/ 0 h 246"/>
                  <a:gd name="T50" fmla="*/ 0 w 284"/>
                  <a:gd name="T51" fmla="*/ 0 h 246"/>
                  <a:gd name="T52" fmla="*/ 0 w 284"/>
                  <a:gd name="T53" fmla="*/ 0 h 246"/>
                  <a:gd name="T54" fmla="*/ 0 w 284"/>
                  <a:gd name="T55" fmla="*/ 0 h 246"/>
                  <a:gd name="T56" fmla="*/ 0 w 284"/>
                  <a:gd name="T57" fmla="*/ 0 h 246"/>
                  <a:gd name="T58" fmla="*/ 0 w 284"/>
                  <a:gd name="T59" fmla="*/ 0 h 246"/>
                  <a:gd name="T60" fmla="*/ 0 w 284"/>
                  <a:gd name="T61" fmla="*/ 0 h 246"/>
                  <a:gd name="T62" fmla="*/ 0 w 284"/>
                  <a:gd name="T63" fmla="*/ 0 h 246"/>
                  <a:gd name="T64" fmla="*/ 0 w 284"/>
                  <a:gd name="T65" fmla="*/ 0 h 246"/>
                  <a:gd name="T66" fmla="*/ 0 w 284"/>
                  <a:gd name="T67" fmla="*/ 0 h 246"/>
                  <a:gd name="T68" fmla="*/ 0 w 284"/>
                  <a:gd name="T69" fmla="*/ 0 h 2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84" h="246">
                    <a:moveTo>
                      <a:pt x="0" y="123"/>
                    </a:moveTo>
                    <a:lnTo>
                      <a:pt x="0" y="153"/>
                    </a:lnTo>
                    <a:lnTo>
                      <a:pt x="15" y="199"/>
                    </a:lnTo>
                    <a:lnTo>
                      <a:pt x="15" y="230"/>
                    </a:lnTo>
                    <a:lnTo>
                      <a:pt x="30" y="245"/>
                    </a:lnTo>
                    <a:lnTo>
                      <a:pt x="89" y="230"/>
                    </a:lnTo>
                    <a:lnTo>
                      <a:pt x="104" y="245"/>
                    </a:lnTo>
                    <a:lnTo>
                      <a:pt x="119" y="230"/>
                    </a:lnTo>
                    <a:lnTo>
                      <a:pt x="134" y="230"/>
                    </a:lnTo>
                    <a:lnTo>
                      <a:pt x="149" y="230"/>
                    </a:lnTo>
                    <a:lnTo>
                      <a:pt x="164" y="230"/>
                    </a:lnTo>
                    <a:lnTo>
                      <a:pt x="223" y="184"/>
                    </a:lnTo>
                    <a:lnTo>
                      <a:pt x="253" y="138"/>
                    </a:lnTo>
                    <a:lnTo>
                      <a:pt x="268" y="123"/>
                    </a:lnTo>
                    <a:lnTo>
                      <a:pt x="283" y="92"/>
                    </a:lnTo>
                    <a:lnTo>
                      <a:pt x="268" y="92"/>
                    </a:lnTo>
                    <a:lnTo>
                      <a:pt x="253" y="92"/>
                    </a:lnTo>
                    <a:lnTo>
                      <a:pt x="238" y="77"/>
                    </a:lnTo>
                    <a:lnTo>
                      <a:pt x="253" y="61"/>
                    </a:lnTo>
                    <a:lnTo>
                      <a:pt x="268" y="61"/>
                    </a:lnTo>
                    <a:lnTo>
                      <a:pt x="268" y="15"/>
                    </a:lnTo>
                    <a:lnTo>
                      <a:pt x="268" y="0"/>
                    </a:lnTo>
                    <a:lnTo>
                      <a:pt x="238" y="0"/>
                    </a:lnTo>
                    <a:lnTo>
                      <a:pt x="223" y="0"/>
                    </a:lnTo>
                    <a:lnTo>
                      <a:pt x="179" y="15"/>
                    </a:lnTo>
                    <a:lnTo>
                      <a:pt x="179" y="46"/>
                    </a:lnTo>
                    <a:lnTo>
                      <a:pt x="149" y="61"/>
                    </a:lnTo>
                    <a:lnTo>
                      <a:pt x="104" y="46"/>
                    </a:lnTo>
                    <a:lnTo>
                      <a:pt x="74" y="77"/>
                    </a:lnTo>
                    <a:lnTo>
                      <a:pt x="74" y="61"/>
                    </a:lnTo>
                    <a:lnTo>
                      <a:pt x="60" y="46"/>
                    </a:lnTo>
                    <a:lnTo>
                      <a:pt x="60" y="107"/>
                    </a:lnTo>
                    <a:lnTo>
                      <a:pt x="15" y="123"/>
                    </a:lnTo>
                    <a:lnTo>
                      <a:pt x="15" y="107"/>
                    </a:lnTo>
                    <a:lnTo>
                      <a:pt x="0"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Freeform 559">
                <a:extLst>
                  <a:ext uri="{FF2B5EF4-FFF2-40B4-BE49-F238E27FC236}">
                    <a16:creationId xmlns="" xmlns:a16="http://schemas.microsoft.com/office/drawing/2014/main" id="{C52F44D5-3A75-4258-B70F-6F23BA7C477A}"/>
                  </a:ext>
                </a:extLst>
              </p:cNvPr>
              <p:cNvSpPr>
                <a:spLocks/>
              </p:cNvSpPr>
              <p:nvPr/>
            </p:nvSpPr>
            <p:spPr bwMode="auto">
              <a:xfrm>
                <a:off x="6351354" y="5740959"/>
                <a:ext cx="44744" cy="26474"/>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31">
                    <a:moveTo>
                      <a:pt x="30" y="0"/>
                    </a:moveTo>
                    <a:lnTo>
                      <a:pt x="15" y="0"/>
                    </a:lnTo>
                    <a:lnTo>
                      <a:pt x="0" y="15"/>
                    </a:lnTo>
                    <a:lnTo>
                      <a:pt x="0" y="30"/>
                    </a:lnTo>
                    <a:lnTo>
                      <a:pt x="15" y="30"/>
                    </a:lnTo>
                    <a:lnTo>
                      <a:pt x="30" y="30"/>
                    </a:lnTo>
                    <a:lnTo>
                      <a:pt x="45" y="15"/>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7" name="Freeform 560">
                <a:extLst>
                  <a:ext uri="{FF2B5EF4-FFF2-40B4-BE49-F238E27FC236}">
                    <a16:creationId xmlns="" xmlns:a16="http://schemas.microsoft.com/office/drawing/2014/main" id="{176FD5FF-00E4-4476-99A4-63D8420F60FE}"/>
                  </a:ext>
                </a:extLst>
              </p:cNvPr>
              <p:cNvSpPr>
                <a:spLocks/>
              </p:cNvSpPr>
              <p:nvPr/>
            </p:nvSpPr>
            <p:spPr bwMode="auto">
              <a:xfrm>
                <a:off x="6407283" y="5688011"/>
                <a:ext cx="31321" cy="26474"/>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31" y="31"/>
                    </a:moveTo>
                    <a:lnTo>
                      <a:pt x="31" y="0"/>
                    </a:lnTo>
                    <a:lnTo>
                      <a:pt x="16" y="0"/>
                    </a:lnTo>
                    <a:lnTo>
                      <a:pt x="0" y="16"/>
                    </a:lnTo>
                    <a:lnTo>
                      <a:pt x="16" y="31"/>
                    </a:lnTo>
                    <a:lnTo>
                      <a:pt x="31"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8" name="Freeform 561">
                <a:extLst>
                  <a:ext uri="{FF2B5EF4-FFF2-40B4-BE49-F238E27FC236}">
                    <a16:creationId xmlns="" xmlns:a16="http://schemas.microsoft.com/office/drawing/2014/main" id="{DD06AD8E-350E-41BD-AD6F-D1ABA598C18B}"/>
                  </a:ext>
                </a:extLst>
              </p:cNvPr>
              <p:cNvSpPr>
                <a:spLocks/>
              </p:cNvSpPr>
              <p:nvPr/>
            </p:nvSpPr>
            <p:spPr bwMode="auto">
              <a:xfrm>
                <a:off x="6237258" y="5560054"/>
                <a:ext cx="158839" cy="143401"/>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5" h="170">
                    <a:moveTo>
                      <a:pt x="164" y="92"/>
                    </a:moveTo>
                    <a:lnTo>
                      <a:pt x="134" y="61"/>
                    </a:lnTo>
                    <a:lnTo>
                      <a:pt x="134" y="46"/>
                    </a:lnTo>
                    <a:lnTo>
                      <a:pt x="119" y="46"/>
                    </a:lnTo>
                    <a:lnTo>
                      <a:pt x="119" y="31"/>
                    </a:lnTo>
                    <a:lnTo>
                      <a:pt x="89" y="0"/>
                    </a:lnTo>
                    <a:lnTo>
                      <a:pt x="45" y="0"/>
                    </a:lnTo>
                    <a:lnTo>
                      <a:pt x="15" y="15"/>
                    </a:lnTo>
                    <a:lnTo>
                      <a:pt x="15" y="77"/>
                    </a:lnTo>
                    <a:lnTo>
                      <a:pt x="0" y="77"/>
                    </a:lnTo>
                    <a:lnTo>
                      <a:pt x="0" y="138"/>
                    </a:lnTo>
                    <a:lnTo>
                      <a:pt x="15" y="154"/>
                    </a:lnTo>
                    <a:lnTo>
                      <a:pt x="15" y="169"/>
                    </a:lnTo>
                    <a:lnTo>
                      <a:pt x="45" y="138"/>
                    </a:lnTo>
                    <a:lnTo>
                      <a:pt x="89" y="154"/>
                    </a:lnTo>
                    <a:lnTo>
                      <a:pt x="119" y="138"/>
                    </a:lnTo>
                    <a:lnTo>
                      <a:pt x="119" y="108"/>
                    </a:lnTo>
                    <a:lnTo>
                      <a:pt x="164"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9" name="Freeform 562">
                <a:extLst>
                  <a:ext uri="{FF2B5EF4-FFF2-40B4-BE49-F238E27FC236}">
                    <a16:creationId xmlns="" xmlns:a16="http://schemas.microsoft.com/office/drawing/2014/main" id="{0BD3A998-1191-46B7-9ABA-6FD829821510}"/>
                  </a:ext>
                </a:extLst>
              </p:cNvPr>
              <p:cNvSpPr>
                <a:spLocks/>
              </p:cNvSpPr>
              <p:nvPr/>
            </p:nvSpPr>
            <p:spPr bwMode="auto">
              <a:xfrm>
                <a:off x="6420706" y="5443127"/>
                <a:ext cx="161075" cy="271359"/>
              </a:xfrm>
              <a:custGeom>
                <a:avLst/>
                <a:gdLst>
                  <a:gd name="T0" fmla="*/ 0 w 166"/>
                  <a:gd name="T1" fmla="*/ 0 h 324"/>
                  <a:gd name="T2" fmla="*/ 0 w 166"/>
                  <a:gd name="T3" fmla="*/ 0 h 324"/>
                  <a:gd name="T4" fmla="*/ 0 w 166"/>
                  <a:gd name="T5" fmla="*/ 0 h 324"/>
                  <a:gd name="T6" fmla="*/ 0 w 166"/>
                  <a:gd name="T7" fmla="*/ 0 h 324"/>
                  <a:gd name="T8" fmla="*/ 0 w 166"/>
                  <a:gd name="T9" fmla="*/ 0 h 324"/>
                  <a:gd name="T10" fmla="*/ 0 w 166"/>
                  <a:gd name="T11" fmla="*/ 0 h 324"/>
                  <a:gd name="T12" fmla="*/ 0 w 166"/>
                  <a:gd name="T13" fmla="*/ 0 h 324"/>
                  <a:gd name="T14" fmla="*/ 0 w 166"/>
                  <a:gd name="T15" fmla="*/ 0 h 324"/>
                  <a:gd name="T16" fmla="*/ 0 w 166"/>
                  <a:gd name="T17" fmla="*/ 0 h 324"/>
                  <a:gd name="T18" fmla="*/ 0 w 166"/>
                  <a:gd name="T19" fmla="*/ 0 h 324"/>
                  <a:gd name="T20" fmla="*/ 0 w 166"/>
                  <a:gd name="T21" fmla="*/ 0 h 324"/>
                  <a:gd name="T22" fmla="*/ 0 w 166"/>
                  <a:gd name="T23" fmla="*/ 0 h 324"/>
                  <a:gd name="T24" fmla="*/ 0 w 166"/>
                  <a:gd name="T25" fmla="*/ 0 h 324"/>
                  <a:gd name="T26" fmla="*/ 0 w 166"/>
                  <a:gd name="T27" fmla="*/ 0 h 324"/>
                  <a:gd name="T28" fmla="*/ 0 w 166"/>
                  <a:gd name="T29" fmla="*/ 0 h 324"/>
                  <a:gd name="T30" fmla="*/ 0 w 166"/>
                  <a:gd name="T31" fmla="*/ 0 h 324"/>
                  <a:gd name="T32" fmla="*/ 0 w 166"/>
                  <a:gd name="T33" fmla="*/ 0 h 324"/>
                  <a:gd name="T34" fmla="*/ 0 w 166"/>
                  <a:gd name="T35" fmla="*/ 0 h 324"/>
                  <a:gd name="T36" fmla="*/ 0 w 166"/>
                  <a:gd name="T37" fmla="*/ 0 h 324"/>
                  <a:gd name="T38" fmla="*/ 0 w 166"/>
                  <a:gd name="T39" fmla="*/ 0 h 324"/>
                  <a:gd name="T40" fmla="*/ 0 w 166"/>
                  <a:gd name="T41" fmla="*/ 0 h 324"/>
                  <a:gd name="T42" fmla="*/ 0 w 166"/>
                  <a:gd name="T43" fmla="*/ 0 h 324"/>
                  <a:gd name="T44" fmla="*/ 0 w 166"/>
                  <a:gd name="T45" fmla="*/ 0 h 324"/>
                  <a:gd name="T46" fmla="*/ 0 w 166"/>
                  <a:gd name="T47" fmla="*/ 0 h 324"/>
                  <a:gd name="T48" fmla="*/ 0 w 166"/>
                  <a:gd name="T49" fmla="*/ 0 h 324"/>
                  <a:gd name="T50" fmla="*/ 0 w 166"/>
                  <a:gd name="T51" fmla="*/ 0 h 324"/>
                  <a:gd name="T52" fmla="*/ 0 w 166"/>
                  <a:gd name="T53" fmla="*/ 0 h 324"/>
                  <a:gd name="T54" fmla="*/ 0 w 166"/>
                  <a:gd name="T55" fmla="*/ 0 h 324"/>
                  <a:gd name="T56" fmla="*/ 0 w 166"/>
                  <a:gd name="T57" fmla="*/ 0 h 324"/>
                  <a:gd name="T58" fmla="*/ 0 w 166"/>
                  <a:gd name="T59" fmla="*/ 0 h 3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6" h="324">
                    <a:moveTo>
                      <a:pt x="165" y="0"/>
                    </a:moveTo>
                    <a:lnTo>
                      <a:pt x="105" y="15"/>
                    </a:lnTo>
                    <a:lnTo>
                      <a:pt x="75" y="15"/>
                    </a:lnTo>
                    <a:lnTo>
                      <a:pt x="75" y="31"/>
                    </a:lnTo>
                    <a:lnTo>
                      <a:pt x="75" y="46"/>
                    </a:lnTo>
                    <a:lnTo>
                      <a:pt x="75" y="62"/>
                    </a:lnTo>
                    <a:lnTo>
                      <a:pt x="90" y="62"/>
                    </a:lnTo>
                    <a:lnTo>
                      <a:pt x="90" y="108"/>
                    </a:lnTo>
                    <a:lnTo>
                      <a:pt x="75" y="123"/>
                    </a:lnTo>
                    <a:lnTo>
                      <a:pt x="75" y="138"/>
                    </a:lnTo>
                    <a:lnTo>
                      <a:pt x="60" y="108"/>
                    </a:lnTo>
                    <a:lnTo>
                      <a:pt x="60" y="77"/>
                    </a:lnTo>
                    <a:lnTo>
                      <a:pt x="45" y="62"/>
                    </a:lnTo>
                    <a:lnTo>
                      <a:pt x="0" y="92"/>
                    </a:lnTo>
                    <a:lnTo>
                      <a:pt x="30" y="123"/>
                    </a:lnTo>
                    <a:lnTo>
                      <a:pt x="30" y="185"/>
                    </a:lnTo>
                    <a:lnTo>
                      <a:pt x="30" y="200"/>
                    </a:lnTo>
                    <a:lnTo>
                      <a:pt x="15" y="231"/>
                    </a:lnTo>
                    <a:lnTo>
                      <a:pt x="15" y="246"/>
                    </a:lnTo>
                    <a:lnTo>
                      <a:pt x="15" y="292"/>
                    </a:lnTo>
                    <a:lnTo>
                      <a:pt x="15" y="323"/>
                    </a:lnTo>
                    <a:lnTo>
                      <a:pt x="30" y="323"/>
                    </a:lnTo>
                    <a:lnTo>
                      <a:pt x="30" y="292"/>
                    </a:lnTo>
                    <a:lnTo>
                      <a:pt x="75" y="277"/>
                    </a:lnTo>
                    <a:lnTo>
                      <a:pt x="75" y="261"/>
                    </a:lnTo>
                    <a:lnTo>
                      <a:pt x="75" y="231"/>
                    </a:lnTo>
                    <a:lnTo>
                      <a:pt x="60" y="185"/>
                    </a:lnTo>
                    <a:lnTo>
                      <a:pt x="135" y="123"/>
                    </a:lnTo>
                    <a:lnTo>
                      <a:pt x="150" y="123"/>
                    </a:lnTo>
                    <a:lnTo>
                      <a:pt x="16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0" name="Freeform 563">
                <a:extLst>
                  <a:ext uri="{FF2B5EF4-FFF2-40B4-BE49-F238E27FC236}">
                    <a16:creationId xmlns="" xmlns:a16="http://schemas.microsoft.com/office/drawing/2014/main" id="{DA361618-B33E-4A1D-A6E8-E6AFB1212EAD}"/>
                  </a:ext>
                </a:extLst>
              </p:cNvPr>
              <p:cNvSpPr>
                <a:spLocks/>
              </p:cNvSpPr>
              <p:nvPr/>
            </p:nvSpPr>
            <p:spPr bwMode="auto">
              <a:xfrm>
                <a:off x="6322271" y="5507106"/>
                <a:ext cx="129756" cy="132370"/>
              </a:xfrm>
              <a:custGeom>
                <a:avLst/>
                <a:gdLst>
                  <a:gd name="T0" fmla="*/ 0 w 134"/>
                  <a:gd name="T1" fmla="*/ 0 h 155"/>
                  <a:gd name="T2" fmla="*/ 0 w 134"/>
                  <a:gd name="T3" fmla="*/ 0 h 155"/>
                  <a:gd name="T4" fmla="*/ 0 w 134"/>
                  <a:gd name="T5" fmla="*/ 0 h 155"/>
                  <a:gd name="T6" fmla="*/ 0 w 134"/>
                  <a:gd name="T7" fmla="*/ 0 h 155"/>
                  <a:gd name="T8" fmla="*/ 0 w 134"/>
                  <a:gd name="T9" fmla="*/ 0 h 155"/>
                  <a:gd name="T10" fmla="*/ 0 w 134"/>
                  <a:gd name="T11" fmla="*/ 0 h 155"/>
                  <a:gd name="T12" fmla="*/ 0 w 134"/>
                  <a:gd name="T13" fmla="*/ 0 h 155"/>
                  <a:gd name="T14" fmla="*/ 0 w 134"/>
                  <a:gd name="T15" fmla="*/ 0 h 155"/>
                  <a:gd name="T16" fmla="*/ 0 w 134"/>
                  <a:gd name="T17" fmla="*/ 0 h 155"/>
                  <a:gd name="T18" fmla="*/ 0 w 134"/>
                  <a:gd name="T19" fmla="*/ 0 h 155"/>
                  <a:gd name="T20" fmla="*/ 0 w 134"/>
                  <a:gd name="T21" fmla="*/ 0 h 155"/>
                  <a:gd name="T22" fmla="*/ 0 w 134"/>
                  <a:gd name="T23" fmla="*/ 0 h 155"/>
                  <a:gd name="T24" fmla="*/ 0 w 134"/>
                  <a:gd name="T25" fmla="*/ 0 h 155"/>
                  <a:gd name="T26" fmla="*/ 0 w 134"/>
                  <a:gd name="T27" fmla="*/ 0 h 155"/>
                  <a:gd name="T28" fmla="*/ 0 w 134"/>
                  <a:gd name="T29" fmla="*/ 0 h 155"/>
                  <a:gd name="T30" fmla="*/ 0 w 134"/>
                  <a:gd name="T31" fmla="*/ 0 h 155"/>
                  <a:gd name="T32" fmla="*/ 0 w 134"/>
                  <a:gd name="T33" fmla="*/ 0 h 1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4" h="155">
                    <a:moveTo>
                      <a:pt x="103" y="15"/>
                    </a:moveTo>
                    <a:lnTo>
                      <a:pt x="74" y="0"/>
                    </a:lnTo>
                    <a:lnTo>
                      <a:pt x="74" y="31"/>
                    </a:lnTo>
                    <a:lnTo>
                      <a:pt x="59" y="31"/>
                    </a:lnTo>
                    <a:lnTo>
                      <a:pt x="30" y="62"/>
                    </a:lnTo>
                    <a:lnTo>
                      <a:pt x="0" y="62"/>
                    </a:lnTo>
                    <a:lnTo>
                      <a:pt x="30" y="92"/>
                    </a:lnTo>
                    <a:lnTo>
                      <a:pt x="30" y="108"/>
                    </a:lnTo>
                    <a:lnTo>
                      <a:pt x="44" y="108"/>
                    </a:lnTo>
                    <a:lnTo>
                      <a:pt x="44" y="123"/>
                    </a:lnTo>
                    <a:lnTo>
                      <a:pt x="74" y="154"/>
                    </a:lnTo>
                    <a:lnTo>
                      <a:pt x="89" y="154"/>
                    </a:lnTo>
                    <a:lnTo>
                      <a:pt x="118" y="154"/>
                    </a:lnTo>
                    <a:lnTo>
                      <a:pt x="133" y="123"/>
                    </a:lnTo>
                    <a:lnTo>
                      <a:pt x="133" y="108"/>
                    </a:lnTo>
                    <a:lnTo>
                      <a:pt x="133" y="46"/>
                    </a:lnTo>
                    <a:lnTo>
                      <a:pt x="103"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1" name="Oval 564">
                <a:extLst>
                  <a:ext uri="{FF2B5EF4-FFF2-40B4-BE49-F238E27FC236}">
                    <a16:creationId xmlns="" xmlns:a16="http://schemas.microsoft.com/office/drawing/2014/main" id="{4C2982E0-96BA-4568-964C-EB93F406E8AA}"/>
                  </a:ext>
                </a:extLst>
              </p:cNvPr>
              <p:cNvSpPr>
                <a:spLocks noChangeArrowheads="1"/>
              </p:cNvSpPr>
              <p:nvPr/>
            </p:nvSpPr>
            <p:spPr bwMode="auto">
              <a:xfrm>
                <a:off x="6796549" y="5560054"/>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2" name="Oval 565">
                <a:extLst>
                  <a:ext uri="{FF2B5EF4-FFF2-40B4-BE49-F238E27FC236}">
                    <a16:creationId xmlns="" xmlns:a16="http://schemas.microsoft.com/office/drawing/2014/main" id="{B2560ED5-79BF-4C8E-99C3-810B384CE28C}"/>
                  </a:ext>
                </a:extLst>
              </p:cNvPr>
              <p:cNvSpPr>
                <a:spLocks noChangeArrowheads="1"/>
              </p:cNvSpPr>
              <p:nvPr/>
            </p:nvSpPr>
            <p:spPr bwMode="auto">
              <a:xfrm>
                <a:off x="6780889" y="5586528"/>
                <a:ext cx="15660"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3" name="Freeform 566">
                <a:extLst>
                  <a:ext uri="{FF2B5EF4-FFF2-40B4-BE49-F238E27FC236}">
                    <a16:creationId xmlns="" xmlns:a16="http://schemas.microsoft.com/office/drawing/2014/main" id="{147FBACE-A688-439B-93DB-A167E63AA1E7}"/>
                  </a:ext>
                </a:extLst>
              </p:cNvPr>
              <p:cNvSpPr>
                <a:spLocks/>
              </p:cNvSpPr>
              <p:nvPr/>
            </p:nvSpPr>
            <p:spPr bwMode="auto">
              <a:xfrm>
                <a:off x="6780889" y="5584322"/>
                <a:ext cx="17897"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16" y="0"/>
                    </a:moveTo>
                    <a:lnTo>
                      <a:pt x="0" y="0"/>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4" name="Line 567">
                <a:extLst>
                  <a:ext uri="{FF2B5EF4-FFF2-40B4-BE49-F238E27FC236}">
                    <a16:creationId xmlns="" xmlns:a16="http://schemas.microsoft.com/office/drawing/2014/main" id="{051A52CD-AAC3-4A1E-91DC-4AC761639300}"/>
                  </a:ext>
                </a:extLst>
              </p:cNvPr>
              <p:cNvSpPr>
                <a:spLocks noChangeShapeType="1"/>
              </p:cNvSpPr>
              <p:nvPr/>
            </p:nvSpPr>
            <p:spPr bwMode="auto">
              <a:xfrm>
                <a:off x="6809972" y="5560054"/>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5" name="Line 568">
                <a:extLst>
                  <a:ext uri="{FF2B5EF4-FFF2-40B4-BE49-F238E27FC236}">
                    <a16:creationId xmlns="" xmlns:a16="http://schemas.microsoft.com/office/drawing/2014/main" id="{9EE29A7A-D55D-4B70-90D3-1DEF73E38CC5}"/>
                  </a:ext>
                </a:extLst>
              </p:cNvPr>
              <p:cNvSpPr>
                <a:spLocks noChangeShapeType="1"/>
              </p:cNvSpPr>
              <p:nvPr/>
            </p:nvSpPr>
            <p:spPr bwMode="auto">
              <a:xfrm>
                <a:off x="6481109" y="4779071"/>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6" name="Line 569">
                <a:extLst>
                  <a:ext uri="{FF2B5EF4-FFF2-40B4-BE49-F238E27FC236}">
                    <a16:creationId xmlns="" xmlns:a16="http://schemas.microsoft.com/office/drawing/2014/main" id="{4948336D-B1E6-476D-81EC-32CA8D3D5DB6}"/>
                  </a:ext>
                </a:extLst>
              </p:cNvPr>
              <p:cNvSpPr>
                <a:spLocks noChangeShapeType="1"/>
              </p:cNvSpPr>
              <p:nvPr/>
            </p:nvSpPr>
            <p:spPr bwMode="auto">
              <a:xfrm>
                <a:off x="6481109" y="4779071"/>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7" name="Line 570">
                <a:extLst>
                  <a:ext uri="{FF2B5EF4-FFF2-40B4-BE49-F238E27FC236}">
                    <a16:creationId xmlns="" xmlns:a16="http://schemas.microsoft.com/office/drawing/2014/main" id="{5E999FE9-CC21-404E-8077-687609932AC1}"/>
                  </a:ext>
                </a:extLst>
              </p:cNvPr>
              <p:cNvSpPr>
                <a:spLocks noChangeShapeType="1"/>
              </p:cNvSpPr>
              <p:nvPr/>
            </p:nvSpPr>
            <p:spPr bwMode="auto">
              <a:xfrm>
                <a:off x="6496769" y="4779071"/>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8" name="Freeform 571">
                <a:extLst>
                  <a:ext uri="{FF2B5EF4-FFF2-40B4-BE49-F238E27FC236}">
                    <a16:creationId xmlns="" xmlns:a16="http://schemas.microsoft.com/office/drawing/2014/main" id="{B69F608E-430C-4FA8-B481-AAA9BC98C708}"/>
                  </a:ext>
                </a:extLst>
              </p:cNvPr>
              <p:cNvSpPr>
                <a:spLocks/>
              </p:cNvSpPr>
              <p:nvPr/>
            </p:nvSpPr>
            <p:spPr bwMode="auto">
              <a:xfrm>
                <a:off x="6624288" y="5072491"/>
                <a:ext cx="29083" cy="26474"/>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5" y="0"/>
                    </a:moveTo>
                    <a:lnTo>
                      <a:pt x="0" y="0"/>
                    </a:lnTo>
                    <a:lnTo>
                      <a:pt x="0" y="15"/>
                    </a:lnTo>
                    <a:lnTo>
                      <a:pt x="0" y="30"/>
                    </a:lnTo>
                    <a:lnTo>
                      <a:pt x="30" y="15"/>
                    </a:lnTo>
                    <a:lnTo>
                      <a:pt x="15"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9" name="Freeform 572">
                <a:extLst>
                  <a:ext uri="{FF2B5EF4-FFF2-40B4-BE49-F238E27FC236}">
                    <a16:creationId xmlns="" xmlns:a16="http://schemas.microsoft.com/office/drawing/2014/main" id="{05F69A94-8499-4BA6-8DB7-CE20771401E7}"/>
                  </a:ext>
                </a:extLst>
              </p:cNvPr>
              <p:cNvSpPr>
                <a:spLocks/>
              </p:cNvSpPr>
              <p:nvPr/>
            </p:nvSpPr>
            <p:spPr bwMode="auto">
              <a:xfrm>
                <a:off x="6465449" y="4982038"/>
                <a:ext cx="259510" cy="233853"/>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w 270"/>
                  <a:gd name="T51" fmla="*/ 0 h 278"/>
                  <a:gd name="T52" fmla="*/ 0 w 270"/>
                  <a:gd name="T53" fmla="*/ 0 h 2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0" h="278">
                    <a:moveTo>
                      <a:pt x="164" y="108"/>
                    </a:moveTo>
                    <a:lnTo>
                      <a:pt x="179" y="108"/>
                    </a:lnTo>
                    <a:lnTo>
                      <a:pt x="149" y="62"/>
                    </a:lnTo>
                    <a:lnTo>
                      <a:pt x="120" y="62"/>
                    </a:lnTo>
                    <a:lnTo>
                      <a:pt x="105" y="0"/>
                    </a:lnTo>
                    <a:lnTo>
                      <a:pt x="75" y="15"/>
                    </a:lnTo>
                    <a:lnTo>
                      <a:pt x="60" y="31"/>
                    </a:lnTo>
                    <a:lnTo>
                      <a:pt x="60" y="92"/>
                    </a:lnTo>
                    <a:lnTo>
                      <a:pt x="30" y="108"/>
                    </a:lnTo>
                    <a:lnTo>
                      <a:pt x="30" y="139"/>
                    </a:lnTo>
                    <a:lnTo>
                      <a:pt x="30" y="169"/>
                    </a:lnTo>
                    <a:lnTo>
                      <a:pt x="0" y="185"/>
                    </a:lnTo>
                    <a:lnTo>
                      <a:pt x="30" y="200"/>
                    </a:lnTo>
                    <a:lnTo>
                      <a:pt x="60" y="262"/>
                    </a:lnTo>
                    <a:lnTo>
                      <a:pt x="90" y="262"/>
                    </a:lnTo>
                    <a:lnTo>
                      <a:pt x="120" y="277"/>
                    </a:lnTo>
                    <a:lnTo>
                      <a:pt x="135" y="262"/>
                    </a:lnTo>
                    <a:lnTo>
                      <a:pt x="149" y="262"/>
                    </a:lnTo>
                    <a:lnTo>
                      <a:pt x="164" y="262"/>
                    </a:lnTo>
                    <a:lnTo>
                      <a:pt x="179" y="246"/>
                    </a:lnTo>
                    <a:lnTo>
                      <a:pt x="224" y="246"/>
                    </a:lnTo>
                    <a:lnTo>
                      <a:pt x="269" y="185"/>
                    </a:lnTo>
                    <a:lnTo>
                      <a:pt x="239" y="200"/>
                    </a:lnTo>
                    <a:lnTo>
                      <a:pt x="194" y="169"/>
                    </a:lnTo>
                    <a:lnTo>
                      <a:pt x="164" y="139"/>
                    </a:lnTo>
                    <a:lnTo>
                      <a:pt x="164" y="123"/>
                    </a:lnTo>
                    <a:lnTo>
                      <a:pt x="164"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0" name="Freeform 573">
                <a:extLst>
                  <a:ext uri="{FF2B5EF4-FFF2-40B4-BE49-F238E27FC236}">
                    <a16:creationId xmlns="" xmlns:a16="http://schemas.microsoft.com/office/drawing/2014/main" id="{EC639841-102E-41D7-ABC3-CD694138FD9B}"/>
                  </a:ext>
                </a:extLst>
              </p:cNvPr>
              <p:cNvSpPr>
                <a:spLocks/>
              </p:cNvSpPr>
              <p:nvPr/>
            </p:nvSpPr>
            <p:spPr bwMode="auto">
              <a:xfrm>
                <a:off x="6407283" y="5277664"/>
                <a:ext cx="174498" cy="180906"/>
              </a:xfrm>
              <a:custGeom>
                <a:avLst/>
                <a:gdLst>
                  <a:gd name="T0" fmla="*/ 0 w 181"/>
                  <a:gd name="T1" fmla="*/ 0 h 216"/>
                  <a:gd name="T2" fmla="*/ 0 w 181"/>
                  <a:gd name="T3" fmla="*/ 0 h 216"/>
                  <a:gd name="T4" fmla="*/ 0 w 181"/>
                  <a:gd name="T5" fmla="*/ 0 h 216"/>
                  <a:gd name="T6" fmla="*/ 0 w 181"/>
                  <a:gd name="T7" fmla="*/ 0 h 216"/>
                  <a:gd name="T8" fmla="*/ 0 w 181"/>
                  <a:gd name="T9" fmla="*/ 0 h 216"/>
                  <a:gd name="T10" fmla="*/ 0 w 181"/>
                  <a:gd name="T11" fmla="*/ 0 h 216"/>
                  <a:gd name="T12" fmla="*/ 0 w 181"/>
                  <a:gd name="T13" fmla="*/ 0 h 216"/>
                  <a:gd name="T14" fmla="*/ 0 w 181"/>
                  <a:gd name="T15" fmla="*/ 0 h 216"/>
                  <a:gd name="T16" fmla="*/ 0 w 181"/>
                  <a:gd name="T17" fmla="*/ 0 h 216"/>
                  <a:gd name="T18" fmla="*/ 0 w 181"/>
                  <a:gd name="T19" fmla="*/ 0 h 216"/>
                  <a:gd name="T20" fmla="*/ 0 w 181"/>
                  <a:gd name="T21" fmla="*/ 0 h 216"/>
                  <a:gd name="T22" fmla="*/ 0 w 181"/>
                  <a:gd name="T23" fmla="*/ 0 h 216"/>
                  <a:gd name="T24" fmla="*/ 0 w 181"/>
                  <a:gd name="T25" fmla="*/ 0 h 216"/>
                  <a:gd name="T26" fmla="*/ 0 w 181"/>
                  <a:gd name="T27" fmla="*/ 0 h 216"/>
                  <a:gd name="T28" fmla="*/ 0 w 181"/>
                  <a:gd name="T29" fmla="*/ 0 h 216"/>
                  <a:gd name="T30" fmla="*/ 0 w 181"/>
                  <a:gd name="T31" fmla="*/ 0 h 216"/>
                  <a:gd name="T32" fmla="*/ 0 w 181"/>
                  <a:gd name="T33" fmla="*/ 0 h 216"/>
                  <a:gd name="T34" fmla="*/ 0 w 181"/>
                  <a:gd name="T35" fmla="*/ 0 h 216"/>
                  <a:gd name="T36" fmla="*/ 0 w 181"/>
                  <a:gd name="T37" fmla="*/ 0 h 216"/>
                  <a:gd name="T38" fmla="*/ 0 w 181"/>
                  <a:gd name="T39" fmla="*/ 0 h 216"/>
                  <a:gd name="T40" fmla="*/ 0 w 181"/>
                  <a:gd name="T41" fmla="*/ 0 h 216"/>
                  <a:gd name="T42" fmla="*/ 0 w 181"/>
                  <a:gd name="T43" fmla="*/ 0 h 216"/>
                  <a:gd name="T44" fmla="*/ 0 w 181"/>
                  <a:gd name="T45" fmla="*/ 0 h 216"/>
                  <a:gd name="T46" fmla="*/ 0 w 181"/>
                  <a:gd name="T47" fmla="*/ 0 h 216"/>
                  <a:gd name="T48" fmla="*/ 0 w 181"/>
                  <a:gd name="T49" fmla="*/ 0 h 216"/>
                  <a:gd name="T50" fmla="*/ 0 w 181"/>
                  <a:gd name="T51" fmla="*/ 0 h 216"/>
                  <a:gd name="T52" fmla="*/ 0 w 181"/>
                  <a:gd name="T53" fmla="*/ 0 h 216"/>
                  <a:gd name="T54" fmla="*/ 0 w 181"/>
                  <a:gd name="T55" fmla="*/ 0 h 2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1" h="216">
                    <a:moveTo>
                      <a:pt x="180" y="77"/>
                    </a:moveTo>
                    <a:lnTo>
                      <a:pt x="150" y="61"/>
                    </a:lnTo>
                    <a:lnTo>
                      <a:pt x="135" y="46"/>
                    </a:lnTo>
                    <a:lnTo>
                      <a:pt x="90" y="0"/>
                    </a:lnTo>
                    <a:lnTo>
                      <a:pt x="75" y="15"/>
                    </a:lnTo>
                    <a:lnTo>
                      <a:pt x="75" y="31"/>
                    </a:lnTo>
                    <a:lnTo>
                      <a:pt x="45" y="46"/>
                    </a:lnTo>
                    <a:lnTo>
                      <a:pt x="45" y="15"/>
                    </a:lnTo>
                    <a:lnTo>
                      <a:pt x="15" y="15"/>
                    </a:lnTo>
                    <a:lnTo>
                      <a:pt x="15" y="31"/>
                    </a:lnTo>
                    <a:lnTo>
                      <a:pt x="30" y="46"/>
                    </a:lnTo>
                    <a:lnTo>
                      <a:pt x="15" y="61"/>
                    </a:lnTo>
                    <a:lnTo>
                      <a:pt x="0" y="61"/>
                    </a:lnTo>
                    <a:lnTo>
                      <a:pt x="15" y="108"/>
                    </a:lnTo>
                    <a:lnTo>
                      <a:pt x="0" y="108"/>
                    </a:lnTo>
                    <a:lnTo>
                      <a:pt x="30" y="123"/>
                    </a:lnTo>
                    <a:lnTo>
                      <a:pt x="30" y="138"/>
                    </a:lnTo>
                    <a:lnTo>
                      <a:pt x="60" y="169"/>
                    </a:lnTo>
                    <a:lnTo>
                      <a:pt x="75" y="184"/>
                    </a:lnTo>
                    <a:lnTo>
                      <a:pt x="90" y="184"/>
                    </a:lnTo>
                    <a:lnTo>
                      <a:pt x="90" y="215"/>
                    </a:lnTo>
                    <a:lnTo>
                      <a:pt x="120" y="215"/>
                    </a:lnTo>
                    <a:lnTo>
                      <a:pt x="180" y="200"/>
                    </a:lnTo>
                    <a:lnTo>
                      <a:pt x="180" y="169"/>
                    </a:lnTo>
                    <a:lnTo>
                      <a:pt x="165" y="154"/>
                    </a:lnTo>
                    <a:lnTo>
                      <a:pt x="180" y="123"/>
                    </a:lnTo>
                    <a:lnTo>
                      <a:pt x="165" y="108"/>
                    </a:lnTo>
                    <a:lnTo>
                      <a:pt x="180"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1" name="Freeform 574">
                <a:extLst>
                  <a:ext uri="{FF2B5EF4-FFF2-40B4-BE49-F238E27FC236}">
                    <a16:creationId xmlns="" xmlns:a16="http://schemas.microsoft.com/office/drawing/2014/main" id="{E0D78941-0025-41A7-899A-A9B1DDCE0479}"/>
                  </a:ext>
                </a:extLst>
              </p:cNvPr>
              <p:cNvSpPr>
                <a:spLocks/>
              </p:cNvSpPr>
              <p:nvPr/>
            </p:nvSpPr>
            <p:spPr bwMode="auto">
              <a:xfrm>
                <a:off x="6608628" y="5072491"/>
                <a:ext cx="172262" cy="218411"/>
              </a:xfrm>
              <a:custGeom>
                <a:avLst/>
                <a:gdLst>
                  <a:gd name="T0" fmla="*/ 0 w 180"/>
                  <a:gd name="T1" fmla="*/ 0 h 262"/>
                  <a:gd name="T2" fmla="*/ 0 w 180"/>
                  <a:gd name="T3" fmla="*/ 0 h 262"/>
                  <a:gd name="T4" fmla="*/ 0 w 180"/>
                  <a:gd name="T5" fmla="*/ 0 h 262"/>
                  <a:gd name="T6" fmla="*/ 0 w 180"/>
                  <a:gd name="T7" fmla="*/ 0 h 262"/>
                  <a:gd name="T8" fmla="*/ 0 w 180"/>
                  <a:gd name="T9" fmla="*/ 0 h 262"/>
                  <a:gd name="T10" fmla="*/ 0 w 180"/>
                  <a:gd name="T11" fmla="*/ 0 h 262"/>
                  <a:gd name="T12" fmla="*/ 0 w 180"/>
                  <a:gd name="T13" fmla="*/ 0 h 262"/>
                  <a:gd name="T14" fmla="*/ 0 w 180"/>
                  <a:gd name="T15" fmla="*/ 0 h 262"/>
                  <a:gd name="T16" fmla="*/ 0 w 180"/>
                  <a:gd name="T17" fmla="*/ 0 h 262"/>
                  <a:gd name="T18" fmla="*/ 0 w 180"/>
                  <a:gd name="T19" fmla="*/ 0 h 262"/>
                  <a:gd name="T20" fmla="*/ 0 w 180"/>
                  <a:gd name="T21" fmla="*/ 0 h 262"/>
                  <a:gd name="T22" fmla="*/ 0 w 180"/>
                  <a:gd name="T23" fmla="*/ 0 h 262"/>
                  <a:gd name="T24" fmla="*/ 0 w 180"/>
                  <a:gd name="T25" fmla="*/ 0 h 262"/>
                  <a:gd name="T26" fmla="*/ 0 w 180"/>
                  <a:gd name="T27" fmla="*/ 0 h 262"/>
                  <a:gd name="T28" fmla="*/ 0 w 180"/>
                  <a:gd name="T29" fmla="*/ 0 h 262"/>
                  <a:gd name="T30" fmla="*/ 0 w 180"/>
                  <a:gd name="T31" fmla="*/ 0 h 262"/>
                  <a:gd name="T32" fmla="*/ 0 w 180"/>
                  <a:gd name="T33" fmla="*/ 0 h 262"/>
                  <a:gd name="T34" fmla="*/ 0 w 180"/>
                  <a:gd name="T35" fmla="*/ 0 h 262"/>
                  <a:gd name="T36" fmla="*/ 0 w 180"/>
                  <a:gd name="T37" fmla="*/ 0 h 262"/>
                  <a:gd name="T38" fmla="*/ 0 w 180"/>
                  <a:gd name="T39" fmla="*/ 0 h 262"/>
                  <a:gd name="T40" fmla="*/ 0 w 180"/>
                  <a:gd name="T41" fmla="*/ 0 h 262"/>
                  <a:gd name="T42" fmla="*/ 0 w 180"/>
                  <a:gd name="T43" fmla="*/ 0 h 262"/>
                  <a:gd name="T44" fmla="*/ 0 w 180"/>
                  <a:gd name="T45" fmla="*/ 0 h 262"/>
                  <a:gd name="T46" fmla="*/ 0 w 180"/>
                  <a:gd name="T47" fmla="*/ 0 h 262"/>
                  <a:gd name="T48" fmla="*/ 0 w 180"/>
                  <a:gd name="T49" fmla="*/ 0 h 262"/>
                  <a:gd name="T50" fmla="*/ 0 w 180"/>
                  <a:gd name="T51" fmla="*/ 0 h 262"/>
                  <a:gd name="T52" fmla="*/ 0 w 180"/>
                  <a:gd name="T53" fmla="*/ 0 h 262"/>
                  <a:gd name="T54" fmla="*/ 0 w 180"/>
                  <a:gd name="T55" fmla="*/ 0 h 2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0" h="262">
                    <a:moveTo>
                      <a:pt x="179" y="0"/>
                    </a:moveTo>
                    <a:lnTo>
                      <a:pt x="164" y="0"/>
                    </a:lnTo>
                    <a:lnTo>
                      <a:pt x="149" y="15"/>
                    </a:lnTo>
                    <a:lnTo>
                      <a:pt x="134" y="15"/>
                    </a:lnTo>
                    <a:lnTo>
                      <a:pt x="119" y="15"/>
                    </a:lnTo>
                    <a:lnTo>
                      <a:pt x="75" y="31"/>
                    </a:lnTo>
                    <a:lnTo>
                      <a:pt x="60" y="31"/>
                    </a:lnTo>
                    <a:lnTo>
                      <a:pt x="45" y="15"/>
                    </a:lnTo>
                    <a:lnTo>
                      <a:pt x="15" y="31"/>
                    </a:lnTo>
                    <a:lnTo>
                      <a:pt x="45" y="61"/>
                    </a:lnTo>
                    <a:lnTo>
                      <a:pt x="90" y="92"/>
                    </a:lnTo>
                    <a:lnTo>
                      <a:pt x="119" y="77"/>
                    </a:lnTo>
                    <a:lnTo>
                      <a:pt x="75" y="138"/>
                    </a:lnTo>
                    <a:lnTo>
                      <a:pt x="30" y="138"/>
                    </a:lnTo>
                    <a:lnTo>
                      <a:pt x="15" y="154"/>
                    </a:lnTo>
                    <a:lnTo>
                      <a:pt x="0" y="154"/>
                    </a:lnTo>
                    <a:lnTo>
                      <a:pt x="0" y="169"/>
                    </a:lnTo>
                    <a:lnTo>
                      <a:pt x="0" y="261"/>
                    </a:lnTo>
                    <a:lnTo>
                      <a:pt x="15" y="261"/>
                    </a:lnTo>
                    <a:lnTo>
                      <a:pt x="15" y="246"/>
                    </a:lnTo>
                    <a:lnTo>
                      <a:pt x="45" y="230"/>
                    </a:lnTo>
                    <a:lnTo>
                      <a:pt x="60" y="215"/>
                    </a:lnTo>
                    <a:lnTo>
                      <a:pt x="119" y="154"/>
                    </a:lnTo>
                    <a:lnTo>
                      <a:pt x="119" y="138"/>
                    </a:lnTo>
                    <a:lnTo>
                      <a:pt x="149" y="92"/>
                    </a:lnTo>
                    <a:lnTo>
                      <a:pt x="149" y="77"/>
                    </a:lnTo>
                    <a:lnTo>
                      <a:pt x="179" y="61"/>
                    </a:lnTo>
                    <a:lnTo>
                      <a:pt x="17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2" name="Freeform 575">
                <a:extLst>
                  <a:ext uri="{FF2B5EF4-FFF2-40B4-BE49-F238E27FC236}">
                    <a16:creationId xmlns="" xmlns:a16="http://schemas.microsoft.com/office/drawing/2014/main" id="{73D40DE6-8D88-4E54-AD75-F45F82A947FA}"/>
                  </a:ext>
                </a:extLst>
              </p:cNvPr>
              <p:cNvSpPr>
                <a:spLocks/>
              </p:cNvSpPr>
              <p:nvPr/>
            </p:nvSpPr>
            <p:spPr bwMode="auto">
              <a:xfrm>
                <a:off x="6481109" y="5200449"/>
                <a:ext cx="145416" cy="141195"/>
              </a:xfrm>
              <a:custGeom>
                <a:avLst/>
                <a:gdLst>
                  <a:gd name="T0" fmla="*/ 0 w 150"/>
                  <a:gd name="T1" fmla="*/ 0 h 170"/>
                  <a:gd name="T2" fmla="*/ 0 w 150"/>
                  <a:gd name="T3" fmla="*/ 0 h 170"/>
                  <a:gd name="T4" fmla="*/ 0 w 150"/>
                  <a:gd name="T5" fmla="*/ 0 h 170"/>
                  <a:gd name="T6" fmla="*/ 0 w 150"/>
                  <a:gd name="T7" fmla="*/ 0 h 170"/>
                  <a:gd name="T8" fmla="*/ 0 w 150"/>
                  <a:gd name="T9" fmla="*/ 0 h 170"/>
                  <a:gd name="T10" fmla="*/ 0 w 150"/>
                  <a:gd name="T11" fmla="*/ 0 h 170"/>
                  <a:gd name="T12" fmla="*/ 0 w 150"/>
                  <a:gd name="T13" fmla="*/ 0 h 170"/>
                  <a:gd name="T14" fmla="*/ 0 w 150"/>
                  <a:gd name="T15" fmla="*/ 0 h 170"/>
                  <a:gd name="T16" fmla="*/ 0 w 150"/>
                  <a:gd name="T17" fmla="*/ 0 h 170"/>
                  <a:gd name="T18" fmla="*/ 0 w 150"/>
                  <a:gd name="T19" fmla="*/ 0 h 170"/>
                  <a:gd name="T20" fmla="*/ 0 w 150"/>
                  <a:gd name="T21" fmla="*/ 0 h 170"/>
                  <a:gd name="T22" fmla="*/ 0 w 150"/>
                  <a:gd name="T23" fmla="*/ 0 h 170"/>
                  <a:gd name="T24" fmla="*/ 0 w 150"/>
                  <a:gd name="T25" fmla="*/ 0 h 170"/>
                  <a:gd name="T26" fmla="*/ 0 w 150"/>
                  <a:gd name="T27" fmla="*/ 0 h 170"/>
                  <a:gd name="T28" fmla="*/ 0 w 150"/>
                  <a:gd name="T29" fmla="*/ 0 h 170"/>
                  <a:gd name="T30" fmla="*/ 0 w 150"/>
                  <a:gd name="T31" fmla="*/ 0 h 170"/>
                  <a:gd name="T32" fmla="*/ 0 w 150"/>
                  <a:gd name="T33" fmla="*/ 0 h 170"/>
                  <a:gd name="T34" fmla="*/ 0 w 150"/>
                  <a:gd name="T35" fmla="*/ 0 h 170"/>
                  <a:gd name="T36" fmla="*/ 0 w 150"/>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0" h="170">
                    <a:moveTo>
                      <a:pt x="149" y="108"/>
                    </a:moveTo>
                    <a:lnTo>
                      <a:pt x="134" y="108"/>
                    </a:lnTo>
                    <a:lnTo>
                      <a:pt x="134" y="15"/>
                    </a:lnTo>
                    <a:lnTo>
                      <a:pt x="134" y="0"/>
                    </a:lnTo>
                    <a:lnTo>
                      <a:pt x="119" y="0"/>
                    </a:lnTo>
                    <a:lnTo>
                      <a:pt x="104" y="15"/>
                    </a:lnTo>
                    <a:lnTo>
                      <a:pt x="75" y="0"/>
                    </a:lnTo>
                    <a:lnTo>
                      <a:pt x="45" y="0"/>
                    </a:lnTo>
                    <a:lnTo>
                      <a:pt x="0" y="0"/>
                    </a:lnTo>
                    <a:lnTo>
                      <a:pt x="15" y="15"/>
                    </a:lnTo>
                    <a:lnTo>
                      <a:pt x="15" y="61"/>
                    </a:lnTo>
                    <a:lnTo>
                      <a:pt x="15" y="77"/>
                    </a:lnTo>
                    <a:lnTo>
                      <a:pt x="15" y="92"/>
                    </a:lnTo>
                    <a:lnTo>
                      <a:pt x="60" y="138"/>
                    </a:lnTo>
                    <a:lnTo>
                      <a:pt x="75" y="154"/>
                    </a:lnTo>
                    <a:lnTo>
                      <a:pt x="104" y="169"/>
                    </a:lnTo>
                    <a:lnTo>
                      <a:pt x="119" y="138"/>
                    </a:lnTo>
                    <a:lnTo>
                      <a:pt x="134" y="138"/>
                    </a:lnTo>
                    <a:lnTo>
                      <a:pt x="149"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3" name="Oval 576">
                <a:extLst>
                  <a:ext uri="{FF2B5EF4-FFF2-40B4-BE49-F238E27FC236}">
                    <a16:creationId xmlns="" xmlns:a16="http://schemas.microsoft.com/office/drawing/2014/main" id="{E8957EA8-0615-4AD7-949A-C840CD8EDC88}"/>
                  </a:ext>
                </a:extLst>
              </p:cNvPr>
              <p:cNvSpPr>
                <a:spLocks noChangeArrowheads="1"/>
              </p:cNvSpPr>
              <p:nvPr/>
            </p:nvSpPr>
            <p:spPr bwMode="auto">
              <a:xfrm>
                <a:off x="6666793" y="5432096"/>
                <a:ext cx="0"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4" name="Oval 577">
                <a:extLst>
                  <a:ext uri="{FF2B5EF4-FFF2-40B4-BE49-F238E27FC236}">
                    <a16:creationId xmlns="" xmlns:a16="http://schemas.microsoft.com/office/drawing/2014/main" id="{62889987-61ED-400B-A8EE-EE7566DCBB35}"/>
                  </a:ext>
                </a:extLst>
              </p:cNvPr>
              <p:cNvSpPr>
                <a:spLocks noChangeArrowheads="1"/>
              </p:cNvSpPr>
              <p:nvPr/>
            </p:nvSpPr>
            <p:spPr bwMode="auto">
              <a:xfrm>
                <a:off x="6796549" y="5328407"/>
                <a:ext cx="2237"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5" name="Freeform 578">
                <a:extLst>
                  <a:ext uri="{FF2B5EF4-FFF2-40B4-BE49-F238E27FC236}">
                    <a16:creationId xmlns="" xmlns:a16="http://schemas.microsoft.com/office/drawing/2014/main" id="{324889D8-4B67-4EFE-8CCC-4C275A44B562}"/>
                  </a:ext>
                </a:extLst>
              </p:cNvPr>
              <p:cNvSpPr>
                <a:spLocks/>
              </p:cNvSpPr>
              <p:nvPr/>
            </p:nvSpPr>
            <p:spPr bwMode="auto">
              <a:xfrm>
                <a:off x="6637710" y="4982038"/>
                <a:ext cx="73827" cy="79422"/>
              </a:xfrm>
              <a:custGeom>
                <a:avLst/>
                <a:gdLst>
                  <a:gd name="T0" fmla="*/ 0 w 76"/>
                  <a:gd name="T1" fmla="*/ 0 h 93"/>
                  <a:gd name="T2" fmla="*/ 0 w 76"/>
                  <a:gd name="T3" fmla="*/ 0 h 93"/>
                  <a:gd name="T4" fmla="*/ 0 w 76"/>
                  <a:gd name="T5" fmla="*/ 0 h 93"/>
                  <a:gd name="T6" fmla="*/ 0 w 76"/>
                  <a:gd name="T7" fmla="*/ 0 h 93"/>
                  <a:gd name="T8" fmla="*/ 0 w 76"/>
                  <a:gd name="T9" fmla="*/ 0 h 93"/>
                  <a:gd name="T10" fmla="*/ 0 w 76"/>
                  <a:gd name="T11" fmla="*/ 0 h 93"/>
                  <a:gd name="T12" fmla="*/ 0 w 76"/>
                  <a:gd name="T13" fmla="*/ 0 h 93"/>
                  <a:gd name="T14" fmla="*/ 0 w 76"/>
                  <a:gd name="T15" fmla="*/ 0 h 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 h="93">
                    <a:moveTo>
                      <a:pt x="30" y="77"/>
                    </a:moveTo>
                    <a:lnTo>
                      <a:pt x="15" y="61"/>
                    </a:lnTo>
                    <a:lnTo>
                      <a:pt x="0" y="31"/>
                    </a:lnTo>
                    <a:lnTo>
                      <a:pt x="0" y="15"/>
                    </a:lnTo>
                    <a:lnTo>
                      <a:pt x="15" y="0"/>
                    </a:lnTo>
                    <a:lnTo>
                      <a:pt x="75" y="15"/>
                    </a:lnTo>
                    <a:lnTo>
                      <a:pt x="45" y="92"/>
                    </a:lnTo>
                    <a:lnTo>
                      <a:pt x="30"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6" name="Line 579">
                <a:extLst>
                  <a:ext uri="{FF2B5EF4-FFF2-40B4-BE49-F238E27FC236}">
                    <a16:creationId xmlns="" xmlns:a16="http://schemas.microsoft.com/office/drawing/2014/main" id="{F03445CB-5C56-45DF-AE69-DC23B3B6A425}"/>
                  </a:ext>
                </a:extLst>
              </p:cNvPr>
              <p:cNvSpPr>
                <a:spLocks noChangeShapeType="1"/>
              </p:cNvSpPr>
              <p:nvPr/>
            </p:nvSpPr>
            <p:spPr bwMode="auto">
              <a:xfrm>
                <a:off x="6637710" y="4982038"/>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7" name="Line 580">
                <a:extLst>
                  <a:ext uri="{FF2B5EF4-FFF2-40B4-BE49-F238E27FC236}">
                    <a16:creationId xmlns="" xmlns:a16="http://schemas.microsoft.com/office/drawing/2014/main" id="{3BCC2F51-28E2-4708-A46E-4E28040F4E98}"/>
                  </a:ext>
                </a:extLst>
              </p:cNvPr>
              <p:cNvSpPr>
                <a:spLocks noChangeShapeType="1"/>
              </p:cNvSpPr>
              <p:nvPr/>
            </p:nvSpPr>
            <p:spPr bwMode="auto">
              <a:xfrm flipV="1">
                <a:off x="6653370" y="4968801"/>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8" name="Line 581">
                <a:extLst>
                  <a:ext uri="{FF2B5EF4-FFF2-40B4-BE49-F238E27FC236}">
                    <a16:creationId xmlns="" xmlns:a16="http://schemas.microsoft.com/office/drawing/2014/main" id="{A9FA09CE-5D53-4CEF-8BD0-BB7FD6A94DBA}"/>
                  </a:ext>
                </a:extLst>
              </p:cNvPr>
              <p:cNvSpPr>
                <a:spLocks noChangeShapeType="1"/>
              </p:cNvSpPr>
              <p:nvPr/>
            </p:nvSpPr>
            <p:spPr bwMode="auto">
              <a:xfrm>
                <a:off x="6666793" y="4971007"/>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9" name="Freeform 582">
                <a:extLst>
                  <a:ext uri="{FF2B5EF4-FFF2-40B4-BE49-F238E27FC236}">
                    <a16:creationId xmlns="" xmlns:a16="http://schemas.microsoft.com/office/drawing/2014/main" id="{A0EF0923-02F6-48E6-BBFE-BA4554F6D5DE}"/>
                  </a:ext>
                </a:extLst>
              </p:cNvPr>
              <p:cNvSpPr>
                <a:spLocks/>
              </p:cNvSpPr>
              <p:nvPr/>
            </p:nvSpPr>
            <p:spPr bwMode="auto">
              <a:xfrm>
                <a:off x="6751806" y="4805545"/>
                <a:ext cx="17897" cy="24268"/>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1">
                    <a:moveTo>
                      <a:pt x="16" y="0"/>
                    </a:moveTo>
                    <a:lnTo>
                      <a:pt x="0" y="15"/>
                    </a:lnTo>
                    <a:lnTo>
                      <a:pt x="16" y="30"/>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0" name="Freeform 583">
                <a:extLst>
                  <a:ext uri="{FF2B5EF4-FFF2-40B4-BE49-F238E27FC236}">
                    <a16:creationId xmlns="" xmlns:a16="http://schemas.microsoft.com/office/drawing/2014/main" id="{810567B4-F8E4-4111-92AD-F722317DB671}"/>
                  </a:ext>
                </a:extLst>
              </p:cNvPr>
              <p:cNvSpPr>
                <a:spLocks/>
              </p:cNvSpPr>
              <p:nvPr/>
            </p:nvSpPr>
            <p:spPr bwMode="auto">
              <a:xfrm>
                <a:off x="6653370" y="4779071"/>
                <a:ext cx="71589" cy="13237"/>
              </a:xfrm>
              <a:custGeom>
                <a:avLst/>
                <a:gdLst>
                  <a:gd name="T0" fmla="*/ 0 w 75"/>
                  <a:gd name="T1" fmla="*/ 0 h 17"/>
                  <a:gd name="T2" fmla="*/ 0 w 75"/>
                  <a:gd name="T3" fmla="*/ 0 h 17"/>
                  <a:gd name="T4" fmla="*/ 0 w 75"/>
                  <a:gd name="T5" fmla="*/ 0 h 17"/>
                  <a:gd name="T6" fmla="*/ 0 w 75"/>
                  <a:gd name="T7" fmla="*/ 0 h 17"/>
                  <a:gd name="T8" fmla="*/ 0 w 75"/>
                  <a:gd name="T9" fmla="*/ 0 h 17"/>
                  <a:gd name="T10" fmla="*/ 0 w 75"/>
                  <a:gd name="T11" fmla="*/ 0 h 17"/>
                  <a:gd name="T12" fmla="*/ 0 w 75"/>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17">
                    <a:moveTo>
                      <a:pt x="74" y="16"/>
                    </a:moveTo>
                    <a:lnTo>
                      <a:pt x="59" y="16"/>
                    </a:lnTo>
                    <a:lnTo>
                      <a:pt x="44" y="16"/>
                    </a:lnTo>
                    <a:lnTo>
                      <a:pt x="30" y="0"/>
                    </a:lnTo>
                    <a:lnTo>
                      <a:pt x="0" y="0"/>
                    </a:lnTo>
                    <a:lnTo>
                      <a:pt x="44" y="0"/>
                    </a:lnTo>
                    <a:lnTo>
                      <a:pt x="74"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Line 584">
                <a:extLst>
                  <a:ext uri="{FF2B5EF4-FFF2-40B4-BE49-F238E27FC236}">
                    <a16:creationId xmlns="" xmlns:a16="http://schemas.microsoft.com/office/drawing/2014/main" id="{892A14EC-7568-43B1-90E7-E1A643F20FCB}"/>
                  </a:ext>
                </a:extLst>
              </p:cNvPr>
              <p:cNvSpPr>
                <a:spLocks noChangeShapeType="1"/>
              </p:cNvSpPr>
              <p:nvPr/>
            </p:nvSpPr>
            <p:spPr bwMode="auto">
              <a:xfrm>
                <a:off x="6680216" y="4982038"/>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Line 585">
                <a:extLst>
                  <a:ext uri="{FF2B5EF4-FFF2-40B4-BE49-F238E27FC236}">
                    <a16:creationId xmlns="" xmlns:a16="http://schemas.microsoft.com/office/drawing/2014/main" id="{8657D657-296C-48EB-A7C2-E0DD76B00981}"/>
                  </a:ext>
                </a:extLst>
              </p:cNvPr>
              <p:cNvSpPr>
                <a:spLocks noChangeShapeType="1"/>
              </p:cNvSpPr>
              <p:nvPr/>
            </p:nvSpPr>
            <p:spPr bwMode="auto">
              <a:xfrm>
                <a:off x="6711537" y="4982038"/>
                <a:ext cx="0" cy="15443"/>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Line 586">
                <a:extLst>
                  <a:ext uri="{FF2B5EF4-FFF2-40B4-BE49-F238E27FC236}">
                    <a16:creationId xmlns="" xmlns:a16="http://schemas.microsoft.com/office/drawing/2014/main" id="{9B7732B2-05D7-487C-B595-FCD26644EEF3}"/>
                  </a:ext>
                </a:extLst>
              </p:cNvPr>
              <p:cNvSpPr>
                <a:spLocks noChangeShapeType="1"/>
              </p:cNvSpPr>
              <p:nvPr/>
            </p:nvSpPr>
            <p:spPr bwMode="auto">
              <a:xfrm>
                <a:off x="6724960" y="4982038"/>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4" name="Line 587">
                <a:extLst>
                  <a:ext uri="{FF2B5EF4-FFF2-40B4-BE49-F238E27FC236}">
                    <a16:creationId xmlns="" xmlns:a16="http://schemas.microsoft.com/office/drawing/2014/main" id="{56316323-2E99-4DEF-A6C2-3230F7A5E33D}"/>
                  </a:ext>
                </a:extLst>
              </p:cNvPr>
              <p:cNvSpPr>
                <a:spLocks noChangeShapeType="1"/>
              </p:cNvSpPr>
              <p:nvPr/>
            </p:nvSpPr>
            <p:spPr bwMode="auto">
              <a:xfrm flipV="1">
                <a:off x="6738383" y="4968801"/>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5" name="Freeform 588">
                <a:extLst>
                  <a:ext uri="{FF2B5EF4-FFF2-40B4-BE49-F238E27FC236}">
                    <a16:creationId xmlns="" xmlns:a16="http://schemas.microsoft.com/office/drawing/2014/main" id="{DA771AB4-BC5F-47B8-92CB-A44808D220ED}"/>
                  </a:ext>
                </a:extLst>
              </p:cNvPr>
              <p:cNvSpPr>
                <a:spLocks/>
              </p:cNvSpPr>
              <p:nvPr/>
            </p:nvSpPr>
            <p:spPr bwMode="auto">
              <a:xfrm>
                <a:off x="6680216" y="4957770"/>
                <a:ext cx="145416" cy="103690"/>
              </a:xfrm>
              <a:custGeom>
                <a:avLst/>
                <a:gdLst>
                  <a:gd name="T0" fmla="*/ 0 w 151"/>
                  <a:gd name="T1" fmla="*/ 0 h 123"/>
                  <a:gd name="T2" fmla="*/ 0 w 151"/>
                  <a:gd name="T3" fmla="*/ 0 h 123"/>
                  <a:gd name="T4" fmla="*/ 0 w 151"/>
                  <a:gd name="T5" fmla="*/ 0 h 123"/>
                  <a:gd name="T6" fmla="*/ 0 w 151"/>
                  <a:gd name="T7" fmla="*/ 0 h 123"/>
                  <a:gd name="T8" fmla="*/ 0 w 151"/>
                  <a:gd name="T9" fmla="*/ 0 h 123"/>
                  <a:gd name="T10" fmla="*/ 0 w 151"/>
                  <a:gd name="T11" fmla="*/ 0 h 123"/>
                  <a:gd name="T12" fmla="*/ 0 w 151"/>
                  <a:gd name="T13" fmla="*/ 0 h 123"/>
                  <a:gd name="T14" fmla="*/ 0 w 151"/>
                  <a:gd name="T15" fmla="*/ 0 h 123"/>
                  <a:gd name="T16" fmla="*/ 0 w 151"/>
                  <a:gd name="T17" fmla="*/ 0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1" h="123">
                    <a:moveTo>
                      <a:pt x="30" y="46"/>
                    </a:moveTo>
                    <a:lnTo>
                      <a:pt x="0" y="122"/>
                    </a:lnTo>
                    <a:lnTo>
                      <a:pt x="30" y="107"/>
                    </a:lnTo>
                    <a:lnTo>
                      <a:pt x="120" y="61"/>
                    </a:lnTo>
                    <a:lnTo>
                      <a:pt x="135" y="46"/>
                    </a:lnTo>
                    <a:lnTo>
                      <a:pt x="150" y="31"/>
                    </a:lnTo>
                    <a:lnTo>
                      <a:pt x="135" y="0"/>
                    </a:lnTo>
                    <a:lnTo>
                      <a:pt x="60" y="31"/>
                    </a:lnTo>
                    <a:lnTo>
                      <a:pt x="3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6" name="Line 589">
                <a:extLst>
                  <a:ext uri="{FF2B5EF4-FFF2-40B4-BE49-F238E27FC236}">
                    <a16:creationId xmlns="" xmlns:a16="http://schemas.microsoft.com/office/drawing/2014/main" id="{D970C1FA-26BC-4536-8492-8AA9168B7A03}"/>
                  </a:ext>
                </a:extLst>
              </p:cNvPr>
              <p:cNvSpPr>
                <a:spLocks noChangeShapeType="1"/>
              </p:cNvSpPr>
              <p:nvPr/>
            </p:nvSpPr>
            <p:spPr bwMode="auto">
              <a:xfrm>
                <a:off x="6751806" y="4971007"/>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7" name="Freeform 590">
                <a:extLst>
                  <a:ext uri="{FF2B5EF4-FFF2-40B4-BE49-F238E27FC236}">
                    <a16:creationId xmlns="" xmlns:a16="http://schemas.microsoft.com/office/drawing/2014/main" id="{BDB3D87B-E7A2-44A8-8A4B-E6E37302EC0A}"/>
                  </a:ext>
                </a:extLst>
              </p:cNvPr>
              <p:cNvSpPr>
                <a:spLocks/>
              </p:cNvSpPr>
              <p:nvPr/>
            </p:nvSpPr>
            <p:spPr bwMode="auto">
              <a:xfrm>
                <a:off x="6120926" y="4265034"/>
                <a:ext cx="158839" cy="167668"/>
              </a:xfrm>
              <a:custGeom>
                <a:avLst/>
                <a:gdLst>
                  <a:gd name="T0" fmla="*/ 0 w 165"/>
                  <a:gd name="T1" fmla="*/ 0 h 202"/>
                  <a:gd name="T2" fmla="*/ 0 w 165"/>
                  <a:gd name="T3" fmla="*/ 0 h 202"/>
                  <a:gd name="T4" fmla="*/ 0 w 165"/>
                  <a:gd name="T5" fmla="*/ 0 h 202"/>
                  <a:gd name="T6" fmla="*/ 0 w 165"/>
                  <a:gd name="T7" fmla="*/ 0 h 202"/>
                  <a:gd name="T8" fmla="*/ 0 w 165"/>
                  <a:gd name="T9" fmla="*/ 0 h 202"/>
                  <a:gd name="T10" fmla="*/ 0 w 165"/>
                  <a:gd name="T11" fmla="*/ 0 h 202"/>
                  <a:gd name="T12" fmla="*/ 0 w 165"/>
                  <a:gd name="T13" fmla="*/ 0 h 202"/>
                  <a:gd name="T14" fmla="*/ 0 w 165"/>
                  <a:gd name="T15" fmla="*/ 0 h 202"/>
                  <a:gd name="T16" fmla="*/ 0 w 165"/>
                  <a:gd name="T17" fmla="*/ 0 h 202"/>
                  <a:gd name="T18" fmla="*/ 0 w 165"/>
                  <a:gd name="T19" fmla="*/ 0 h 202"/>
                  <a:gd name="T20" fmla="*/ 0 w 165"/>
                  <a:gd name="T21" fmla="*/ 0 h 202"/>
                  <a:gd name="T22" fmla="*/ 0 w 165"/>
                  <a:gd name="T23" fmla="*/ 0 h 202"/>
                  <a:gd name="T24" fmla="*/ 0 w 165"/>
                  <a:gd name="T25" fmla="*/ 0 h 202"/>
                  <a:gd name="T26" fmla="*/ 0 w 165"/>
                  <a:gd name="T27" fmla="*/ 0 h 202"/>
                  <a:gd name="T28" fmla="*/ 0 w 165"/>
                  <a:gd name="T29" fmla="*/ 0 h 2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5" h="202">
                    <a:moveTo>
                      <a:pt x="15" y="77"/>
                    </a:moveTo>
                    <a:lnTo>
                      <a:pt x="0" y="93"/>
                    </a:lnTo>
                    <a:lnTo>
                      <a:pt x="15" y="139"/>
                    </a:lnTo>
                    <a:lnTo>
                      <a:pt x="60" y="155"/>
                    </a:lnTo>
                    <a:lnTo>
                      <a:pt x="89" y="170"/>
                    </a:lnTo>
                    <a:lnTo>
                      <a:pt x="119" y="170"/>
                    </a:lnTo>
                    <a:lnTo>
                      <a:pt x="149" y="201"/>
                    </a:lnTo>
                    <a:lnTo>
                      <a:pt x="164" y="139"/>
                    </a:lnTo>
                    <a:lnTo>
                      <a:pt x="149" y="108"/>
                    </a:lnTo>
                    <a:lnTo>
                      <a:pt x="149" y="77"/>
                    </a:lnTo>
                    <a:lnTo>
                      <a:pt x="104" y="0"/>
                    </a:lnTo>
                    <a:lnTo>
                      <a:pt x="104" y="46"/>
                    </a:lnTo>
                    <a:lnTo>
                      <a:pt x="75" y="62"/>
                    </a:lnTo>
                    <a:lnTo>
                      <a:pt x="60" y="46"/>
                    </a:lnTo>
                    <a:lnTo>
                      <a:pt x="15"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8" name="Freeform 591">
                <a:extLst>
                  <a:ext uri="{FF2B5EF4-FFF2-40B4-BE49-F238E27FC236}">
                    <a16:creationId xmlns="" xmlns:a16="http://schemas.microsoft.com/office/drawing/2014/main" id="{026051B1-5986-4B48-B266-DD70A689E403}"/>
                  </a:ext>
                </a:extLst>
              </p:cNvPr>
              <p:cNvSpPr>
                <a:spLocks/>
              </p:cNvSpPr>
              <p:nvPr/>
            </p:nvSpPr>
            <p:spPr bwMode="auto">
              <a:xfrm>
                <a:off x="6295425" y="4675381"/>
                <a:ext cx="40269" cy="0"/>
              </a:xfrm>
              <a:custGeom>
                <a:avLst/>
                <a:gdLst>
                  <a:gd name="T0" fmla="*/ 0 w 46"/>
                  <a:gd name="T1" fmla="*/ 0 h 1"/>
                  <a:gd name="T2" fmla="*/ 0 w 46"/>
                  <a:gd name="T3" fmla="*/ 0 h 1"/>
                  <a:gd name="T4" fmla="*/ 0 w 46"/>
                  <a:gd name="T5" fmla="*/ 0 h 1"/>
                  <a:gd name="T6" fmla="*/ 0 w 46"/>
                  <a:gd name="T7" fmla="*/ 0 h 1"/>
                  <a:gd name="T8" fmla="*/ 0 w 4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
                    <a:moveTo>
                      <a:pt x="45" y="0"/>
                    </a:moveTo>
                    <a:lnTo>
                      <a:pt x="30" y="0"/>
                    </a:lnTo>
                    <a:lnTo>
                      <a:pt x="0" y="0"/>
                    </a:lnTo>
                    <a:lnTo>
                      <a:pt x="30" y="0"/>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9" name="Freeform 592">
                <a:extLst>
                  <a:ext uri="{FF2B5EF4-FFF2-40B4-BE49-F238E27FC236}">
                    <a16:creationId xmlns="" xmlns:a16="http://schemas.microsoft.com/office/drawing/2014/main" id="{DE939D63-79DE-4C8E-AF1C-C06BC8E21398}"/>
                  </a:ext>
                </a:extLst>
              </p:cNvPr>
              <p:cNvSpPr>
                <a:spLocks/>
              </p:cNvSpPr>
              <p:nvPr/>
            </p:nvSpPr>
            <p:spPr bwMode="auto">
              <a:xfrm>
                <a:off x="6496769" y="4624639"/>
                <a:ext cx="111858" cy="103690"/>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0" h="124">
                    <a:moveTo>
                      <a:pt x="0" y="62"/>
                    </a:moveTo>
                    <a:lnTo>
                      <a:pt x="15" y="77"/>
                    </a:lnTo>
                    <a:lnTo>
                      <a:pt x="0" y="92"/>
                    </a:lnTo>
                    <a:lnTo>
                      <a:pt x="0" y="123"/>
                    </a:lnTo>
                    <a:lnTo>
                      <a:pt x="30" y="123"/>
                    </a:lnTo>
                    <a:lnTo>
                      <a:pt x="45" y="92"/>
                    </a:lnTo>
                    <a:lnTo>
                      <a:pt x="89" y="62"/>
                    </a:lnTo>
                    <a:lnTo>
                      <a:pt x="104" y="31"/>
                    </a:lnTo>
                    <a:lnTo>
                      <a:pt x="119" y="15"/>
                    </a:lnTo>
                    <a:lnTo>
                      <a:pt x="104" y="0"/>
                    </a:lnTo>
                    <a:lnTo>
                      <a:pt x="30" y="31"/>
                    </a:lnTo>
                    <a:lnTo>
                      <a:pt x="15" y="46"/>
                    </a:lnTo>
                    <a:lnTo>
                      <a:pt x="0" y="46"/>
                    </a:lnTo>
                    <a:lnTo>
                      <a:pt x="0"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0" name="Freeform 593">
                <a:extLst>
                  <a:ext uri="{FF2B5EF4-FFF2-40B4-BE49-F238E27FC236}">
                    <a16:creationId xmlns="" xmlns:a16="http://schemas.microsoft.com/office/drawing/2014/main" id="{301FCB1A-10A7-4AAF-8537-B3F156755E69}"/>
                  </a:ext>
                </a:extLst>
              </p:cNvPr>
              <p:cNvSpPr>
                <a:spLocks/>
              </p:cNvSpPr>
              <p:nvPr/>
            </p:nvSpPr>
            <p:spPr bwMode="auto">
              <a:xfrm>
                <a:off x="6481109" y="4701855"/>
                <a:ext cx="73827" cy="90453"/>
              </a:xfrm>
              <a:custGeom>
                <a:avLst/>
                <a:gdLst>
                  <a:gd name="T0" fmla="*/ 0 w 76"/>
                  <a:gd name="T1" fmla="*/ 0 h 108"/>
                  <a:gd name="T2" fmla="*/ 0 w 76"/>
                  <a:gd name="T3" fmla="*/ 0 h 108"/>
                  <a:gd name="T4" fmla="*/ 0 w 76"/>
                  <a:gd name="T5" fmla="*/ 0 h 108"/>
                  <a:gd name="T6" fmla="*/ 0 w 76"/>
                  <a:gd name="T7" fmla="*/ 0 h 108"/>
                  <a:gd name="T8" fmla="*/ 0 w 76"/>
                  <a:gd name="T9" fmla="*/ 0 h 108"/>
                  <a:gd name="T10" fmla="*/ 0 w 76"/>
                  <a:gd name="T11" fmla="*/ 0 h 108"/>
                  <a:gd name="T12" fmla="*/ 0 w 76"/>
                  <a:gd name="T13" fmla="*/ 0 h 108"/>
                  <a:gd name="T14" fmla="*/ 0 w 76"/>
                  <a:gd name="T15" fmla="*/ 0 h 108"/>
                  <a:gd name="T16" fmla="*/ 0 w 76"/>
                  <a:gd name="T17" fmla="*/ 0 h 108"/>
                  <a:gd name="T18" fmla="*/ 0 w 76"/>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108">
                    <a:moveTo>
                      <a:pt x="75" y="15"/>
                    </a:moveTo>
                    <a:lnTo>
                      <a:pt x="60" y="0"/>
                    </a:lnTo>
                    <a:lnTo>
                      <a:pt x="45" y="31"/>
                    </a:lnTo>
                    <a:lnTo>
                      <a:pt x="15" y="31"/>
                    </a:lnTo>
                    <a:lnTo>
                      <a:pt x="15" y="46"/>
                    </a:lnTo>
                    <a:lnTo>
                      <a:pt x="0" y="107"/>
                    </a:lnTo>
                    <a:lnTo>
                      <a:pt x="60" y="76"/>
                    </a:lnTo>
                    <a:lnTo>
                      <a:pt x="75" y="61"/>
                    </a:lnTo>
                    <a:lnTo>
                      <a:pt x="45" y="31"/>
                    </a:lnTo>
                    <a:lnTo>
                      <a:pt x="7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1" name="Freeform 594">
                <a:extLst>
                  <a:ext uri="{FF2B5EF4-FFF2-40B4-BE49-F238E27FC236}">
                    <a16:creationId xmlns="" xmlns:a16="http://schemas.microsoft.com/office/drawing/2014/main" id="{E20E1EAA-492E-4D94-9DA9-123731A8863A}"/>
                  </a:ext>
                </a:extLst>
              </p:cNvPr>
              <p:cNvSpPr>
                <a:spLocks/>
              </p:cNvSpPr>
              <p:nvPr/>
            </p:nvSpPr>
            <p:spPr bwMode="auto">
              <a:xfrm>
                <a:off x="6335694" y="4547423"/>
                <a:ext cx="302017" cy="116927"/>
              </a:xfrm>
              <a:custGeom>
                <a:avLst/>
                <a:gdLst>
                  <a:gd name="T0" fmla="*/ 0 w 315"/>
                  <a:gd name="T1" fmla="*/ 0 h 139"/>
                  <a:gd name="T2" fmla="*/ 0 w 315"/>
                  <a:gd name="T3" fmla="*/ 0 h 139"/>
                  <a:gd name="T4" fmla="*/ 0 w 315"/>
                  <a:gd name="T5" fmla="*/ 0 h 139"/>
                  <a:gd name="T6" fmla="*/ 0 w 315"/>
                  <a:gd name="T7" fmla="*/ 0 h 139"/>
                  <a:gd name="T8" fmla="*/ 0 w 315"/>
                  <a:gd name="T9" fmla="*/ 0 h 139"/>
                  <a:gd name="T10" fmla="*/ 0 w 315"/>
                  <a:gd name="T11" fmla="*/ 0 h 139"/>
                  <a:gd name="T12" fmla="*/ 0 w 315"/>
                  <a:gd name="T13" fmla="*/ 0 h 139"/>
                  <a:gd name="T14" fmla="*/ 0 w 315"/>
                  <a:gd name="T15" fmla="*/ 0 h 139"/>
                  <a:gd name="T16" fmla="*/ 0 w 315"/>
                  <a:gd name="T17" fmla="*/ 0 h 139"/>
                  <a:gd name="T18" fmla="*/ 0 w 315"/>
                  <a:gd name="T19" fmla="*/ 0 h 139"/>
                  <a:gd name="T20" fmla="*/ 0 w 315"/>
                  <a:gd name="T21" fmla="*/ 0 h 139"/>
                  <a:gd name="T22" fmla="*/ 0 w 315"/>
                  <a:gd name="T23" fmla="*/ 0 h 139"/>
                  <a:gd name="T24" fmla="*/ 0 w 315"/>
                  <a:gd name="T25" fmla="*/ 0 h 139"/>
                  <a:gd name="T26" fmla="*/ 0 w 315"/>
                  <a:gd name="T27" fmla="*/ 0 h 139"/>
                  <a:gd name="T28" fmla="*/ 0 w 315"/>
                  <a:gd name="T29" fmla="*/ 0 h 139"/>
                  <a:gd name="T30" fmla="*/ 0 w 315"/>
                  <a:gd name="T31" fmla="*/ 0 h 139"/>
                  <a:gd name="T32" fmla="*/ 0 w 315"/>
                  <a:gd name="T33" fmla="*/ 0 h 139"/>
                  <a:gd name="T34" fmla="*/ 0 w 315"/>
                  <a:gd name="T35" fmla="*/ 0 h 139"/>
                  <a:gd name="T36" fmla="*/ 0 w 315"/>
                  <a:gd name="T37" fmla="*/ 0 h 139"/>
                  <a:gd name="T38" fmla="*/ 0 w 315"/>
                  <a:gd name="T39" fmla="*/ 0 h 139"/>
                  <a:gd name="T40" fmla="*/ 0 w 315"/>
                  <a:gd name="T41" fmla="*/ 0 h 139"/>
                  <a:gd name="T42" fmla="*/ 0 w 315"/>
                  <a:gd name="T43" fmla="*/ 0 h 139"/>
                  <a:gd name="T44" fmla="*/ 0 w 315"/>
                  <a:gd name="T45" fmla="*/ 0 h 139"/>
                  <a:gd name="T46" fmla="*/ 0 w 315"/>
                  <a:gd name="T47" fmla="*/ 0 h 139"/>
                  <a:gd name="T48" fmla="*/ 0 w 315"/>
                  <a:gd name="T49" fmla="*/ 0 h 139"/>
                  <a:gd name="T50" fmla="*/ 0 w 315"/>
                  <a:gd name="T51" fmla="*/ 0 h 139"/>
                  <a:gd name="T52" fmla="*/ 0 w 315"/>
                  <a:gd name="T53" fmla="*/ 0 h 139"/>
                  <a:gd name="T54" fmla="*/ 0 w 315"/>
                  <a:gd name="T55" fmla="*/ 0 h 139"/>
                  <a:gd name="T56" fmla="*/ 0 w 315"/>
                  <a:gd name="T57" fmla="*/ 0 h 139"/>
                  <a:gd name="T58" fmla="*/ 0 w 315"/>
                  <a:gd name="T59" fmla="*/ 0 h 139"/>
                  <a:gd name="T60" fmla="*/ 0 w 315"/>
                  <a:gd name="T61" fmla="*/ 0 h 139"/>
                  <a:gd name="T62" fmla="*/ 0 w 315"/>
                  <a:gd name="T63" fmla="*/ 0 h 139"/>
                  <a:gd name="T64" fmla="*/ 0 w 315"/>
                  <a:gd name="T65" fmla="*/ 0 h 139"/>
                  <a:gd name="T66" fmla="*/ 0 w 315"/>
                  <a:gd name="T67" fmla="*/ 0 h 1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5" h="139">
                    <a:moveTo>
                      <a:pt x="164" y="138"/>
                    </a:moveTo>
                    <a:lnTo>
                      <a:pt x="179" y="138"/>
                    </a:lnTo>
                    <a:lnTo>
                      <a:pt x="194" y="123"/>
                    </a:lnTo>
                    <a:lnTo>
                      <a:pt x="269" y="92"/>
                    </a:lnTo>
                    <a:lnTo>
                      <a:pt x="314" y="92"/>
                    </a:lnTo>
                    <a:lnTo>
                      <a:pt x="299" y="61"/>
                    </a:lnTo>
                    <a:lnTo>
                      <a:pt x="314" y="46"/>
                    </a:lnTo>
                    <a:lnTo>
                      <a:pt x="314" y="31"/>
                    </a:lnTo>
                    <a:lnTo>
                      <a:pt x="299" y="31"/>
                    </a:lnTo>
                    <a:lnTo>
                      <a:pt x="299" y="15"/>
                    </a:lnTo>
                    <a:lnTo>
                      <a:pt x="284" y="0"/>
                    </a:lnTo>
                    <a:lnTo>
                      <a:pt x="254" y="0"/>
                    </a:lnTo>
                    <a:lnTo>
                      <a:pt x="224" y="31"/>
                    </a:lnTo>
                    <a:lnTo>
                      <a:pt x="209" y="15"/>
                    </a:lnTo>
                    <a:lnTo>
                      <a:pt x="209" y="31"/>
                    </a:lnTo>
                    <a:lnTo>
                      <a:pt x="150" y="0"/>
                    </a:lnTo>
                    <a:lnTo>
                      <a:pt x="105" y="0"/>
                    </a:lnTo>
                    <a:lnTo>
                      <a:pt x="75" y="31"/>
                    </a:lnTo>
                    <a:lnTo>
                      <a:pt x="45" y="31"/>
                    </a:lnTo>
                    <a:lnTo>
                      <a:pt x="30" y="46"/>
                    </a:lnTo>
                    <a:lnTo>
                      <a:pt x="0" y="46"/>
                    </a:lnTo>
                    <a:lnTo>
                      <a:pt x="0" y="61"/>
                    </a:lnTo>
                    <a:lnTo>
                      <a:pt x="15" y="77"/>
                    </a:lnTo>
                    <a:lnTo>
                      <a:pt x="0" y="77"/>
                    </a:lnTo>
                    <a:lnTo>
                      <a:pt x="15" y="92"/>
                    </a:lnTo>
                    <a:lnTo>
                      <a:pt x="0" y="92"/>
                    </a:lnTo>
                    <a:lnTo>
                      <a:pt x="15" y="107"/>
                    </a:lnTo>
                    <a:lnTo>
                      <a:pt x="30" y="138"/>
                    </a:lnTo>
                    <a:lnTo>
                      <a:pt x="75" y="138"/>
                    </a:lnTo>
                    <a:lnTo>
                      <a:pt x="90" y="123"/>
                    </a:lnTo>
                    <a:lnTo>
                      <a:pt x="105" y="138"/>
                    </a:lnTo>
                    <a:lnTo>
                      <a:pt x="150" y="107"/>
                    </a:lnTo>
                    <a:lnTo>
                      <a:pt x="164" y="107"/>
                    </a:lnTo>
                    <a:lnTo>
                      <a:pt x="164" y="13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2" name="Freeform 595">
                <a:extLst>
                  <a:ext uri="{FF2B5EF4-FFF2-40B4-BE49-F238E27FC236}">
                    <a16:creationId xmlns="" xmlns:a16="http://schemas.microsoft.com/office/drawing/2014/main" id="{CA01D99A-755B-4011-AAE3-20F8AAD31D12}"/>
                  </a:ext>
                </a:extLst>
              </p:cNvPr>
              <p:cNvSpPr>
                <a:spLocks/>
              </p:cNvSpPr>
              <p:nvPr/>
            </p:nvSpPr>
            <p:spPr bwMode="auto">
              <a:xfrm>
                <a:off x="6335694" y="4547423"/>
                <a:ext cx="44744" cy="24268"/>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1">
                    <a:moveTo>
                      <a:pt x="15" y="0"/>
                    </a:moveTo>
                    <a:lnTo>
                      <a:pt x="0" y="15"/>
                    </a:lnTo>
                    <a:lnTo>
                      <a:pt x="0" y="30"/>
                    </a:lnTo>
                    <a:lnTo>
                      <a:pt x="15" y="30"/>
                    </a:lnTo>
                    <a:lnTo>
                      <a:pt x="30" y="30"/>
                    </a:lnTo>
                    <a:lnTo>
                      <a:pt x="45"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3" name="Freeform 596">
                <a:extLst>
                  <a:ext uri="{FF2B5EF4-FFF2-40B4-BE49-F238E27FC236}">
                    <a16:creationId xmlns="" xmlns:a16="http://schemas.microsoft.com/office/drawing/2014/main" id="{2024566A-905A-4971-87E1-23D25D02375F}"/>
                  </a:ext>
                </a:extLst>
              </p:cNvPr>
              <p:cNvSpPr>
                <a:spLocks/>
              </p:cNvSpPr>
              <p:nvPr/>
            </p:nvSpPr>
            <p:spPr bwMode="auto">
              <a:xfrm>
                <a:off x="6539275" y="4624639"/>
                <a:ext cx="185685" cy="154432"/>
              </a:xfrm>
              <a:custGeom>
                <a:avLst/>
                <a:gdLst>
                  <a:gd name="T0" fmla="*/ 0 w 194"/>
                  <a:gd name="T1" fmla="*/ 0 h 185"/>
                  <a:gd name="T2" fmla="*/ 0 w 194"/>
                  <a:gd name="T3" fmla="*/ 0 h 185"/>
                  <a:gd name="T4" fmla="*/ 0 w 194"/>
                  <a:gd name="T5" fmla="*/ 0 h 185"/>
                  <a:gd name="T6" fmla="*/ 0 w 194"/>
                  <a:gd name="T7" fmla="*/ 0 h 185"/>
                  <a:gd name="T8" fmla="*/ 0 w 194"/>
                  <a:gd name="T9" fmla="*/ 0 h 185"/>
                  <a:gd name="T10" fmla="*/ 0 w 194"/>
                  <a:gd name="T11" fmla="*/ 0 h 185"/>
                  <a:gd name="T12" fmla="*/ 0 w 194"/>
                  <a:gd name="T13" fmla="*/ 0 h 185"/>
                  <a:gd name="T14" fmla="*/ 0 w 194"/>
                  <a:gd name="T15" fmla="*/ 0 h 185"/>
                  <a:gd name="T16" fmla="*/ 0 w 194"/>
                  <a:gd name="T17" fmla="*/ 0 h 185"/>
                  <a:gd name="T18" fmla="*/ 0 w 194"/>
                  <a:gd name="T19" fmla="*/ 0 h 185"/>
                  <a:gd name="T20" fmla="*/ 0 w 194"/>
                  <a:gd name="T21" fmla="*/ 0 h 185"/>
                  <a:gd name="T22" fmla="*/ 0 w 194"/>
                  <a:gd name="T23" fmla="*/ 0 h 185"/>
                  <a:gd name="T24" fmla="*/ 0 w 194"/>
                  <a:gd name="T25" fmla="*/ 0 h 185"/>
                  <a:gd name="T26" fmla="*/ 0 w 194"/>
                  <a:gd name="T27" fmla="*/ 0 h 185"/>
                  <a:gd name="T28" fmla="*/ 0 w 194"/>
                  <a:gd name="T29" fmla="*/ 0 h 185"/>
                  <a:gd name="T30" fmla="*/ 0 w 194"/>
                  <a:gd name="T31" fmla="*/ 0 h 185"/>
                  <a:gd name="T32" fmla="*/ 0 w 194"/>
                  <a:gd name="T33" fmla="*/ 0 h 185"/>
                  <a:gd name="T34" fmla="*/ 0 w 194"/>
                  <a:gd name="T35" fmla="*/ 0 h 185"/>
                  <a:gd name="T36" fmla="*/ 0 w 194"/>
                  <a:gd name="T37" fmla="*/ 0 h 185"/>
                  <a:gd name="T38" fmla="*/ 0 w 194"/>
                  <a:gd name="T39" fmla="*/ 0 h 185"/>
                  <a:gd name="T40" fmla="*/ 0 w 194"/>
                  <a:gd name="T41" fmla="*/ 0 h 185"/>
                  <a:gd name="T42" fmla="*/ 0 w 194"/>
                  <a:gd name="T43" fmla="*/ 0 h 1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4" h="185">
                    <a:moveTo>
                      <a:pt x="104" y="0"/>
                    </a:moveTo>
                    <a:lnTo>
                      <a:pt x="59" y="0"/>
                    </a:lnTo>
                    <a:lnTo>
                      <a:pt x="74" y="15"/>
                    </a:lnTo>
                    <a:lnTo>
                      <a:pt x="59" y="31"/>
                    </a:lnTo>
                    <a:lnTo>
                      <a:pt x="45" y="61"/>
                    </a:lnTo>
                    <a:lnTo>
                      <a:pt x="0" y="92"/>
                    </a:lnTo>
                    <a:lnTo>
                      <a:pt x="15" y="107"/>
                    </a:lnTo>
                    <a:lnTo>
                      <a:pt x="30" y="123"/>
                    </a:lnTo>
                    <a:lnTo>
                      <a:pt x="89" y="138"/>
                    </a:lnTo>
                    <a:lnTo>
                      <a:pt x="89" y="153"/>
                    </a:lnTo>
                    <a:lnTo>
                      <a:pt x="104" y="153"/>
                    </a:lnTo>
                    <a:lnTo>
                      <a:pt x="119" y="184"/>
                    </a:lnTo>
                    <a:lnTo>
                      <a:pt x="163" y="184"/>
                    </a:lnTo>
                    <a:lnTo>
                      <a:pt x="178" y="153"/>
                    </a:lnTo>
                    <a:lnTo>
                      <a:pt x="193" y="169"/>
                    </a:lnTo>
                    <a:lnTo>
                      <a:pt x="193" y="153"/>
                    </a:lnTo>
                    <a:lnTo>
                      <a:pt x="163" y="107"/>
                    </a:lnTo>
                    <a:lnTo>
                      <a:pt x="134" y="77"/>
                    </a:lnTo>
                    <a:lnTo>
                      <a:pt x="134" y="46"/>
                    </a:lnTo>
                    <a:lnTo>
                      <a:pt x="134" y="31"/>
                    </a:lnTo>
                    <a:lnTo>
                      <a:pt x="119" y="15"/>
                    </a:lnTo>
                    <a:lnTo>
                      <a:pt x="10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4" name="Freeform 597">
                <a:extLst>
                  <a:ext uri="{FF2B5EF4-FFF2-40B4-BE49-F238E27FC236}">
                    <a16:creationId xmlns="" xmlns:a16="http://schemas.microsoft.com/office/drawing/2014/main" id="{66AFC3C8-E626-490B-9640-030D1C51690D}"/>
                  </a:ext>
                </a:extLst>
              </p:cNvPr>
              <p:cNvSpPr>
                <a:spLocks/>
              </p:cNvSpPr>
              <p:nvPr/>
            </p:nvSpPr>
            <p:spPr bwMode="auto">
              <a:xfrm>
                <a:off x="6481109" y="4712886"/>
                <a:ext cx="371368" cy="284596"/>
              </a:xfrm>
              <a:custGeom>
                <a:avLst/>
                <a:gdLst>
                  <a:gd name="T0" fmla="*/ 0 w 388"/>
                  <a:gd name="T1" fmla="*/ 0 h 340"/>
                  <a:gd name="T2" fmla="*/ 0 w 388"/>
                  <a:gd name="T3" fmla="*/ 0 h 340"/>
                  <a:gd name="T4" fmla="*/ 0 w 388"/>
                  <a:gd name="T5" fmla="*/ 0 h 340"/>
                  <a:gd name="T6" fmla="*/ 0 w 388"/>
                  <a:gd name="T7" fmla="*/ 0 h 340"/>
                  <a:gd name="T8" fmla="*/ 0 w 388"/>
                  <a:gd name="T9" fmla="*/ 0 h 340"/>
                  <a:gd name="T10" fmla="*/ 0 w 388"/>
                  <a:gd name="T11" fmla="*/ 0 h 340"/>
                  <a:gd name="T12" fmla="*/ 0 w 388"/>
                  <a:gd name="T13" fmla="*/ 0 h 340"/>
                  <a:gd name="T14" fmla="*/ 0 w 388"/>
                  <a:gd name="T15" fmla="*/ 0 h 340"/>
                  <a:gd name="T16" fmla="*/ 0 w 388"/>
                  <a:gd name="T17" fmla="*/ 0 h 340"/>
                  <a:gd name="T18" fmla="*/ 0 w 388"/>
                  <a:gd name="T19" fmla="*/ 0 h 340"/>
                  <a:gd name="T20" fmla="*/ 0 w 388"/>
                  <a:gd name="T21" fmla="*/ 0 h 340"/>
                  <a:gd name="T22" fmla="*/ 0 w 388"/>
                  <a:gd name="T23" fmla="*/ 0 h 340"/>
                  <a:gd name="T24" fmla="*/ 0 w 388"/>
                  <a:gd name="T25" fmla="*/ 0 h 340"/>
                  <a:gd name="T26" fmla="*/ 0 w 388"/>
                  <a:gd name="T27" fmla="*/ 0 h 340"/>
                  <a:gd name="T28" fmla="*/ 0 w 388"/>
                  <a:gd name="T29" fmla="*/ 0 h 340"/>
                  <a:gd name="T30" fmla="*/ 0 w 388"/>
                  <a:gd name="T31" fmla="*/ 0 h 340"/>
                  <a:gd name="T32" fmla="*/ 0 w 388"/>
                  <a:gd name="T33" fmla="*/ 0 h 340"/>
                  <a:gd name="T34" fmla="*/ 0 w 388"/>
                  <a:gd name="T35" fmla="*/ 0 h 340"/>
                  <a:gd name="T36" fmla="*/ 0 w 388"/>
                  <a:gd name="T37" fmla="*/ 0 h 340"/>
                  <a:gd name="T38" fmla="*/ 0 w 388"/>
                  <a:gd name="T39" fmla="*/ 0 h 340"/>
                  <a:gd name="T40" fmla="*/ 0 w 388"/>
                  <a:gd name="T41" fmla="*/ 0 h 340"/>
                  <a:gd name="T42" fmla="*/ 0 w 388"/>
                  <a:gd name="T43" fmla="*/ 0 h 340"/>
                  <a:gd name="T44" fmla="*/ 0 w 388"/>
                  <a:gd name="T45" fmla="*/ 0 h 340"/>
                  <a:gd name="T46" fmla="*/ 0 w 388"/>
                  <a:gd name="T47" fmla="*/ 0 h 340"/>
                  <a:gd name="T48" fmla="*/ 0 w 388"/>
                  <a:gd name="T49" fmla="*/ 0 h 340"/>
                  <a:gd name="T50" fmla="*/ 0 w 388"/>
                  <a:gd name="T51" fmla="*/ 0 h 340"/>
                  <a:gd name="T52" fmla="*/ 0 w 388"/>
                  <a:gd name="T53" fmla="*/ 0 h 340"/>
                  <a:gd name="T54" fmla="*/ 0 w 388"/>
                  <a:gd name="T55" fmla="*/ 0 h 340"/>
                  <a:gd name="T56" fmla="*/ 0 w 388"/>
                  <a:gd name="T57" fmla="*/ 0 h 340"/>
                  <a:gd name="T58" fmla="*/ 0 w 388"/>
                  <a:gd name="T59" fmla="*/ 0 h 340"/>
                  <a:gd name="T60" fmla="*/ 0 w 388"/>
                  <a:gd name="T61" fmla="*/ 0 h 340"/>
                  <a:gd name="T62" fmla="*/ 0 w 388"/>
                  <a:gd name="T63" fmla="*/ 0 h 340"/>
                  <a:gd name="T64" fmla="*/ 0 w 388"/>
                  <a:gd name="T65" fmla="*/ 0 h 340"/>
                  <a:gd name="T66" fmla="*/ 0 w 388"/>
                  <a:gd name="T67" fmla="*/ 0 h 340"/>
                  <a:gd name="T68" fmla="*/ 0 w 388"/>
                  <a:gd name="T69" fmla="*/ 0 h 340"/>
                  <a:gd name="T70" fmla="*/ 0 w 388"/>
                  <a:gd name="T71" fmla="*/ 0 h 340"/>
                  <a:gd name="T72" fmla="*/ 0 w 388"/>
                  <a:gd name="T73" fmla="*/ 0 h 340"/>
                  <a:gd name="T74" fmla="*/ 0 w 388"/>
                  <a:gd name="T75" fmla="*/ 0 h 3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8" h="340">
                    <a:moveTo>
                      <a:pt x="298" y="170"/>
                    </a:moveTo>
                    <a:lnTo>
                      <a:pt x="313" y="185"/>
                    </a:lnTo>
                    <a:lnTo>
                      <a:pt x="298" y="170"/>
                    </a:lnTo>
                    <a:lnTo>
                      <a:pt x="327" y="185"/>
                    </a:lnTo>
                    <a:lnTo>
                      <a:pt x="327" y="200"/>
                    </a:lnTo>
                    <a:lnTo>
                      <a:pt x="372" y="200"/>
                    </a:lnTo>
                    <a:lnTo>
                      <a:pt x="387" y="216"/>
                    </a:lnTo>
                    <a:lnTo>
                      <a:pt x="387" y="247"/>
                    </a:lnTo>
                    <a:lnTo>
                      <a:pt x="342" y="293"/>
                    </a:lnTo>
                    <a:lnTo>
                      <a:pt x="268" y="324"/>
                    </a:lnTo>
                    <a:lnTo>
                      <a:pt x="238" y="339"/>
                    </a:lnTo>
                    <a:lnTo>
                      <a:pt x="179" y="324"/>
                    </a:lnTo>
                    <a:lnTo>
                      <a:pt x="164" y="339"/>
                    </a:lnTo>
                    <a:lnTo>
                      <a:pt x="134" y="308"/>
                    </a:lnTo>
                    <a:lnTo>
                      <a:pt x="119" y="262"/>
                    </a:lnTo>
                    <a:lnTo>
                      <a:pt x="104" y="262"/>
                    </a:lnTo>
                    <a:lnTo>
                      <a:pt x="104" y="231"/>
                    </a:lnTo>
                    <a:lnTo>
                      <a:pt x="104" y="216"/>
                    </a:lnTo>
                    <a:lnTo>
                      <a:pt x="74" y="185"/>
                    </a:lnTo>
                    <a:lnTo>
                      <a:pt x="60" y="185"/>
                    </a:lnTo>
                    <a:lnTo>
                      <a:pt x="60" y="170"/>
                    </a:lnTo>
                    <a:lnTo>
                      <a:pt x="15" y="92"/>
                    </a:lnTo>
                    <a:lnTo>
                      <a:pt x="0" y="92"/>
                    </a:lnTo>
                    <a:lnTo>
                      <a:pt x="60" y="62"/>
                    </a:lnTo>
                    <a:lnTo>
                      <a:pt x="74" y="46"/>
                    </a:lnTo>
                    <a:lnTo>
                      <a:pt x="45" y="15"/>
                    </a:lnTo>
                    <a:lnTo>
                      <a:pt x="74" y="0"/>
                    </a:lnTo>
                    <a:lnTo>
                      <a:pt x="89" y="15"/>
                    </a:lnTo>
                    <a:lnTo>
                      <a:pt x="149" y="31"/>
                    </a:lnTo>
                    <a:lnTo>
                      <a:pt x="149" y="46"/>
                    </a:lnTo>
                    <a:lnTo>
                      <a:pt x="164" y="46"/>
                    </a:lnTo>
                    <a:lnTo>
                      <a:pt x="179" y="77"/>
                    </a:lnTo>
                    <a:lnTo>
                      <a:pt x="208" y="77"/>
                    </a:lnTo>
                    <a:lnTo>
                      <a:pt x="223" y="92"/>
                    </a:lnTo>
                    <a:lnTo>
                      <a:pt x="238" y="92"/>
                    </a:lnTo>
                    <a:lnTo>
                      <a:pt x="253" y="92"/>
                    </a:lnTo>
                    <a:lnTo>
                      <a:pt x="268" y="92"/>
                    </a:lnTo>
                    <a:lnTo>
                      <a:pt x="298" y="17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5" name="Freeform 598">
                <a:extLst>
                  <a:ext uri="{FF2B5EF4-FFF2-40B4-BE49-F238E27FC236}">
                    <a16:creationId xmlns="" xmlns:a16="http://schemas.microsoft.com/office/drawing/2014/main" id="{0EBB2760-C5BF-438D-A747-AE3191D2C3DC}"/>
                  </a:ext>
                </a:extLst>
              </p:cNvPr>
              <p:cNvSpPr>
                <a:spLocks/>
              </p:cNvSpPr>
              <p:nvPr/>
            </p:nvSpPr>
            <p:spPr bwMode="auto">
              <a:xfrm>
                <a:off x="7069482" y="4584928"/>
                <a:ext cx="458618" cy="540511"/>
              </a:xfrm>
              <a:custGeom>
                <a:avLst/>
                <a:gdLst>
                  <a:gd name="T0" fmla="*/ 0 w 478"/>
                  <a:gd name="T1" fmla="*/ 0 h 646"/>
                  <a:gd name="T2" fmla="*/ 0 w 478"/>
                  <a:gd name="T3" fmla="*/ 0 h 646"/>
                  <a:gd name="T4" fmla="*/ 0 w 478"/>
                  <a:gd name="T5" fmla="*/ 0 h 646"/>
                  <a:gd name="T6" fmla="*/ 0 w 478"/>
                  <a:gd name="T7" fmla="*/ 0 h 646"/>
                  <a:gd name="T8" fmla="*/ 0 w 478"/>
                  <a:gd name="T9" fmla="*/ 0 h 646"/>
                  <a:gd name="T10" fmla="*/ 0 w 478"/>
                  <a:gd name="T11" fmla="*/ 0 h 646"/>
                  <a:gd name="T12" fmla="*/ 0 w 478"/>
                  <a:gd name="T13" fmla="*/ 0 h 646"/>
                  <a:gd name="T14" fmla="*/ 0 w 478"/>
                  <a:gd name="T15" fmla="*/ 0 h 646"/>
                  <a:gd name="T16" fmla="*/ 0 w 478"/>
                  <a:gd name="T17" fmla="*/ 0 h 646"/>
                  <a:gd name="T18" fmla="*/ 0 w 478"/>
                  <a:gd name="T19" fmla="*/ 0 h 646"/>
                  <a:gd name="T20" fmla="*/ 0 w 478"/>
                  <a:gd name="T21" fmla="*/ 0 h 646"/>
                  <a:gd name="T22" fmla="*/ 0 w 478"/>
                  <a:gd name="T23" fmla="*/ 0 h 646"/>
                  <a:gd name="T24" fmla="*/ 0 w 478"/>
                  <a:gd name="T25" fmla="*/ 0 h 646"/>
                  <a:gd name="T26" fmla="*/ 0 w 478"/>
                  <a:gd name="T27" fmla="*/ 0 h 646"/>
                  <a:gd name="T28" fmla="*/ 0 w 478"/>
                  <a:gd name="T29" fmla="*/ 0 h 646"/>
                  <a:gd name="T30" fmla="*/ 0 w 478"/>
                  <a:gd name="T31" fmla="*/ 0 h 646"/>
                  <a:gd name="T32" fmla="*/ 0 w 478"/>
                  <a:gd name="T33" fmla="*/ 0 h 646"/>
                  <a:gd name="T34" fmla="*/ 0 w 478"/>
                  <a:gd name="T35" fmla="*/ 0 h 646"/>
                  <a:gd name="T36" fmla="*/ 0 w 478"/>
                  <a:gd name="T37" fmla="*/ 0 h 646"/>
                  <a:gd name="T38" fmla="*/ 0 w 478"/>
                  <a:gd name="T39" fmla="*/ 0 h 646"/>
                  <a:gd name="T40" fmla="*/ 0 w 478"/>
                  <a:gd name="T41" fmla="*/ 0 h 646"/>
                  <a:gd name="T42" fmla="*/ 0 w 478"/>
                  <a:gd name="T43" fmla="*/ 0 h 646"/>
                  <a:gd name="T44" fmla="*/ 0 w 478"/>
                  <a:gd name="T45" fmla="*/ 0 h 646"/>
                  <a:gd name="T46" fmla="*/ 0 w 478"/>
                  <a:gd name="T47" fmla="*/ 0 h 646"/>
                  <a:gd name="T48" fmla="*/ 0 w 478"/>
                  <a:gd name="T49" fmla="*/ 0 h 646"/>
                  <a:gd name="T50" fmla="*/ 0 w 478"/>
                  <a:gd name="T51" fmla="*/ 0 h 646"/>
                  <a:gd name="T52" fmla="*/ 0 w 478"/>
                  <a:gd name="T53" fmla="*/ 0 h 646"/>
                  <a:gd name="T54" fmla="*/ 0 w 478"/>
                  <a:gd name="T55" fmla="*/ 0 h 646"/>
                  <a:gd name="T56" fmla="*/ 0 w 478"/>
                  <a:gd name="T57" fmla="*/ 0 h 646"/>
                  <a:gd name="T58" fmla="*/ 0 w 478"/>
                  <a:gd name="T59" fmla="*/ 0 h 646"/>
                  <a:gd name="T60" fmla="*/ 0 w 478"/>
                  <a:gd name="T61" fmla="*/ 0 h 646"/>
                  <a:gd name="T62" fmla="*/ 0 w 478"/>
                  <a:gd name="T63" fmla="*/ 0 h 646"/>
                  <a:gd name="T64" fmla="*/ 0 w 478"/>
                  <a:gd name="T65" fmla="*/ 0 h 646"/>
                  <a:gd name="T66" fmla="*/ 0 w 478"/>
                  <a:gd name="T67" fmla="*/ 0 h 646"/>
                  <a:gd name="T68" fmla="*/ 0 w 478"/>
                  <a:gd name="T69" fmla="*/ 0 h 646"/>
                  <a:gd name="T70" fmla="*/ 0 w 478"/>
                  <a:gd name="T71" fmla="*/ 0 h 646"/>
                  <a:gd name="T72" fmla="*/ 0 w 478"/>
                  <a:gd name="T73" fmla="*/ 0 h 646"/>
                  <a:gd name="T74" fmla="*/ 0 w 478"/>
                  <a:gd name="T75" fmla="*/ 0 h 646"/>
                  <a:gd name="T76" fmla="*/ 0 w 478"/>
                  <a:gd name="T77" fmla="*/ 0 h 6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78" h="646">
                    <a:moveTo>
                      <a:pt x="149" y="108"/>
                    </a:moveTo>
                    <a:lnTo>
                      <a:pt x="149" y="61"/>
                    </a:lnTo>
                    <a:lnTo>
                      <a:pt x="60" y="0"/>
                    </a:lnTo>
                    <a:lnTo>
                      <a:pt x="104" y="77"/>
                    </a:lnTo>
                    <a:lnTo>
                      <a:pt x="75" y="108"/>
                    </a:lnTo>
                    <a:lnTo>
                      <a:pt x="89" y="123"/>
                    </a:lnTo>
                    <a:lnTo>
                      <a:pt x="89" y="138"/>
                    </a:lnTo>
                    <a:lnTo>
                      <a:pt x="75" y="154"/>
                    </a:lnTo>
                    <a:lnTo>
                      <a:pt x="60" y="200"/>
                    </a:lnTo>
                    <a:lnTo>
                      <a:pt x="45" y="215"/>
                    </a:lnTo>
                    <a:lnTo>
                      <a:pt x="45" y="230"/>
                    </a:lnTo>
                    <a:lnTo>
                      <a:pt x="30" y="230"/>
                    </a:lnTo>
                    <a:lnTo>
                      <a:pt x="15" y="230"/>
                    </a:lnTo>
                    <a:lnTo>
                      <a:pt x="15" y="246"/>
                    </a:lnTo>
                    <a:lnTo>
                      <a:pt x="15" y="261"/>
                    </a:lnTo>
                    <a:lnTo>
                      <a:pt x="30" y="292"/>
                    </a:lnTo>
                    <a:lnTo>
                      <a:pt x="0" y="323"/>
                    </a:lnTo>
                    <a:lnTo>
                      <a:pt x="15" y="338"/>
                    </a:lnTo>
                    <a:lnTo>
                      <a:pt x="15" y="353"/>
                    </a:lnTo>
                    <a:lnTo>
                      <a:pt x="30" y="384"/>
                    </a:lnTo>
                    <a:lnTo>
                      <a:pt x="60" y="384"/>
                    </a:lnTo>
                    <a:lnTo>
                      <a:pt x="60" y="369"/>
                    </a:lnTo>
                    <a:lnTo>
                      <a:pt x="60" y="353"/>
                    </a:lnTo>
                    <a:lnTo>
                      <a:pt x="75" y="353"/>
                    </a:lnTo>
                    <a:lnTo>
                      <a:pt x="89" y="399"/>
                    </a:lnTo>
                    <a:lnTo>
                      <a:pt x="75" y="399"/>
                    </a:lnTo>
                    <a:lnTo>
                      <a:pt x="104" y="461"/>
                    </a:lnTo>
                    <a:lnTo>
                      <a:pt x="134" y="522"/>
                    </a:lnTo>
                    <a:lnTo>
                      <a:pt x="149" y="553"/>
                    </a:lnTo>
                    <a:lnTo>
                      <a:pt x="164" y="599"/>
                    </a:lnTo>
                    <a:lnTo>
                      <a:pt x="179" y="645"/>
                    </a:lnTo>
                    <a:lnTo>
                      <a:pt x="194" y="630"/>
                    </a:lnTo>
                    <a:lnTo>
                      <a:pt x="209" y="630"/>
                    </a:lnTo>
                    <a:lnTo>
                      <a:pt x="224" y="599"/>
                    </a:lnTo>
                    <a:lnTo>
                      <a:pt x="224" y="568"/>
                    </a:lnTo>
                    <a:lnTo>
                      <a:pt x="224" y="538"/>
                    </a:lnTo>
                    <a:lnTo>
                      <a:pt x="224" y="476"/>
                    </a:lnTo>
                    <a:lnTo>
                      <a:pt x="239" y="476"/>
                    </a:lnTo>
                    <a:lnTo>
                      <a:pt x="253" y="461"/>
                    </a:lnTo>
                    <a:lnTo>
                      <a:pt x="253" y="445"/>
                    </a:lnTo>
                    <a:lnTo>
                      <a:pt x="283" y="415"/>
                    </a:lnTo>
                    <a:lnTo>
                      <a:pt x="328" y="384"/>
                    </a:lnTo>
                    <a:lnTo>
                      <a:pt x="328" y="353"/>
                    </a:lnTo>
                    <a:lnTo>
                      <a:pt x="343" y="353"/>
                    </a:lnTo>
                    <a:lnTo>
                      <a:pt x="373" y="338"/>
                    </a:lnTo>
                    <a:lnTo>
                      <a:pt x="343" y="292"/>
                    </a:lnTo>
                    <a:lnTo>
                      <a:pt x="343" y="261"/>
                    </a:lnTo>
                    <a:lnTo>
                      <a:pt x="328" y="246"/>
                    </a:lnTo>
                    <a:lnTo>
                      <a:pt x="373" y="246"/>
                    </a:lnTo>
                    <a:lnTo>
                      <a:pt x="373" y="261"/>
                    </a:lnTo>
                    <a:lnTo>
                      <a:pt x="417" y="261"/>
                    </a:lnTo>
                    <a:lnTo>
                      <a:pt x="417" y="292"/>
                    </a:lnTo>
                    <a:lnTo>
                      <a:pt x="402" y="292"/>
                    </a:lnTo>
                    <a:lnTo>
                      <a:pt x="417" y="307"/>
                    </a:lnTo>
                    <a:lnTo>
                      <a:pt x="417" y="338"/>
                    </a:lnTo>
                    <a:lnTo>
                      <a:pt x="432" y="338"/>
                    </a:lnTo>
                    <a:lnTo>
                      <a:pt x="432" y="292"/>
                    </a:lnTo>
                    <a:lnTo>
                      <a:pt x="447" y="292"/>
                    </a:lnTo>
                    <a:lnTo>
                      <a:pt x="447" y="246"/>
                    </a:lnTo>
                    <a:lnTo>
                      <a:pt x="462" y="230"/>
                    </a:lnTo>
                    <a:lnTo>
                      <a:pt x="477" y="184"/>
                    </a:lnTo>
                    <a:lnTo>
                      <a:pt x="477" y="169"/>
                    </a:lnTo>
                    <a:lnTo>
                      <a:pt x="462" y="169"/>
                    </a:lnTo>
                    <a:lnTo>
                      <a:pt x="447" y="184"/>
                    </a:lnTo>
                    <a:lnTo>
                      <a:pt x="432" y="169"/>
                    </a:lnTo>
                    <a:lnTo>
                      <a:pt x="388" y="200"/>
                    </a:lnTo>
                    <a:lnTo>
                      <a:pt x="388" y="215"/>
                    </a:lnTo>
                    <a:lnTo>
                      <a:pt x="388" y="230"/>
                    </a:lnTo>
                    <a:lnTo>
                      <a:pt x="343" y="230"/>
                    </a:lnTo>
                    <a:lnTo>
                      <a:pt x="343" y="215"/>
                    </a:lnTo>
                    <a:lnTo>
                      <a:pt x="328" y="200"/>
                    </a:lnTo>
                    <a:lnTo>
                      <a:pt x="328" y="215"/>
                    </a:lnTo>
                    <a:lnTo>
                      <a:pt x="328" y="230"/>
                    </a:lnTo>
                    <a:lnTo>
                      <a:pt x="283" y="246"/>
                    </a:lnTo>
                    <a:lnTo>
                      <a:pt x="239" y="230"/>
                    </a:lnTo>
                    <a:lnTo>
                      <a:pt x="194" y="200"/>
                    </a:lnTo>
                    <a:lnTo>
                      <a:pt x="194" y="169"/>
                    </a:lnTo>
                    <a:lnTo>
                      <a:pt x="164" y="154"/>
                    </a:lnTo>
                    <a:lnTo>
                      <a:pt x="149"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6" name="Freeform 599">
                <a:extLst>
                  <a:ext uri="{FF2B5EF4-FFF2-40B4-BE49-F238E27FC236}">
                    <a16:creationId xmlns="" xmlns:a16="http://schemas.microsoft.com/office/drawing/2014/main" id="{A565AC0E-C416-43C3-BBA2-6795DAD5862F}"/>
                  </a:ext>
                </a:extLst>
              </p:cNvPr>
              <p:cNvSpPr>
                <a:spLocks/>
              </p:cNvSpPr>
              <p:nvPr/>
            </p:nvSpPr>
            <p:spPr bwMode="auto">
              <a:xfrm>
                <a:off x="6624288" y="4584928"/>
                <a:ext cx="342285" cy="258121"/>
              </a:xfrm>
              <a:custGeom>
                <a:avLst/>
                <a:gdLst>
                  <a:gd name="T0" fmla="*/ 0 w 358"/>
                  <a:gd name="T1" fmla="*/ 0 h 308"/>
                  <a:gd name="T2" fmla="*/ 0 w 358"/>
                  <a:gd name="T3" fmla="*/ 0 h 308"/>
                  <a:gd name="T4" fmla="*/ 0 w 358"/>
                  <a:gd name="T5" fmla="*/ 0 h 308"/>
                  <a:gd name="T6" fmla="*/ 0 w 358"/>
                  <a:gd name="T7" fmla="*/ 0 h 308"/>
                  <a:gd name="T8" fmla="*/ 0 w 358"/>
                  <a:gd name="T9" fmla="*/ 0 h 308"/>
                  <a:gd name="T10" fmla="*/ 0 w 358"/>
                  <a:gd name="T11" fmla="*/ 0 h 308"/>
                  <a:gd name="T12" fmla="*/ 0 w 358"/>
                  <a:gd name="T13" fmla="*/ 0 h 308"/>
                  <a:gd name="T14" fmla="*/ 0 w 358"/>
                  <a:gd name="T15" fmla="*/ 0 h 308"/>
                  <a:gd name="T16" fmla="*/ 0 w 358"/>
                  <a:gd name="T17" fmla="*/ 0 h 308"/>
                  <a:gd name="T18" fmla="*/ 0 w 358"/>
                  <a:gd name="T19" fmla="*/ 0 h 308"/>
                  <a:gd name="T20" fmla="*/ 0 w 358"/>
                  <a:gd name="T21" fmla="*/ 0 h 308"/>
                  <a:gd name="T22" fmla="*/ 0 w 358"/>
                  <a:gd name="T23" fmla="*/ 0 h 308"/>
                  <a:gd name="T24" fmla="*/ 0 w 358"/>
                  <a:gd name="T25" fmla="*/ 0 h 308"/>
                  <a:gd name="T26" fmla="*/ 0 w 358"/>
                  <a:gd name="T27" fmla="*/ 0 h 308"/>
                  <a:gd name="T28" fmla="*/ 0 w 358"/>
                  <a:gd name="T29" fmla="*/ 0 h 308"/>
                  <a:gd name="T30" fmla="*/ 0 w 358"/>
                  <a:gd name="T31" fmla="*/ 0 h 308"/>
                  <a:gd name="T32" fmla="*/ 0 w 358"/>
                  <a:gd name="T33" fmla="*/ 0 h 308"/>
                  <a:gd name="T34" fmla="*/ 0 w 358"/>
                  <a:gd name="T35" fmla="*/ 0 h 308"/>
                  <a:gd name="T36" fmla="*/ 0 w 358"/>
                  <a:gd name="T37" fmla="*/ 0 h 308"/>
                  <a:gd name="T38" fmla="*/ 0 w 358"/>
                  <a:gd name="T39" fmla="*/ 0 h 308"/>
                  <a:gd name="T40" fmla="*/ 0 w 358"/>
                  <a:gd name="T41" fmla="*/ 0 h 308"/>
                  <a:gd name="T42" fmla="*/ 0 w 358"/>
                  <a:gd name="T43" fmla="*/ 0 h 308"/>
                  <a:gd name="T44" fmla="*/ 0 w 358"/>
                  <a:gd name="T45" fmla="*/ 0 h 308"/>
                  <a:gd name="T46" fmla="*/ 0 w 358"/>
                  <a:gd name="T47" fmla="*/ 0 h 308"/>
                  <a:gd name="T48" fmla="*/ 0 w 358"/>
                  <a:gd name="T49" fmla="*/ 0 h 308"/>
                  <a:gd name="T50" fmla="*/ 0 w 358"/>
                  <a:gd name="T51" fmla="*/ 0 h 308"/>
                  <a:gd name="T52" fmla="*/ 0 w 358"/>
                  <a:gd name="T53" fmla="*/ 0 h 308"/>
                  <a:gd name="T54" fmla="*/ 0 w 358"/>
                  <a:gd name="T55" fmla="*/ 0 h 308"/>
                  <a:gd name="T56" fmla="*/ 0 w 358"/>
                  <a:gd name="T57" fmla="*/ 0 h 308"/>
                  <a:gd name="T58" fmla="*/ 0 w 358"/>
                  <a:gd name="T59" fmla="*/ 0 h 308"/>
                  <a:gd name="T60" fmla="*/ 0 w 358"/>
                  <a:gd name="T61" fmla="*/ 0 h 308"/>
                  <a:gd name="T62" fmla="*/ 0 w 358"/>
                  <a:gd name="T63" fmla="*/ 0 h 308"/>
                  <a:gd name="T64" fmla="*/ 0 w 358"/>
                  <a:gd name="T65" fmla="*/ 0 h 308"/>
                  <a:gd name="T66" fmla="*/ 0 w 358"/>
                  <a:gd name="T67" fmla="*/ 0 h 308"/>
                  <a:gd name="T68" fmla="*/ 0 w 358"/>
                  <a:gd name="T69" fmla="*/ 0 h 308"/>
                  <a:gd name="T70" fmla="*/ 0 w 358"/>
                  <a:gd name="T71" fmla="*/ 0 h 308"/>
                  <a:gd name="T72" fmla="*/ 0 w 358"/>
                  <a:gd name="T73" fmla="*/ 0 h 308"/>
                  <a:gd name="T74" fmla="*/ 0 w 358"/>
                  <a:gd name="T75" fmla="*/ 0 h 3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308">
                    <a:moveTo>
                      <a:pt x="15" y="0"/>
                    </a:moveTo>
                    <a:lnTo>
                      <a:pt x="0" y="15"/>
                    </a:lnTo>
                    <a:lnTo>
                      <a:pt x="15" y="46"/>
                    </a:lnTo>
                    <a:lnTo>
                      <a:pt x="30" y="61"/>
                    </a:lnTo>
                    <a:lnTo>
                      <a:pt x="45" y="77"/>
                    </a:lnTo>
                    <a:lnTo>
                      <a:pt x="45" y="92"/>
                    </a:lnTo>
                    <a:lnTo>
                      <a:pt x="45" y="123"/>
                    </a:lnTo>
                    <a:lnTo>
                      <a:pt x="74" y="154"/>
                    </a:lnTo>
                    <a:lnTo>
                      <a:pt x="104" y="200"/>
                    </a:lnTo>
                    <a:lnTo>
                      <a:pt x="134" y="200"/>
                    </a:lnTo>
                    <a:lnTo>
                      <a:pt x="164" y="246"/>
                    </a:lnTo>
                    <a:lnTo>
                      <a:pt x="223" y="276"/>
                    </a:lnTo>
                    <a:lnTo>
                      <a:pt x="238" y="261"/>
                    </a:lnTo>
                    <a:lnTo>
                      <a:pt x="253" y="261"/>
                    </a:lnTo>
                    <a:lnTo>
                      <a:pt x="268" y="292"/>
                    </a:lnTo>
                    <a:lnTo>
                      <a:pt x="327" y="307"/>
                    </a:lnTo>
                    <a:lnTo>
                      <a:pt x="342" y="276"/>
                    </a:lnTo>
                    <a:lnTo>
                      <a:pt x="357" y="261"/>
                    </a:lnTo>
                    <a:lnTo>
                      <a:pt x="342" y="246"/>
                    </a:lnTo>
                    <a:lnTo>
                      <a:pt x="327" y="215"/>
                    </a:lnTo>
                    <a:lnTo>
                      <a:pt x="312" y="184"/>
                    </a:lnTo>
                    <a:lnTo>
                      <a:pt x="327" y="169"/>
                    </a:lnTo>
                    <a:lnTo>
                      <a:pt x="327" y="154"/>
                    </a:lnTo>
                    <a:lnTo>
                      <a:pt x="312" y="154"/>
                    </a:lnTo>
                    <a:lnTo>
                      <a:pt x="298" y="123"/>
                    </a:lnTo>
                    <a:lnTo>
                      <a:pt x="298" y="92"/>
                    </a:lnTo>
                    <a:lnTo>
                      <a:pt x="298" y="61"/>
                    </a:lnTo>
                    <a:lnTo>
                      <a:pt x="298" y="46"/>
                    </a:lnTo>
                    <a:lnTo>
                      <a:pt x="208" y="15"/>
                    </a:lnTo>
                    <a:lnTo>
                      <a:pt x="193" y="15"/>
                    </a:lnTo>
                    <a:lnTo>
                      <a:pt x="179" y="31"/>
                    </a:lnTo>
                    <a:lnTo>
                      <a:pt x="179" y="46"/>
                    </a:lnTo>
                    <a:lnTo>
                      <a:pt x="149" y="61"/>
                    </a:lnTo>
                    <a:lnTo>
                      <a:pt x="119" y="61"/>
                    </a:lnTo>
                    <a:lnTo>
                      <a:pt x="89" y="31"/>
                    </a:lnTo>
                    <a:lnTo>
                      <a:pt x="74" y="0"/>
                    </a:lnTo>
                    <a:lnTo>
                      <a:pt x="30"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7" name="Line 600">
                <a:extLst>
                  <a:ext uri="{FF2B5EF4-FFF2-40B4-BE49-F238E27FC236}">
                    <a16:creationId xmlns="" xmlns:a16="http://schemas.microsoft.com/office/drawing/2014/main" id="{34A28ACA-B388-4BD7-BEB0-238DAA8EC944}"/>
                  </a:ext>
                </a:extLst>
              </p:cNvPr>
              <p:cNvSpPr>
                <a:spLocks noChangeShapeType="1"/>
              </p:cNvSpPr>
              <p:nvPr/>
            </p:nvSpPr>
            <p:spPr bwMode="auto">
              <a:xfrm>
                <a:off x="6780889" y="495777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8" name="Line 601">
                <a:extLst>
                  <a:ext uri="{FF2B5EF4-FFF2-40B4-BE49-F238E27FC236}">
                    <a16:creationId xmlns="" xmlns:a16="http://schemas.microsoft.com/office/drawing/2014/main" id="{B18AE421-2059-4C61-9FD3-1F201979E24A}"/>
                  </a:ext>
                </a:extLst>
              </p:cNvPr>
              <p:cNvSpPr>
                <a:spLocks noChangeShapeType="1"/>
              </p:cNvSpPr>
              <p:nvPr/>
            </p:nvSpPr>
            <p:spPr bwMode="auto">
              <a:xfrm flipV="1">
                <a:off x="6796549" y="4944533"/>
                <a:ext cx="26846"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9" name="Line 602">
                <a:extLst>
                  <a:ext uri="{FF2B5EF4-FFF2-40B4-BE49-F238E27FC236}">
                    <a16:creationId xmlns="" xmlns:a16="http://schemas.microsoft.com/office/drawing/2014/main" id="{8F21C54A-41F0-4BA6-9996-E26E5867B1F1}"/>
                  </a:ext>
                </a:extLst>
              </p:cNvPr>
              <p:cNvSpPr>
                <a:spLocks noChangeShapeType="1"/>
              </p:cNvSpPr>
              <p:nvPr/>
            </p:nvSpPr>
            <p:spPr bwMode="auto">
              <a:xfrm flipV="1">
                <a:off x="6823395" y="4918060"/>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0" name="Line 603">
                <a:extLst>
                  <a:ext uri="{FF2B5EF4-FFF2-40B4-BE49-F238E27FC236}">
                    <a16:creationId xmlns="" xmlns:a16="http://schemas.microsoft.com/office/drawing/2014/main" id="{51B1CC52-C014-4CDF-B96F-57F88D58907E}"/>
                  </a:ext>
                </a:extLst>
              </p:cNvPr>
              <p:cNvSpPr>
                <a:spLocks noChangeShapeType="1"/>
              </p:cNvSpPr>
              <p:nvPr/>
            </p:nvSpPr>
            <p:spPr bwMode="auto">
              <a:xfrm flipV="1">
                <a:off x="6836818" y="4907029"/>
                <a:ext cx="1566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1" name="Line 604">
                <a:extLst>
                  <a:ext uri="{FF2B5EF4-FFF2-40B4-BE49-F238E27FC236}">
                    <a16:creationId xmlns="" xmlns:a16="http://schemas.microsoft.com/office/drawing/2014/main" id="{4F45C952-E542-4DAF-80F4-542FDAD4694D}"/>
                  </a:ext>
                </a:extLst>
              </p:cNvPr>
              <p:cNvSpPr>
                <a:spLocks noChangeShapeType="1"/>
              </p:cNvSpPr>
              <p:nvPr/>
            </p:nvSpPr>
            <p:spPr bwMode="auto">
              <a:xfrm flipH="1" flipV="1">
                <a:off x="6836818" y="4891585"/>
                <a:ext cx="1566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2" name="Line 605">
                <a:extLst>
                  <a:ext uri="{FF2B5EF4-FFF2-40B4-BE49-F238E27FC236}">
                    <a16:creationId xmlns="" xmlns:a16="http://schemas.microsoft.com/office/drawing/2014/main" id="{F3DFBB9F-A224-4043-9EF8-EA31854AFB46}"/>
                  </a:ext>
                </a:extLst>
              </p:cNvPr>
              <p:cNvSpPr>
                <a:spLocks noChangeShapeType="1"/>
              </p:cNvSpPr>
              <p:nvPr/>
            </p:nvSpPr>
            <p:spPr bwMode="auto">
              <a:xfrm flipH="1">
                <a:off x="6823395" y="4893792"/>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3" name="Line 606">
                <a:extLst>
                  <a:ext uri="{FF2B5EF4-FFF2-40B4-BE49-F238E27FC236}">
                    <a16:creationId xmlns="" xmlns:a16="http://schemas.microsoft.com/office/drawing/2014/main" id="{D3E53257-EED2-484F-B0AA-01D59519A626}"/>
                  </a:ext>
                </a:extLst>
              </p:cNvPr>
              <p:cNvSpPr>
                <a:spLocks noChangeShapeType="1"/>
              </p:cNvSpPr>
              <p:nvPr/>
            </p:nvSpPr>
            <p:spPr bwMode="auto">
              <a:xfrm flipH="1">
                <a:off x="6796549" y="4880554"/>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4" name="Line 607">
                <a:extLst>
                  <a:ext uri="{FF2B5EF4-FFF2-40B4-BE49-F238E27FC236}">
                    <a16:creationId xmlns="" xmlns:a16="http://schemas.microsoft.com/office/drawing/2014/main" id="{54105A3A-4539-460C-A533-43638BC504E6}"/>
                  </a:ext>
                </a:extLst>
              </p:cNvPr>
              <p:cNvSpPr>
                <a:spLocks noChangeShapeType="1"/>
              </p:cNvSpPr>
              <p:nvPr/>
            </p:nvSpPr>
            <p:spPr bwMode="auto">
              <a:xfrm>
                <a:off x="6809972" y="4957770"/>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5" name="Line 608">
                <a:extLst>
                  <a:ext uri="{FF2B5EF4-FFF2-40B4-BE49-F238E27FC236}">
                    <a16:creationId xmlns="" xmlns:a16="http://schemas.microsoft.com/office/drawing/2014/main" id="{C1EDA525-AB79-4A66-9A7A-66812B0F4ACF}"/>
                  </a:ext>
                </a:extLst>
              </p:cNvPr>
              <p:cNvSpPr>
                <a:spLocks noChangeShapeType="1"/>
              </p:cNvSpPr>
              <p:nvPr/>
            </p:nvSpPr>
            <p:spPr bwMode="auto">
              <a:xfrm>
                <a:off x="6809972" y="4971007"/>
                <a:ext cx="13423"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6" name="Freeform 609">
                <a:extLst>
                  <a:ext uri="{FF2B5EF4-FFF2-40B4-BE49-F238E27FC236}">
                    <a16:creationId xmlns="" xmlns:a16="http://schemas.microsoft.com/office/drawing/2014/main" id="{B11D623E-8215-442B-9ACA-DD290FA9605E}"/>
                  </a:ext>
                </a:extLst>
              </p:cNvPr>
              <p:cNvSpPr>
                <a:spLocks/>
              </p:cNvSpPr>
              <p:nvPr/>
            </p:nvSpPr>
            <p:spPr bwMode="auto">
              <a:xfrm>
                <a:off x="6809972" y="4840844"/>
                <a:ext cx="100672" cy="143401"/>
              </a:xfrm>
              <a:custGeom>
                <a:avLst/>
                <a:gdLst>
                  <a:gd name="T0" fmla="*/ 0 w 106"/>
                  <a:gd name="T1" fmla="*/ 0 h 170"/>
                  <a:gd name="T2" fmla="*/ 0 w 106"/>
                  <a:gd name="T3" fmla="*/ 0 h 170"/>
                  <a:gd name="T4" fmla="*/ 0 w 106"/>
                  <a:gd name="T5" fmla="*/ 0 h 170"/>
                  <a:gd name="T6" fmla="*/ 0 w 106"/>
                  <a:gd name="T7" fmla="*/ 0 h 170"/>
                  <a:gd name="T8" fmla="*/ 0 w 106"/>
                  <a:gd name="T9" fmla="*/ 0 h 170"/>
                  <a:gd name="T10" fmla="*/ 0 w 106"/>
                  <a:gd name="T11" fmla="*/ 0 h 170"/>
                  <a:gd name="T12" fmla="*/ 0 w 106"/>
                  <a:gd name="T13" fmla="*/ 0 h 170"/>
                  <a:gd name="T14" fmla="*/ 0 w 106"/>
                  <a:gd name="T15" fmla="*/ 0 h 170"/>
                  <a:gd name="T16" fmla="*/ 0 w 106"/>
                  <a:gd name="T17" fmla="*/ 0 h 170"/>
                  <a:gd name="T18" fmla="*/ 0 w 106"/>
                  <a:gd name="T19" fmla="*/ 0 h 170"/>
                  <a:gd name="T20" fmla="*/ 0 w 106"/>
                  <a:gd name="T21" fmla="*/ 0 h 170"/>
                  <a:gd name="T22" fmla="*/ 0 w 106"/>
                  <a:gd name="T23" fmla="*/ 0 h 170"/>
                  <a:gd name="T24" fmla="*/ 0 w 106"/>
                  <a:gd name="T25" fmla="*/ 0 h 170"/>
                  <a:gd name="T26" fmla="*/ 0 w 106"/>
                  <a:gd name="T27" fmla="*/ 0 h 170"/>
                  <a:gd name="T28" fmla="*/ 0 w 106"/>
                  <a:gd name="T29" fmla="*/ 0 h 170"/>
                  <a:gd name="T30" fmla="*/ 0 w 106"/>
                  <a:gd name="T31" fmla="*/ 0 h 170"/>
                  <a:gd name="T32" fmla="*/ 0 w 106"/>
                  <a:gd name="T33" fmla="*/ 0 h 1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 h="170">
                    <a:moveTo>
                      <a:pt x="60" y="0"/>
                    </a:moveTo>
                    <a:lnTo>
                      <a:pt x="30" y="46"/>
                    </a:lnTo>
                    <a:lnTo>
                      <a:pt x="45" y="61"/>
                    </a:lnTo>
                    <a:lnTo>
                      <a:pt x="45" y="92"/>
                    </a:lnTo>
                    <a:lnTo>
                      <a:pt x="0" y="138"/>
                    </a:lnTo>
                    <a:lnTo>
                      <a:pt x="15" y="169"/>
                    </a:lnTo>
                    <a:lnTo>
                      <a:pt x="45" y="169"/>
                    </a:lnTo>
                    <a:lnTo>
                      <a:pt x="45" y="154"/>
                    </a:lnTo>
                    <a:lnTo>
                      <a:pt x="60" y="154"/>
                    </a:lnTo>
                    <a:lnTo>
                      <a:pt x="75" y="123"/>
                    </a:lnTo>
                    <a:lnTo>
                      <a:pt x="90" y="123"/>
                    </a:lnTo>
                    <a:lnTo>
                      <a:pt x="90" y="108"/>
                    </a:lnTo>
                    <a:lnTo>
                      <a:pt x="105" y="77"/>
                    </a:lnTo>
                    <a:lnTo>
                      <a:pt x="105" y="46"/>
                    </a:lnTo>
                    <a:lnTo>
                      <a:pt x="90" y="15"/>
                    </a:lnTo>
                    <a:lnTo>
                      <a:pt x="75" y="15"/>
                    </a:lnTo>
                    <a:lnTo>
                      <a:pt x="6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7" name="Freeform 610">
                <a:extLst>
                  <a:ext uri="{FF2B5EF4-FFF2-40B4-BE49-F238E27FC236}">
                    <a16:creationId xmlns="" xmlns:a16="http://schemas.microsoft.com/office/drawing/2014/main" id="{82DF8A1E-78D9-43E0-83ED-07EDFFC0B24C}"/>
                  </a:ext>
                </a:extLst>
              </p:cNvPr>
              <p:cNvSpPr>
                <a:spLocks/>
              </p:cNvSpPr>
              <p:nvPr/>
            </p:nvSpPr>
            <p:spPr bwMode="auto">
              <a:xfrm>
                <a:off x="6796549" y="4827606"/>
                <a:ext cx="71589" cy="55154"/>
              </a:xfrm>
              <a:custGeom>
                <a:avLst/>
                <a:gdLst>
                  <a:gd name="T0" fmla="*/ 0 w 75"/>
                  <a:gd name="T1" fmla="*/ 0 h 63"/>
                  <a:gd name="T2" fmla="*/ 0 w 75"/>
                  <a:gd name="T3" fmla="*/ 0 h 63"/>
                  <a:gd name="T4" fmla="*/ 0 w 75"/>
                  <a:gd name="T5" fmla="*/ 0 h 63"/>
                  <a:gd name="T6" fmla="*/ 0 w 75"/>
                  <a:gd name="T7" fmla="*/ 0 h 63"/>
                  <a:gd name="T8" fmla="*/ 0 w 75"/>
                  <a:gd name="T9" fmla="*/ 0 h 63"/>
                  <a:gd name="T10" fmla="*/ 0 w 75"/>
                  <a:gd name="T11" fmla="*/ 0 h 63"/>
                  <a:gd name="T12" fmla="*/ 0 w 75"/>
                  <a:gd name="T13" fmla="*/ 0 h 63"/>
                  <a:gd name="T14" fmla="*/ 0 w 75"/>
                  <a:gd name="T15" fmla="*/ 0 h 63"/>
                  <a:gd name="T16" fmla="*/ 0 w 75"/>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63">
                    <a:moveTo>
                      <a:pt x="0" y="47"/>
                    </a:moveTo>
                    <a:lnTo>
                      <a:pt x="0" y="62"/>
                    </a:lnTo>
                    <a:lnTo>
                      <a:pt x="44" y="62"/>
                    </a:lnTo>
                    <a:lnTo>
                      <a:pt x="74" y="16"/>
                    </a:lnTo>
                    <a:lnTo>
                      <a:pt x="74" y="0"/>
                    </a:lnTo>
                    <a:lnTo>
                      <a:pt x="59" y="0"/>
                    </a:lnTo>
                    <a:lnTo>
                      <a:pt x="30" y="31"/>
                    </a:lnTo>
                    <a:lnTo>
                      <a:pt x="15" y="31"/>
                    </a:lnTo>
                    <a:lnTo>
                      <a:pt x="0" y="4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8" name="Freeform 611">
                <a:extLst>
                  <a:ext uri="{FF2B5EF4-FFF2-40B4-BE49-F238E27FC236}">
                    <a16:creationId xmlns="" xmlns:a16="http://schemas.microsoft.com/office/drawing/2014/main" id="{804CF47D-C7C2-47ED-A674-B332E8256672}"/>
                  </a:ext>
                </a:extLst>
              </p:cNvPr>
              <p:cNvSpPr>
                <a:spLocks/>
              </p:cNvSpPr>
              <p:nvPr/>
            </p:nvSpPr>
            <p:spPr bwMode="auto">
              <a:xfrm>
                <a:off x="6852478" y="4814369"/>
                <a:ext cx="15660"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16"/>
                    </a:moveTo>
                    <a:lnTo>
                      <a:pt x="16" y="16"/>
                    </a:lnTo>
                    <a:lnTo>
                      <a:pt x="16"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9" name="Freeform 612">
                <a:extLst>
                  <a:ext uri="{FF2B5EF4-FFF2-40B4-BE49-F238E27FC236}">
                    <a16:creationId xmlns="" xmlns:a16="http://schemas.microsoft.com/office/drawing/2014/main" id="{8132A7CE-130E-4967-828A-6280D9B47C95}"/>
                  </a:ext>
                </a:extLst>
              </p:cNvPr>
              <p:cNvSpPr>
                <a:spLocks/>
              </p:cNvSpPr>
              <p:nvPr/>
            </p:nvSpPr>
            <p:spPr bwMode="auto">
              <a:xfrm>
                <a:off x="6767466" y="4827606"/>
                <a:ext cx="15660" cy="39711"/>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47">
                    <a:moveTo>
                      <a:pt x="0" y="31"/>
                    </a:moveTo>
                    <a:lnTo>
                      <a:pt x="16" y="46"/>
                    </a:lnTo>
                    <a:lnTo>
                      <a:pt x="16" y="15"/>
                    </a:lnTo>
                    <a:lnTo>
                      <a:pt x="16" y="0"/>
                    </a:lnTo>
                    <a:lnTo>
                      <a:pt x="0" y="15"/>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0" name="Line 613">
                <a:extLst>
                  <a:ext uri="{FF2B5EF4-FFF2-40B4-BE49-F238E27FC236}">
                    <a16:creationId xmlns="" xmlns:a16="http://schemas.microsoft.com/office/drawing/2014/main" id="{9A76285D-F652-46C5-9CCB-1E59C6D022B6}"/>
                  </a:ext>
                </a:extLst>
              </p:cNvPr>
              <p:cNvSpPr>
                <a:spLocks noChangeShapeType="1"/>
              </p:cNvSpPr>
              <p:nvPr/>
            </p:nvSpPr>
            <p:spPr bwMode="auto">
              <a:xfrm>
                <a:off x="6796549" y="488055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1" name="Line 614">
                <a:extLst>
                  <a:ext uri="{FF2B5EF4-FFF2-40B4-BE49-F238E27FC236}">
                    <a16:creationId xmlns="" xmlns:a16="http://schemas.microsoft.com/office/drawing/2014/main" id="{19D714B3-C923-4951-8FF8-9AC8D58B0788}"/>
                  </a:ext>
                </a:extLst>
              </p:cNvPr>
              <p:cNvSpPr>
                <a:spLocks noChangeShapeType="1"/>
              </p:cNvSpPr>
              <p:nvPr/>
            </p:nvSpPr>
            <p:spPr bwMode="auto">
              <a:xfrm flipH="1" flipV="1">
                <a:off x="6780889" y="4867318"/>
                <a:ext cx="1566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2" name="Line 615">
                <a:extLst>
                  <a:ext uri="{FF2B5EF4-FFF2-40B4-BE49-F238E27FC236}">
                    <a16:creationId xmlns="" xmlns:a16="http://schemas.microsoft.com/office/drawing/2014/main" id="{30C0B4BC-0FF2-4E44-BFFA-036B1D413523}"/>
                  </a:ext>
                </a:extLst>
              </p:cNvPr>
              <p:cNvSpPr>
                <a:spLocks noChangeShapeType="1"/>
              </p:cNvSpPr>
              <p:nvPr/>
            </p:nvSpPr>
            <p:spPr bwMode="auto">
              <a:xfrm>
                <a:off x="6852478" y="4867318"/>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3" name="Line 616">
                <a:extLst>
                  <a:ext uri="{FF2B5EF4-FFF2-40B4-BE49-F238E27FC236}">
                    <a16:creationId xmlns="" xmlns:a16="http://schemas.microsoft.com/office/drawing/2014/main" id="{FA3CA4C1-D81F-4C15-8A11-4F41837A36B0}"/>
                  </a:ext>
                </a:extLst>
              </p:cNvPr>
              <p:cNvSpPr>
                <a:spLocks noChangeShapeType="1"/>
              </p:cNvSpPr>
              <p:nvPr/>
            </p:nvSpPr>
            <p:spPr bwMode="auto">
              <a:xfrm>
                <a:off x="6868138" y="4840844"/>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4" name="Line 617">
                <a:extLst>
                  <a:ext uri="{FF2B5EF4-FFF2-40B4-BE49-F238E27FC236}">
                    <a16:creationId xmlns="" xmlns:a16="http://schemas.microsoft.com/office/drawing/2014/main" id="{70692349-DB3A-44C5-B4BE-9347B970E9A0}"/>
                  </a:ext>
                </a:extLst>
              </p:cNvPr>
              <p:cNvSpPr>
                <a:spLocks noChangeShapeType="1"/>
              </p:cNvSpPr>
              <p:nvPr/>
            </p:nvSpPr>
            <p:spPr bwMode="auto">
              <a:xfrm>
                <a:off x="6852478" y="4854081"/>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5" name="Freeform 618">
                <a:extLst>
                  <a:ext uri="{FF2B5EF4-FFF2-40B4-BE49-F238E27FC236}">
                    <a16:creationId xmlns="" xmlns:a16="http://schemas.microsoft.com/office/drawing/2014/main" id="{70EFC529-731B-4DCE-86B6-113F05472214}"/>
                  </a:ext>
                </a:extLst>
              </p:cNvPr>
              <p:cNvSpPr>
                <a:spLocks/>
              </p:cNvSpPr>
              <p:nvPr/>
            </p:nvSpPr>
            <p:spPr bwMode="auto">
              <a:xfrm>
                <a:off x="7396108" y="4752597"/>
                <a:ext cx="44744" cy="26474"/>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2">
                    <a:moveTo>
                      <a:pt x="15" y="16"/>
                    </a:moveTo>
                    <a:lnTo>
                      <a:pt x="0" y="16"/>
                    </a:lnTo>
                    <a:lnTo>
                      <a:pt x="0" y="31"/>
                    </a:lnTo>
                    <a:lnTo>
                      <a:pt x="45" y="31"/>
                    </a:lnTo>
                    <a:lnTo>
                      <a:pt x="45" y="16"/>
                    </a:lnTo>
                    <a:lnTo>
                      <a:pt x="45" y="0"/>
                    </a:lnTo>
                    <a:lnTo>
                      <a:pt x="15"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6" name="Freeform 619">
                <a:extLst>
                  <a:ext uri="{FF2B5EF4-FFF2-40B4-BE49-F238E27FC236}">
                    <a16:creationId xmlns="" xmlns:a16="http://schemas.microsoft.com/office/drawing/2014/main" id="{A730B624-3249-4378-A078-C67A6B517ACA}"/>
                  </a:ext>
                </a:extLst>
              </p:cNvPr>
              <p:cNvSpPr>
                <a:spLocks/>
              </p:cNvSpPr>
              <p:nvPr/>
            </p:nvSpPr>
            <p:spPr bwMode="auto">
              <a:xfrm>
                <a:off x="6910644" y="4571691"/>
                <a:ext cx="217005" cy="194143"/>
              </a:xfrm>
              <a:custGeom>
                <a:avLst/>
                <a:gdLst>
                  <a:gd name="T0" fmla="*/ 0 w 225"/>
                  <a:gd name="T1" fmla="*/ 0 h 232"/>
                  <a:gd name="T2" fmla="*/ 0 w 225"/>
                  <a:gd name="T3" fmla="*/ 0 h 232"/>
                  <a:gd name="T4" fmla="*/ 0 w 225"/>
                  <a:gd name="T5" fmla="*/ 0 h 232"/>
                  <a:gd name="T6" fmla="*/ 0 w 225"/>
                  <a:gd name="T7" fmla="*/ 0 h 232"/>
                  <a:gd name="T8" fmla="*/ 0 w 225"/>
                  <a:gd name="T9" fmla="*/ 0 h 232"/>
                  <a:gd name="T10" fmla="*/ 0 w 225"/>
                  <a:gd name="T11" fmla="*/ 0 h 232"/>
                  <a:gd name="T12" fmla="*/ 0 w 225"/>
                  <a:gd name="T13" fmla="*/ 0 h 232"/>
                  <a:gd name="T14" fmla="*/ 0 w 225"/>
                  <a:gd name="T15" fmla="*/ 0 h 232"/>
                  <a:gd name="T16" fmla="*/ 0 w 225"/>
                  <a:gd name="T17" fmla="*/ 0 h 232"/>
                  <a:gd name="T18" fmla="*/ 0 w 225"/>
                  <a:gd name="T19" fmla="*/ 0 h 232"/>
                  <a:gd name="T20" fmla="*/ 0 w 225"/>
                  <a:gd name="T21" fmla="*/ 0 h 232"/>
                  <a:gd name="T22" fmla="*/ 0 w 225"/>
                  <a:gd name="T23" fmla="*/ 0 h 232"/>
                  <a:gd name="T24" fmla="*/ 0 w 225"/>
                  <a:gd name="T25" fmla="*/ 0 h 232"/>
                  <a:gd name="T26" fmla="*/ 0 w 225"/>
                  <a:gd name="T27" fmla="*/ 0 h 232"/>
                  <a:gd name="T28" fmla="*/ 0 w 225"/>
                  <a:gd name="T29" fmla="*/ 0 h 232"/>
                  <a:gd name="T30" fmla="*/ 0 w 225"/>
                  <a:gd name="T31" fmla="*/ 0 h 232"/>
                  <a:gd name="T32" fmla="*/ 0 w 225"/>
                  <a:gd name="T33" fmla="*/ 0 h 232"/>
                  <a:gd name="T34" fmla="*/ 0 w 225"/>
                  <a:gd name="T35" fmla="*/ 0 h 232"/>
                  <a:gd name="T36" fmla="*/ 0 w 225"/>
                  <a:gd name="T37" fmla="*/ 0 h 232"/>
                  <a:gd name="T38" fmla="*/ 0 w 225"/>
                  <a:gd name="T39" fmla="*/ 0 h 232"/>
                  <a:gd name="T40" fmla="*/ 0 w 225"/>
                  <a:gd name="T41" fmla="*/ 0 h 232"/>
                  <a:gd name="T42" fmla="*/ 0 w 225"/>
                  <a:gd name="T43" fmla="*/ 0 h 232"/>
                  <a:gd name="T44" fmla="*/ 0 w 225"/>
                  <a:gd name="T45" fmla="*/ 0 h 232"/>
                  <a:gd name="T46" fmla="*/ 0 w 225"/>
                  <a:gd name="T47" fmla="*/ 0 h 232"/>
                  <a:gd name="T48" fmla="*/ 0 w 225"/>
                  <a:gd name="T49" fmla="*/ 0 h 232"/>
                  <a:gd name="T50" fmla="*/ 0 w 225"/>
                  <a:gd name="T51" fmla="*/ 0 h 232"/>
                  <a:gd name="T52" fmla="*/ 0 w 225"/>
                  <a:gd name="T53" fmla="*/ 0 h 232"/>
                  <a:gd name="T54" fmla="*/ 0 w 225"/>
                  <a:gd name="T55" fmla="*/ 0 h 232"/>
                  <a:gd name="T56" fmla="*/ 0 w 225"/>
                  <a:gd name="T57" fmla="*/ 0 h 232"/>
                  <a:gd name="T58" fmla="*/ 0 w 225"/>
                  <a:gd name="T59" fmla="*/ 0 h 232"/>
                  <a:gd name="T60" fmla="*/ 0 w 225"/>
                  <a:gd name="T61" fmla="*/ 0 h 232"/>
                  <a:gd name="T62" fmla="*/ 0 w 225"/>
                  <a:gd name="T63" fmla="*/ 0 h 232"/>
                  <a:gd name="T64" fmla="*/ 0 w 225"/>
                  <a:gd name="T65" fmla="*/ 0 h 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5" h="232">
                    <a:moveTo>
                      <a:pt x="0" y="77"/>
                    </a:moveTo>
                    <a:lnTo>
                      <a:pt x="0" y="108"/>
                    </a:lnTo>
                    <a:lnTo>
                      <a:pt x="0" y="139"/>
                    </a:lnTo>
                    <a:lnTo>
                      <a:pt x="15" y="169"/>
                    </a:lnTo>
                    <a:lnTo>
                      <a:pt x="30" y="169"/>
                    </a:lnTo>
                    <a:lnTo>
                      <a:pt x="30" y="185"/>
                    </a:lnTo>
                    <a:lnTo>
                      <a:pt x="15" y="200"/>
                    </a:lnTo>
                    <a:lnTo>
                      <a:pt x="30" y="231"/>
                    </a:lnTo>
                    <a:lnTo>
                      <a:pt x="74" y="216"/>
                    </a:lnTo>
                    <a:lnTo>
                      <a:pt x="89" y="200"/>
                    </a:lnTo>
                    <a:lnTo>
                      <a:pt x="104" y="185"/>
                    </a:lnTo>
                    <a:lnTo>
                      <a:pt x="119" y="185"/>
                    </a:lnTo>
                    <a:lnTo>
                      <a:pt x="134" y="169"/>
                    </a:lnTo>
                    <a:lnTo>
                      <a:pt x="149" y="139"/>
                    </a:lnTo>
                    <a:lnTo>
                      <a:pt x="164" y="123"/>
                    </a:lnTo>
                    <a:lnTo>
                      <a:pt x="164" y="108"/>
                    </a:lnTo>
                    <a:lnTo>
                      <a:pt x="164" y="92"/>
                    </a:lnTo>
                    <a:lnTo>
                      <a:pt x="178" y="77"/>
                    </a:lnTo>
                    <a:lnTo>
                      <a:pt x="164" y="46"/>
                    </a:lnTo>
                    <a:lnTo>
                      <a:pt x="193" y="31"/>
                    </a:lnTo>
                    <a:lnTo>
                      <a:pt x="208" y="31"/>
                    </a:lnTo>
                    <a:lnTo>
                      <a:pt x="224" y="15"/>
                    </a:lnTo>
                    <a:lnTo>
                      <a:pt x="193" y="15"/>
                    </a:lnTo>
                    <a:lnTo>
                      <a:pt x="178" y="31"/>
                    </a:lnTo>
                    <a:lnTo>
                      <a:pt x="164" y="15"/>
                    </a:lnTo>
                    <a:lnTo>
                      <a:pt x="149" y="0"/>
                    </a:lnTo>
                    <a:lnTo>
                      <a:pt x="134" y="15"/>
                    </a:lnTo>
                    <a:lnTo>
                      <a:pt x="104" y="31"/>
                    </a:lnTo>
                    <a:lnTo>
                      <a:pt x="89" y="31"/>
                    </a:lnTo>
                    <a:lnTo>
                      <a:pt x="59" y="31"/>
                    </a:lnTo>
                    <a:lnTo>
                      <a:pt x="45" y="62"/>
                    </a:lnTo>
                    <a:lnTo>
                      <a:pt x="30" y="77"/>
                    </a:lnTo>
                    <a:lnTo>
                      <a:pt x="0" y="77"/>
                    </a:lnTo>
                  </a:path>
                </a:pathLst>
              </a:custGeom>
              <a:solidFill>
                <a:srgbClr val="FF0000"/>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7" name="Freeform 620">
                <a:extLst>
                  <a:ext uri="{FF2B5EF4-FFF2-40B4-BE49-F238E27FC236}">
                    <a16:creationId xmlns="" xmlns:a16="http://schemas.microsoft.com/office/drawing/2014/main" id="{5DCB0CF4-7C9A-418C-813F-CB590F795ABE}"/>
                  </a:ext>
                </a:extLst>
              </p:cNvPr>
              <p:cNvSpPr>
                <a:spLocks/>
              </p:cNvSpPr>
              <p:nvPr/>
            </p:nvSpPr>
            <p:spPr bwMode="auto">
              <a:xfrm>
                <a:off x="6939727" y="4584928"/>
                <a:ext cx="228191" cy="271359"/>
              </a:xfrm>
              <a:custGeom>
                <a:avLst/>
                <a:gdLst>
                  <a:gd name="T0" fmla="*/ 0 w 239"/>
                  <a:gd name="T1" fmla="*/ 0 h 323"/>
                  <a:gd name="T2" fmla="*/ 0 w 239"/>
                  <a:gd name="T3" fmla="*/ 0 h 323"/>
                  <a:gd name="T4" fmla="*/ 0 w 239"/>
                  <a:gd name="T5" fmla="*/ 0 h 323"/>
                  <a:gd name="T6" fmla="*/ 0 w 239"/>
                  <a:gd name="T7" fmla="*/ 0 h 323"/>
                  <a:gd name="T8" fmla="*/ 0 w 239"/>
                  <a:gd name="T9" fmla="*/ 0 h 323"/>
                  <a:gd name="T10" fmla="*/ 0 w 239"/>
                  <a:gd name="T11" fmla="*/ 0 h 323"/>
                  <a:gd name="T12" fmla="*/ 0 w 239"/>
                  <a:gd name="T13" fmla="*/ 0 h 323"/>
                  <a:gd name="T14" fmla="*/ 0 w 239"/>
                  <a:gd name="T15" fmla="*/ 0 h 323"/>
                  <a:gd name="T16" fmla="*/ 0 w 239"/>
                  <a:gd name="T17" fmla="*/ 0 h 323"/>
                  <a:gd name="T18" fmla="*/ 0 w 239"/>
                  <a:gd name="T19" fmla="*/ 0 h 323"/>
                  <a:gd name="T20" fmla="*/ 0 w 239"/>
                  <a:gd name="T21" fmla="*/ 0 h 323"/>
                  <a:gd name="T22" fmla="*/ 0 w 239"/>
                  <a:gd name="T23" fmla="*/ 0 h 323"/>
                  <a:gd name="T24" fmla="*/ 0 w 239"/>
                  <a:gd name="T25" fmla="*/ 0 h 323"/>
                  <a:gd name="T26" fmla="*/ 0 w 239"/>
                  <a:gd name="T27" fmla="*/ 0 h 323"/>
                  <a:gd name="T28" fmla="*/ 0 w 239"/>
                  <a:gd name="T29" fmla="*/ 0 h 323"/>
                  <a:gd name="T30" fmla="*/ 0 w 239"/>
                  <a:gd name="T31" fmla="*/ 0 h 323"/>
                  <a:gd name="T32" fmla="*/ 0 w 239"/>
                  <a:gd name="T33" fmla="*/ 0 h 323"/>
                  <a:gd name="T34" fmla="*/ 0 w 239"/>
                  <a:gd name="T35" fmla="*/ 0 h 323"/>
                  <a:gd name="T36" fmla="*/ 0 w 239"/>
                  <a:gd name="T37" fmla="*/ 0 h 323"/>
                  <a:gd name="T38" fmla="*/ 0 w 239"/>
                  <a:gd name="T39" fmla="*/ 0 h 323"/>
                  <a:gd name="T40" fmla="*/ 0 w 239"/>
                  <a:gd name="T41" fmla="*/ 0 h 323"/>
                  <a:gd name="T42" fmla="*/ 0 w 239"/>
                  <a:gd name="T43" fmla="*/ 0 h 323"/>
                  <a:gd name="T44" fmla="*/ 0 w 239"/>
                  <a:gd name="T45" fmla="*/ 0 h 323"/>
                  <a:gd name="T46" fmla="*/ 0 w 239"/>
                  <a:gd name="T47" fmla="*/ 0 h 323"/>
                  <a:gd name="T48" fmla="*/ 0 w 239"/>
                  <a:gd name="T49" fmla="*/ 0 h 323"/>
                  <a:gd name="T50" fmla="*/ 0 w 239"/>
                  <a:gd name="T51" fmla="*/ 0 h 323"/>
                  <a:gd name="T52" fmla="*/ 0 w 239"/>
                  <a:gd name="T53" fmla="*/ 0 h 323"/>
                  <a:gd name="T54" fmla="*/ 0 w 239"/>
                  <a:gd name="T55" fmla="*/ 0 h 323"/>
                  <a:gd name="T56" fmla="*/ 0 w 239"/>
                  <a:gd name="T57" fmla="*/ 0 h 323"/>
                  <a:gd name="T58" fmla="*/ 0 w 239"/>
                  <a:gd name="T59" fmla="*/ 0 h 323"/>
                  <a:gd name="T60" fmla="*/ 0 w 239"/>
                  <a:gd name="T61" fmla="*/ 0 h 323"/>
                  <a:gd name="T62" fmla="*/ 0 w 239"/>
                  <a:gd name="T63" fmla="*/ 0 h 323"/>
                  <a:gd name="T64" fmla="*/ 0 w 239"/>
                  <a:gd name="T65" fmla="*/ 0 h 323"/>
                  <a:gd name="T66" fmla="*/ 0 w 239"/>
                  <a:gd name="T67" fmla="*/ 0 h 323"/>
                  <a:gd name="T68" fmla="*/ 0 w 239"/>
                  <a:gd name="T69" fmla="*/ 0 h 323"/>
                  <a:gd name="T70" fmla="*/ 0 w 239"/>
                  <a:gd name="T71" fmla="*/ 0 h 323"/>
                  <a:gd name="T72" fmla="*/ 0 w 239"/>
                  <a:gd name="T73" fmla="*/ 0 h 3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323">
                    <a:moveTo>
                      <a:pt x="134" y="322"/>
                    </a:moveTo>
                    <a:lnTo>
                      <a:pt x="164" y="291"/>
                    </a:lnTo>
                    <a:lnTo>
                      <a:pt x="149" y="261"/>
                    </a:lnTo>
                    <a:lnTo>
                      <a:pt x="149" y="245"/>
                    </a:lnTo>
                    <a:lnTo>
                      <a:pt x="149" y="230"/>
                    </a:lnTo>
                    <a:lnTo>
                      <a:pt x="164" y="230"/>
                    </a:lnTo>
                    <a:lnTo>
                      <a:pt x="179" y="230"/>
                    </a:lnTo>
                    <a:lnTo>
                      <a:pt x="179" y="215"/>
                    </a:lnTo>
                    <a:lnTo>
                      <a:pt x="193" y="199"/>
                    </a:lnTo>
                    <a:lnTo>
                      <a:pt x="208" y="153"/>
                    </a:lnTo>
                    <a:lnTo>
                      <a:pt x="223" y="138"/>
                    </a:lnTo>
                    <a:lnTo>
                      <a:pt x="223" y="123"/>
                    </a:lnTo>
                    <a:lnTo>
                      <a:pt x="208" y="107"/>
                    </a:lnTo>
                    <a:lnTo>
                      <a:pt x="238" y="77"/>
                    </a:lnTo>
                    <a:lnTo>
                      <a:pt x="223" y="46"/>
                    </a:lnTo>
                    <a:lnTo>
                      <a:pt x="193" y="0"/>
                    </a:lnTo>
                    <a:lnTo>
                      <a:pt x="179" y="15"/>
                    </a:lnTo>
                    <a:lnTo>
                      <a:pt x="164" y="15"/>
                    </a:lnTo>
                    <a:lnTo>
                      <a:pt x="134" y="31"/>
                    </a:lnTo>
                    <a:lnTo>
                      <a:pt x="149" y="61"/>
                    </a:lnTo>
                    <a:lnTo>
                      <a:pt x="134" y="77"/>
                    </a:lnTo>
                    <a:lnTo>
                      <a:pt x="134" y="92"/>
                    </a:lnTo>
                    <a:lnTo>
                      <a:pt x="134" y="107"/>
                    </a:lnTo>
                    <a:lnTo>
                      <a:pt x="119" y="123"/>
                    </a:lnTo>
                    <a:lnTo>
                      <a:pt x="104" y="153"/>
                    </a:lnTo>
                    <a:lnTo>
                      <a:pt x="89" y="169"/>
                    </a:lnTo>
                    <a:lnTo>
                      <a:pt x="74" y="169"/>
                    </a:lnTo>
                    <a:lnTo>
                      <a:pt x="60" y="184"/>
                    </a:lnTo>
                    <a:lnTo>
                      <a:pt x="45" y="199"/>
                    </a:lnTo>
                    <a:lnTo>
                      <a:pt x="0" y="215"/>
                    </a:lnTo>
                    <a:lnTo>
                      <a:pt x="15" y="245"/>
                    </a:lnTo>
                    <a:lnTo>
                      <a:pt x="30" y="261"/>
                    </a:lnTo>
                    <a:lnTo>
                      <a:pt x="15" y="276"/>
                    </a:lnTo>
                    <a:lnTo>
                      <a:pt x="0" y="307"/>
                    </a:lnTo>
                    <a:lnTo>
                      <a:pt x="15" y="307"/>
                    </a:lnTo>
                    <a:lnTo>
                      <a:pt x="89" y="291"/>
                    </a:lnTo>
                    <a:lnTo>
                      <a:pt x="134" y="322"/>
                    </a:lnTo>
                  </a:path>
                </a:pathLst>
              </a:custGeom>
              <a:solidFill>
                <a:srgbClr val="FF0000"/>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8" name="Line 621">
                <a:extLst>
                  <a:ext uri="{FF2B5EF4-FFF2-40B4-BE49-F238E27FC236}">
                    <a16:creationId xmlns="" xmlns:a16="http://schemas.microsoft.com/office/drawing/2014/main" id="{196D9E4D-A068-4B5C-A559-63BC51EEC865}"/>
                  </a:ext>
                </a:extLst>
              </p:cNvPr>
              <p:cNvSpPr>
                <a:spLocks noChangeShapeType="1"/>
              </p:cNvSpPr>
              <p:nvPr/>
            </p:nvSpPr>
            <p:spPr bwMode="auto">
              <a:xfrm>
                <a:off x="7125412" y="4675381"/>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9" name="Freeform 622">
                <a:extLst>
                  <a:ext uri="{FF2B5EF4-FFF2-40B4-BE49-F238E27FC236}">
                    <a16:creationId xmlns="" xmlns:a16="http://schemas.microsoft.com/office/drawing/2014/main" id="{9856F7BC-C94E-40B2-976E-9918A6BA5233}"/>
                  </a:ext>
                </a:extLst>
              </p:cNvPr>
              <p:cNvSpPr>
                <a:spLocks/>
              </p:cNvSpPr>
              <p:nvPr/>
            </p:nvSpPr>
            <p:spPr bwMode="auto">
              <a:xfrm>
                <a:off x="7384922" y="4790102"/>
                <a:ext cx="98435" cy="92659"/>
              </a:xfrm>
              <a:custGeom>
                <a:avLst/>
                <a:gdLst>
                  <a:gd name="T0" fmla="*/ 0 w 106"/>
                  <a:gd name="T1" fmla="*/ 0 h 109"/>
                  <a:gd name="T2" fmla="*/ 0 w 106"/>
                  <a:gd name="T3" fmla="*/ 0 h 109"/>
                  <a:gd name="T4" fmla="*/ 0 w 106"/>
                  <a:gd name="T5" fmla="*/ 0 h 109"/>
                  <a:gd name="T6" fmla="*/ 0 w 106"/>
                  <a:gd name="T7" fmla="*/ 0 h 109"/>
                  <a:gd name="T8" fmla="*/ 0 w 106"/>
                  <a:gd name="T9" fmla="*/ 0 h 109"/>
                  <a:gd name="T10" fmla="*/ 0 w 106"/>
                  <a:gd name="T11" fmla="*/ 0 h 109"/>
                  <a:gd name="T12" fmla="*/ 0 w 106"/>
                  <a:gd name="T13" fmla="*/ 0 h 109"/>
                  <a:gd name="T14" fmla="*/ 0 w 106"/>
                  <a:gd name="T15" fmla="*/ 0 h 109"/>
                  <a:gd name="T16" fmla="*/ 0 w 106"/>
                  <a:gd name="T17" fmla="*/ 0 h 109"/>
                  <a:gd name="T18" fmla="*/ 0 w 106"/>
                  <a:gd name="T19" fmla="*/ 0 h 109"/>
                  <a:gd name="T20" fmla="*/ 0 w 106"/>
                  <a:gd name="T21" fmla="*/ 0 h 109"/>
                  <a:gd name="T22" fmla="*/ 0 w 106"/>
                  <a:gd name="T23" fmla="*/ 0 h 109"/>
                  <a:gd name="T24" fmla="*/ 0 w 106"/>
                  <a:gd name="T25" fmla="*/ 0 h 109"/>
                  <a:gd name="T26" fmla="*/ 0 w 106"/>
                  <a:gd name="T27" fmla="*/ 0 h 109"/>
                  <a:gd name="T28" fmla="*/ 0 w 106"/>
                  <a:gd name="T29" fmla="*/ 0 h 109"/>
                  <a:gd name="T30" fmla="*/ 0 w 106"/>
                  <a:gd name="T31" fmla="*/ 0 h 109"/>
                  <a:gd name="T32" fmla="*/ 0 w 106"/>
                  <a:gd name="T33" fmla="*/ 0 h 1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 h="109">
                    <a:moveTo>
                      <a:pt x="0" y="0"/>
                    </a:moveTo>
                    <a:lnTo>
                      <a:pt x="15" y="15"/>
                    </a:lnTo>
                    <a:lnTo>
                      <a:pt x="15" y="46"/>
                    </a:lnTo>
                    <a:lnTo>
                      <a:pt x="45" y="93"/>
                    </a:lnTo>
                    <a:lnTo>
                      <a:pt x="60" y="93"/>
                    </a:lnTo>
                    <a:lnTo>
                      <a:pt x="60" y="77"/>
                    </a:lnTo>
                    <a:lnTo>
                      <a:pt x="90" y="93"/>
                    </a:lnTo>
                    <a:lnTo>
                      <a:pt x="90" y="108"/>
                    </a:lnTo>
                    <a:lnTo>
                      <a:pt x="105" y="108"/>
                    </a:lnTo>
                    <a:lnTo>
                      <a:pt x="90" y="93"/>
                    </a:lnTo>
                    <a:lnTo>
                      <a:pt x="90" y="62"/>
                    </a:lnTo>
                    <a:lnTo>
                      <a:pt x="75" y="46"/>
                    </a:lnTo>
                    <a:lnTo>
                      <a:pt x="90" y="46"/>
                    </a:lnTo>
                    <a:lnTo>
                      <a:pt x="90" y="15"/>
                    </a:lnTo>
                    <a:lnTo>
                      <a:pt x="45" y="15"/>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0" name="Freeform 623">
                <a:extLst>
                  <a:ext uri="{FF2B5EF4-FFF2-40B4-BE49-F238E27FC236}">
                    <a16:creationId xmlns="" xmlns:a16="http://schemas.microsoft.com/office/drawing/2014/main" id="{49819B6A-D882-4AFA-94FB-1BD6A9193A3B}"/>
                  </a:ext>
                </a:extLst>
              </p:cNvPr>
              <p:cNvSpPr>
                <a:spLocks/>
              </p:cNvSpPr>
              <p:nvPr/>
            </p:nvSpPr>
            <p:spPr bwMode="auto">
              <a:xfrm>
                <a:off x="7255167" y="4726123"/>
                <a:ext cx="129756" cy="66185"/>
              </a:xfrm>
              <a:custGeom>
                <a:avLst/>
                <a:gdLst>
                  <a:gd name="T0" fmla="*/ 0 w 135"/>
                  <a:gd name="T1" fmla="*/ 0 h 77"/>
                  <a:gd name="T2" fmla="*/ 0 w 135"/>
                  <a:gd name="T3" fmla="*/ 0 h 77"/>
                  <a:gd name="T4" fmla="*/ 0 w 135"/>
                  <a:gd name="T5" fmla="*/ 0 h 77"/>
                  <a:gd name="T6" fmla="*/ 0 w 135"/>
                  <a:gd name="T7" fmla="*/ 0 h 77"/>
                  <a:gd name="T8" fmla="*/ 0 w 135"/>
                  <a:gd name="T9" fmla="*/ 0 h 77"/>
                  <a:gd name="T10" fmla="*/ 0 w 135"/>
                  <a:gd name="T11" fmla="*/ 0 h 77"/>
                  <a:gd name="T12" fmla="*/ 0 w 135"/>
                  <a:gd name="T13" fmla="*/ 0 h 77"/>
                  <a:gd name="T14" fmla="*/ 0 w 135"/>
                  <a:gd name="T15" fmla="*/ 0 h 77"/>
                  <a:gd name="T16" fmla="*/ 0 w 135"/>
                  <a:gd name="T17" fmla="*/ 0 h 77"/>
                  <a:gd name="T18" fmla="*/ 0 w 135"/>
                  <a:gd name="T19" fmla="*/ 0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5" h="77">
                    <a:moveTo>
                      <a:pt x="30" y="0"/>
                    </a:moveTo>
                    <a:lnTo>
                      <a:pt x="0" y="0"/>
                    </a:lnTo>
                    <a:lnTo>
                      <a:pt x="0" y="30"/>
                    </a:lnTo>
                    <a:lnTo>
                      <a:pt x="45" y="61"/>
                    </a:lnTo>
                    <a:lnTo>
                      <a:pt x="89" y="76"/>
                    </a:lnTo>
                    <a:lnTo>
                      <a:pt x="134" y="61"/>
                    </a:lnTo>
                    <a:lnTo>
                      <a:pt x="134" y="46"/>
                    </a:lnTo>
                    <a:lnTo>
                      <a:pt x="89" y="30"/>
                    </a:lnTo>
                    <a:lnTo>
                      <a:pt x="45" y="15"/>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1" name="Line 624">
                <a:extLst>
                  <a:ext uri="{FF2B5EF4-FFF2-40B4-BE49-F238E27FC236}">
                    <a16:creationId xmlns="" xmlns:a16="http://schemas.microsoft.com/office/drawing/2014/main" id="{5E4FF198-71FE-4842-BDEB-D076A452787D}"/>
                  </a:ext>
                </a:extLst>
              </p:cNvPr>
              <p:cNvSpPr>
                <a:spLocks noChangeShapeType="1"/>
              </p:cNvSpPr>
              <p:nvPr/>
            </p:nvSpPr>
            <p:spPr bwMode="auto">
              <a:xfrm>
                <a:off x="7125412" y="4648907"/>
                <a:ext cx="0" cy="15443"/>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2" name="Freeform 625">
                <a:extLst>
                  <a:ext uri="{FF2B5EF4-FFF2-40B4-BE49-F238E27FC236}">
                    <a16:creationId xmlns="" xmlns:a16="http://schemas.microsoft.com/office/drawing/2014/main" id="{F14F6326-9736-4C44-9E98-22AD0ACB2161}"/>
                  </a:ext>
                </a:extLst>
              </p:cNvPr>
              <p:cNvSpPr>
                <a:spLocks/>
              </p:cNvSpPr>
              <p:nvPr/>
            </p:nvSpPr>
            <p:spPr bwMode="auto">
              <a:xfrm>
                <a:off x="6226073" y="3598772"/>
                <a:ext cx="2237162" cy="1025868"/>
              </a:xfrm>
              <a:custGeom>
                <a:avLst/>
                <a:gdLst>
                  <a:gd name="T0" fmla="*/ 0 w 2327"/>
                  <a:gd name="T1" fmla="*/ 0 h 1231"/>
                  <a:gd name="T2" fmla="*/ 0 w 2327"/>
                  <a:gd name="T3" fmla="*/ 0 h 1231"/>
                  <a:gd name="T4" fmla="*/ 0 w 2327"/>
                  <a:gd name="T5" fmla="*/ 0 h 1231"/>
                  <a:gd name="T6" fmla="*/ 0 w 2327"/>
                  <a:gd name="T7" fmla="*/ 0 h 1231"/>
                  <a:gd name="T8" fmla="*/ 0 w 2327"/>
                  <a:gd name="T9" fmla="*/ 0 h 1231"/>
                  <a:gd name="T10" fmla="*/ 0 w 2327"/>
                  <a:gd name="T11" fmla="*/ 0 h 1231"/>
                  <a:gd name="T12" fmla="*/ 0 w 2327"/>
                  <a:gd name="T13" fmla="*/ 0 h 1231"/>
                  <a:gd name="T14" fmla="*/ 0 w 2327"/>
                  <a:gd name="T15" fmla="*/ 0 h 1231"/>
                  <a:gd name="T16" fmla="*/ 0 w 2327"/>
                  <a:gd name="T17" fmla="*/ 0 h 1231"/>
                  <a:gd name="T18" fmla="*/ 0 w 2327"/>
                  <a:gd name="T19" fmla="*/ 0 h 1231"/>
                  <a:gd name="T20" fmla="*/ 0 w 2327"/>
                  <a:gd name="T21" fmla="*/ 0 h 1231"/>
                  <a:gd name="T22" fmla="*/ 0 w 2327"/>
                  <a:gd name="T23" fmla="*/ 0 h 1231"/>
                  <a:gd name="T24" fmla="*/ 0 w 2327"/>
                  <a:gd name="T25" fmla="*/ 0 h 1231"/>
                  <a:gd name="T26" fmla="*/ 0 w 2327"/>
                  <a:gd name="T27" fmla="*/ 0 h 1231"/>
                  <a:gd name="T28" fmla="*/ 0 w 2327"/>
                  <a:gd name="T29" fmla="*/ 0 h 1231"/>
                  <a:gd name="T30" fmla="*/ 0 w 2327"/>
                  <a:gd name="T31" fmla="*/ 0 h 1231"/>
                  <a:gd name="T32" fmla="*/ 0 w 2327"/>
                  <a:gd name="T33" fmla="*/ 0 h 1231"/>
                  <a:gd name="T34" fmla="*/ 0 w 2327"/>
                  <a:gd name="T35" fmla="*/ 0 h 1231"/>
                  <a:gd name="T36" fmla="*/ 0 w 2327"/>
                  <a:gd name="T37" fmla="*/ 0 h 1231"/>
                  <a:gd name="T38" fmla="*/ 0 w 2327"/>
                  <a:gd name="T39" fmla="*/ 0 h 1231"/>
                  <a:gd name="T40" fmla="*/ 0 w 2327"/>
                  <a:gd name="T41" fmla="*/ 0 h 1231"/>
                  <a:gd name="T42" fmla="*/ 0 w 2327"/>
                  <a:gd name="T43" fmla="*/ 0 h 1231"/>
                  <a:gd name="T44" fmla="*/ 0 w 2327"/>
                  <a:gd name="T45" fmla="*/ 0 h 1231"/>
                  <a:gd name="T46" fmla="*/ 0 w 2327"/>
                  <a:gd name="T47" fmla="*/ 0 h 1231"/>
                  <a:gd name="T48" fmla="*/ 0 w 2327"/>
                  <a:gd name="T49" fmla="*/ 0 h 1231"/>
                  <a:gd name="T50" fmla="*/ 0 w 2327"/>
                  <a:gd name="T51" fmla="*/ 0 h 1231"/>
                  <a:gd name="T52" fmla="*/ 0 w 2327"/>
                  <a:gd name="T53" fmla="*/ 0 h 1231"/>
                  <a:gd name="T54" fmla="*/ 0 w 2327"/>
                  <a:gd name="T55" fmla="*/ 0 h 1231"/>
                  <a:gd name="T56" fmla="*/ 0 w 2327"/>
                  <a:gd name="T57" fmla="*/ 0 h 1231"/>
                  <a:gd name="T58" fmla="*/ 0 w 2327"/>
                  <a:gd name="T59" fmla="*/ 0 h 1231"/>
                  <a:gd name="T60" fmla="*/ 0 w 2327"/>
                  <a:gd name="T61" fmla="*/ 0 h 1231"/>
                  <a:gd name="T62" fmla="*/ 0 w 2327"/>
                  <a:gd name="T63" fmla="*/ 0 h 1231"/>
                  <a:gd name="T64" fmla="*/ 0 w 2327"/>
                  <a:gd name="T65" fmla="*/ 0 h 1231"/>
                  <a:gd name="T66" fmla="*/ 0 w 2327"/>
                  <a:gd name="T67" fmla="*/ 0 h 1231"/>
                  <a:gd name="T68" fmla="*/ 0 w 2327"/>
                  <a:gd name="T69" fmla="*/ 0 h 1231"/>
                  <a:gd name="T70" fmla="*/ 0 w 2327"/>
                  <a:gd name="T71" fmla="*/ 0 h 1231"/>
                  <a:gd name="T72" fmla="*/ 0 w 2327"/>
                  <a:gd name="T73" fmla="*/ 0 h 1231"/>
                  <a:gd name="T74" fmla="*/ 0 w 2327"/>
                  <a:gd name="T75" fmla="*/ 0 h 1231"/>
                  <a:gd name="T76" fmla="*/ 0 w 2327"/>
                  <a:gd name="T77" fmla="*/ 0 h 1231"/>
                  <a:gd name="T78" fmla="*/ 0 w 2327"/>
                  <a:gd name="T79" fmla="*/ 0 h 1231"/>
                  <a:gd name="T80" fmla="*/ 0 w 2327"/>
                  <a:gd name="T81" fmla="*/ 0 h 1231"/>
                  <a:gd name="T82" fmla="*/ 0 w 2327"/>
                  <a:gd name="T83" fmla="*/ 0 h 1231"/>
                  <a:gd name="T84" fmla="*/ 0 w 2327"/>
                  <a:gd name="T85" fmla="*/ 0 h 1231"/>
                  <a:gd name="T86" fmla="*/ 0 w 2327"/>
                  <a:gd name="T87" fmla="*/ 0 h 1231"/>
                  <a:gd name="T88" fmla="*/ 0 w 2327"/>
                  <a:gd name="T89" fmla="*/ 0 h 1231"/>
                  <a:gd name="T90" fmla="*/ 0 w 2327"/>
                  <a:gd name="T91" fmla="*/ 0 h 1231"/>
                  <a:gd name="T92" fmla="*/ 0 w 2327"/>
                  <a:gd name="T93" fmla="*/ 0 h 1231"/>
                  <a:gd name="T94" fmla="*/ 0 w 2327"/>
                  <a:gd name="T95" fmla="*/ 0 h 1231"/>
                  <a:gd name="T96" fmla="*/ 0 w 2327"/>
                  <a:gd name="T97" fmla="*/ 0 h 1231"/>
                  <a:gd name="T98" fmla="*/ 0 w 2327"/>
                  <a:gd name="T99" fmla="*/ 0 h 1231"/>
                  <a:gd name="T100" fmla="*/ 0 w 2327"/>
                  <a:gd name="T101" fmla="*/ 0 h 1231"/>
                  <a:gd name="T102" fmla="*/ 0 w 2327"/>
                  <a:gd name="T103" fmla="*/ 0 h 1231"/>
                  <a:gd name="T104" fmla="*/ 0 w 2327"/>
                  <a:gd name="T105" fmla="*/ 0 h 1231"/>
                  <a:gd name="T106" fmla="*/ 0 w 2327"/>
                  <a:gd name="T107" fmla="*/ 0 h 1231"/>
                  <a:gd name="T108" fmla="*/ 0 w 2327"/>
                  <a:gd name="T109" fmla="*/ 0 h 1231"/>
                  <a:gd name="T110" fmla="*/ 0 w 2327"/>
                  <a:gd name="T111" fmla="*/ 0 h 12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327" h="1231">
                    <a:moveTo>
                      <a:pt x="1082" y="881"/>
                    </a:moveTo>
                    <a:lnTo>
                      <a:pt x="948" y="941"/>
                    </a:lnTo>
                    <a:lnTo>
                      <a:pt x="904" y="941"/>
                    </a:lnTo>
                    <a:lnTo>
                      <a:pt x="889" y="972"/>
                    </a:lnTo>
                    <a:lnTo>
                      <a:pt x="859" y="972"/>
                    </a:lnTo>
                    <a:lnTo>
                      <a:pt x="859" y="957"/>
                    </a:lnTo>
                    <a:lnTo>
                      <a:pt x="667" y="1017"/>
                    </a:lnTo>
                    <a:lnTo>
                      <a:pt x="667" y="1002"/>
                    </a:lnTo>
                    <a:lnTo>
                      <a:pt x="652" y="987"/>
                    </a:lnTo>
                    <a:lnTo>
                      <a:pt x="637" y="1002"/>
                    </a:lnTo>
                    <a:lnTo>
                      <a:pt x="637" y="1017"/>
                    </a:lnTo>
                    <a:lnTo>
                      <a:pt x="652" y="1048"/>
                    </a:lnTo>
                    <a:lnTo>
                      <a:pt x="667" y="1048"/>
                    </a:lnTo>
                    <a:lnTo>
                      <a:pt x="667" y="1033"/>
                    </a:lnTo>
                    <a:lnTo>
                      <a:pt x="667" y="1017"/>
                    </a:lnTo>
                    <a:lnTo>
                      <a:pt x="859" y="957"/>
                    </a:lnTo>
                    <a:lnTo>
                      <a:pt x="859" y="926"/>
                    </a:lnTo>
                    <a:lnTo>
                      <a:pt x="948" y="926"/>
                    </a:lnTo>
                    <a:lnTo>
                      <a:pt x="948" y="941"/>
                    </a:lnTo>
                    <a:lnTo>
                      <a:pt x="1082" y="881"/>
                    </a:lnTo>
                    <a:lnTo>
                      <a:pt x="1067" y="941"/>
                    </a:lnTo>
                    <a:lnTo>
                      <a:pt x="1007" y="941"/>
                    </a:lnTo>
                    <a:lnTo>
                      <a:pt x="1022" y="972"/>
                    </a:lnTo>
                    <a:lnTo>
                      <a:pt x="993" y="987"/>
                    </a:lnTo>
                    <a:lnTo>
                      <a:pt x="1007" y="1017"/>
                    </a:lnTo>
                    <a:lnTo>
                      <a:pt x="993" y="1078"/>
                    </a:lnTo>
                    <a:lnTo>
                      <a:pt x="948" y="1109"/>
                    </a:lnTo>
                    <a:lnTo>
                      <a:pt x="933" y="1093"/>
                    </a:lnTo>
                    <a:lnTo>
                      <a:pt x="904" y="1124"/>
                    </a:lnTo>
                    <a:lnTo>
                      <a:pt x="919" y="1139"/>
                    </a:lnTo>
                    <a:lnTo>
                      <a:pt x="933" y="1169"/>
                    </a:lnTo>
                    <a:lnTo>
                      <a:pt x="904" y="1169"/>
                    </a:lnTo>
                    <a:lnTo>
                      <a:pt x="889" y="1184"/>
                    </a:lnTo>
                    <a:lnTo>
                      <a:pt x="874" y="1169"/>
                    </a:lnTo>
                    <a:lnTo>
                      <a:pt x="859" y="1154"/>
                    </a:lnTo>
                    <a:lnTo>
                      <a:pt x="844" y="1169"/>
                    </a:lnTo>
                    <a:lnTo>
                      <a:pt x="815" y="1184"/>
                    </a:lnTo>
                    <a:lnTo>
                      <a:pt x="800" y="1184"/>
                    </a:lnTo>
                    <a:lnTo>
                      <a:pt x="770" y="1184"/>
                    </a:lnTo>
                    <a:lnTo>
                      <a:pt x="756" y="1215"/>
                    </a:lnTo>
                    <a:lnTo>
                      <a:pt x="741" y="1230"/>
                    </a:lnTo>
                    <a:lnTo>
                      <a:pt x="711" y="1230"/>
                    </a:lnTo>
                    <a:lnTo>
                      <a:pt x="711" y="1215"/>
                    </a:lnTo>
                    <a:lnTo>
                      <a:pt x="622" y="1184"/>
                    </a:lnTo>
                    <a:lnTo>
                      <a:pt x="607" y="1184"/>
                    </a:lnTo>
                    <a:lnTo>
                      <a:pt x="593" y="1200"/>
                    </a:lnTo>
                    <a:lnTo>
                      <a:pt x="563" y="1139"/>
                    </a:lnTo>
                    <a:lnTo>
                      <a:pt x="578" y="1139"/>
                    </a:lnTo>
                    <a:lnTo>
                      <a:pt x="563" y="1109"/>
                    </a:lnTo>
                    <a:lnTo>
                      <a:pt x="548" y="1124"/>
                    </a:lnTo>
                    <a:lnTo>
                      <a:pt x="548" y="1093"/>
                    </a:lnTo>
                    <a:lnTo>
                      <a:pt x="519" y="1063"/>
                    </a:lnTo>
                    <a:lnTo>
                      <a:pt x="504" y="1048"/>
                    </a:lnTo>
                    <a:lnTo>
                      <a:pt x="519" y="1048"/>
                    </a:lnTo>
                    <a:lnTo>
                      <a:pt x="519" y="1017"/>
                    </a:lnTo>
                    <a:lnTo>
                      <a:pt x="533" y="1017"/>
                    </a:lnTo>
                    <a:lnTo>
                      <a:pt x="533" y="987"/>
                    </a:lnTo>
                    <a:lnTo>
                      <a:pt x="504" y="987"/>
                    </a:lnTo>
                    <a:lnTo>
                      <a:pt x="489" y="987"/>
                    </a:lnTo>
                    <a:lnTo>
                      <a:pt x="444" y="1017"/>
                    </a:lnTo>
                    <a:lnTo>
                      <a:pt x="444" y="1048"/>
                    </a:lnTo>
                    <a:lnTo>
                      <a:pt x="489" y="1109"/>
                    </a:lnTo>
                    <a:lnTo>
                      <a:pt x="504" y="1139"/>
                    </a:lnTo>
                    <a:lnTo>
                      <a:pt x="504" y="1200"/>
                    </a:lnTo>
                    <a:lnTo>
                      <a:pt x="489" y="1169"/>
                    </a:lnTo>
                    <a:lnTo>
                      <a:pt x="444" y="1184"/>
                    </a:lnTo>
                    <a:lnTo>
                      <a:pt x="430" y="1169"/>
                    </a:lnTo>
                    <a:lnTo>
                      <a:pt x="430" y="1154"/>
                    </a:lnTo>
                    <a:lnTo>
                      <a:pt x="415" y="1154"/>
                    </a:lnTo>
                    <a:lnTo>
                      <a:pt x="415" y="1139"/>
                    </a:lnTo>
                    <a:lnTo>
                      <a:pt x="400" y="1124"/>
                    </a:lnTo>
                    <a:lnTo>
                      <a:pt x="370" y="1124"/>
                    </a:lnTo>
                    <a:lnTo>
                      <a:pt x="356" y="1093"/>
                    </a:lnTo>
                    <a:lnTo>
                      <a:pt x="326" y="1093"/>
                    </a:lnTo>
                    <a:lnTo>
                      <a:pt x="281" y="1048"/>
                    </a:lnTo>
                    <a:lnTo>
                      <a:pt x="296" y="1017"/>
                    </a:lnTo>
                    <a:lnTo>
                      <a:pt x="267" y="1017"/>
                    </a:lnTo>
                    <a:lnTo>
                      <a:pt x="237" y="1033"/>
                    </a:lnTo>
                    <a:lnTo>
                      <a:pt x="267" y="1048"/>
                    </a:lnTo>
                    <a:lnTo>
                      <a:pt x="222" y="1063"/>
                    </a:lnTo>
                    <a:lnTo>
                      <a:pt x="207" y="1033"/>
                    </a:lnTo>
                    <a:lnTo>
                      <a:pt x="163" y="1033"/>
                    </a:lnTo>
                    <a:lnTo>
                      <a:pt x="163" y="1048"/>
                    </a:lnTo>
                    <a:lnTo>
                      <a:pt x="133" y="1048"/>
                    </a:lnTo>
                    <a:lnTo>
                      <a:pt x="133" y="1017"/>
                    </a:lnTo>
                    <a:lnTo>
                      <a:pt x="104" y="987"/>
                    </a:lnTo>
                    <a:lnTo>
                      <a:pt x="89" y="1002"/>
                    </a:lnTo>
                    <a:lnTo>
                      <a:pt x="44" y="1002"/>
                    </a:lnTo>
                    <a:lnTo>
                      <a:pt x="30" y="987"/>
                    </a:lnTo>
                    <a:lnTo>
                      <a:pt x="44" y="987"/>
                    </a:lnTo>
                    <a:lnTo>
                      <a:pt x="59" y="926"/>
                    </a:lnTo>
                    <a:lnTo>
                      <a:pt x="44" y="896"/>
                    </a:lnTo>
                    <a:lnTo>
                      <a:pt x="44" y="866"/>
                    </a:lnTo>
                    <a:lnTo>
                      <a:pt x="0" y="790"/>
                    </a:lnTo>
                    <a:lnTo>
                      <a:pt x="15" y="759"/>
                    </a:lnTo>
                    <a:lnTo>
                      <a:pt x="30" y="774"/>
                    </a:lnTo>
                    <a:lnTo>
                      <a:pt x="44" y="759"/>
                    </a:lnTo>
                    <a:lnTo>
                      <a:pt x="30" y="729"/>
                    </a:lnTo>
                    <a:lnTo>
                      <a:pt x="59" y="714"/>
                    </a:lnTo>
                    <a:lnTo>
                      <a:pt x="89" y="729"/>
                    </a:lnTo>
                    <a:lnTo>
                      <a:pt x="119" y="699"/>
                    </a:lnTo>
                    <a:lnTo>
                      <a:pt x="104" y="683"/>
                    </a:lnTo>
                    <a:lnTo>
                      <a:pt x="133" y="623"/>
                    </a:lnTo>
                    <a:lnTo>
                      <a:pt x="119" y="592"/>
                    </a:lnTo>
                    <a:lnTo>
                      <a:pt x="104" y="547"/>
                    </a:lnTo>
                    <a:lnTo>
                      <a:pt x="119" y="531"/>
                    </a:lnTo>
                    <a:lnTo>
                      <a:pt x="104" y="486"/>
                    </a:lnTo>
                    <a:lnTo>
                      <a:pt x="89" y="471"/>
                    </a:lnTo>
                    <a:lnTo>
                      <a:pt x="89" y="440"/>
                    </a:lnTo>
                    <a:lnTo>
                      <a:pt x="89" y="425"/>
                    </a:lnTo>
                    <a:lnTo>
                      <a:pt x="163" y="440"/>
                    </a:lnTo>
                    <a:lnTo>
                      <a:pt x="252" y="456"/>
                    </a:lnTo>
                    <a:lnTo>
                      <a:pt x="252" y="486"/>
                    </a:lnTo>
                    <a:lnTo>
                      <a:pt x="237" y="516"/>
                    </a:lnTo>
                    <a:lnTo>
                      <a:pt x="193" y="516"/>
                    </a:lnTo>
                    <a:lnTo>
                      <a:pt x="133" y="486"/>
                    </a:lnTo>
                    <a:lnTo>
                      <a:pt x="148" y="516"/>
                    </a:lnTo>
                    <a:lnTo>
                      <a:pt x="163" y="531"/>
                    </a:lnTo>
                    <a:lnTo>
                      <a:pt x="178" y="577"/>
                    </a:lnTo>
                    <a:lnTo>
                      <a:pt x="207" y="577"/>
                    </a:lnTo>
                    <a:lnTo>
                      <a:pt x="207" y="547"/>
                    </a:lnTo>
                    <a:lnTo>
                      <a:pt x="237" y="562"/>
                    </a:lnTo>
                    <a:lnTo>
                      <a:pt x="237" y="531"/>
                    </a:lnTo>
                    <a:lnTo>
                      <a:pt x="267" y="501"/>
                    </a:lnTo>
                    <a:lnTo>
                      <a:pt x="296" y="501"/>
                    </a:lnTo>
                    <a:lnTo>
                      <a:pt x="281" y="471"/>
                    </a:lnTo>
                    <a:lnTo>
                      <a:pt x="281" y="440"/>
                    </a:lnTo>
                    <a:lnTo>
                      <a:pt x="311" y="440"/>
                    </a:lnTo>
                    <a:lnTo>
                      <a:pt x="311" y="456"/>
                    </a:lnTo>
                    <a:lnTo>
                      <a:pt x="326" y="471"/>
                    </a:lnTo>
                    <a:lnTo>
                      <a:pt x="356" y="471"/>
                    </a:lnTo>
                    <a:lnTo>
                      <a:pt x="341" y="440"/>
                    </a:lnTo>
                    <a:lnTo>
                      <a:pt x="415" y="410"/>
                    </a:lnTo>
                    <a:lnTo>
                      <a:pt x="400" y="456"/>
                    </a:lnTo>
                    <a:lnTo>
                      <a:pt x="400" y="471"/>
                    </a:lnTo>
                    <a:lnTo>
                      <a:pt x="430" y="425"/>
                    </a:lnTo>
                    <a:lnTo>
                      <a:pt x="489" y="410"/>
                    </a:lnTo>
                    <a:lnTo>
                      <a:pt x="504" y="410"/>
                    </a:lnTo>
                    <a:lnTo>
                      <a:pt x="489" y="380"/>
                    </a:lnTo>
                    <a:lnTo>
                      <a:pt x="593" y="380"/>
                    </a:lnTo>
                    <a:lnTo>
                      <a:pt x="593" y="395"/>
                    </a:lnTo>
                    <a:lnTo>
                      <a:pt x="563" y="319"/>
                    </a:lnTo>
                    <a:lnTo>
                      <a:pt x="578" y="304"/>
                    </a:lnTo>
                    <a:lnTo>
                      <a:pt x="578" y="258"/>
                    </a:lnTo>
                    <a:lnTo>
                      <a:pt x="607" y="258"/>
                    </a:lnTo>
                    <a:lnTo>
                      <a:pt x="622" y="304"/>
                    </a:lnTo>
                    <a:lnTo>
                      <a:pt x="667" y="380"/>
                    </a:lnTo>
                    <a:lnTo>
                      <a:pt x="682" y="410"/>
                    </a:lnTo>
                    <a:lnTo>
                      <a:pt x="667" y="440"/>
                    </a:lnTo>
                    <a:lnTo>
                      <a:pt x="637" y="456"/>
                    </a:lnTo>
                    <a:lnTo>
                      <a:pt x="682" y="471"/>
                    </a:lnTo>
                    <a:lnTo>
                      <a:pt x="696" y="410"/>
                    </a:lnTo>
                    <a:lnTo>
                      <a:pt x="696" y="380"/>
                    </a:lnTo>
                    <a:lnTo>
                      <a:pt x="711" y="380"/>
                    </a:lnTo>
                    <a:lnTo>
                      <a:pt x="756" y="410"/>
                    </a:lnTo>
                    <a:lnTo>
                      <a:pt x="711" y="364"/>
                    </a:lnTo>
                    <a:lnTo>
                      <a:pt x="682" y="364"/>
                    </a:lnTo>
                    <a:lnTo>
                      <a:pt x="667" y="319"/>
                    </a:lnTo>
                    <a:lnTo>
                      <a:pt x="637" y="304"/>
                    </a:lnTo>
                    <a:lnTo>
                      <a:pt x="652" y="258"/>
                    </a:lnTo>
                    <a:lnTo>
                      <a:pt x="682" y="289"/>
                    </a:lnTo>
                    <a:lnTo>
                      <a:pt x="682" y="258"/>
                    </a:lnTo>
                    <a:lnTo>
                      <a:pt x="741" y="273"/>
                    </a:lnTo>
                    <a:lnTo>
                      <a:pt x="741" y="243"/>
                    </a:lnTo>
                    <a:lnTo>
                      <a:pt x="711" y="243"/>
                    </a:lnTo>
                    <a:lnTo>
                      <a:pt x="696" y="213"/>
                    </a:lnTo>
                    <a:lnTo>
                      <a:pt x="741" y="182"/>
                    </a:lnTo>
                    <a:lnTo>
                      <a:pt x="726" y="167"/>
                    </a:lnTo>
                    <a:lnTo>
                      <a:pt x="800" y="91"/>
                    </a:lnTo>
                    <a:lnTo>
                      <a:pt x="919" y="61"/>
                    </a:lnTo>
                    <a:lnTo>
                      <a:pt x="919" y="30"/>
                    </a:lnTo>
                    <a:lnTo>
                      <a:pt x="933" y="0"/>
                    </a:lnTo>
                    <a:lnTo>
                      <a:pt x="978" y="0"/>
                    </a:lnTo>
                    <a:lnTo>
                      <a:pt x="993" y="30"/>
                    </a:lnTo>
                    <a:lnTo>
                      <a:pt x="1022" y="0"/>
                    </a:lnTo>
                    <a:lnTo>
                      <a:pt x="1052" y="0"/>
                    </a:lnTo>
                    <a:lnTo>
                      <a:pt x="1067" y="0"/>
                    </a:lnTo>
                    <a:lnTo>
                      <a:pt x="1096" y="30"/>
                    </a:lnTo>
                    <a:lnTo>
                      <a:pt x="1082" y="61"/>
                    </a:lnTo>
                    <a:lnTo>
                      <a:pt x="1067" y="91"/>
                    </a:lnTo>
                    <a:lnTo>
                      <a:pt x="1096" y="106"/>
                    </a:lnTo>
                    <a:lnTo>
                      <a:pt x="1082" y="137"/>
                    </a:lnTo>
                    <a:lnTo>
                      <a:pt x="1156" y="61"/>
                    </a:lnTo>
                    <a:lnTo>
                      <a:pt x="1185" y="91"/>
                    </a:lnTo>
                    <a:lnTo>
                      <a:pt x="1200" y="46"/>
                    </a:lnTo>
                    <a:lnTo>
                      <a:pt x="1333" y="61"/>
                    </a:lnTo>
                    <a:lnTo>
                      <a:pt x="1452" y="106"/>
                    </a:lnTo>
                    <a:lnTo>
                      <a:pt x="1467" y="76"/>
                    </a:lnTo>
                    <a:lnTo>
                      <a:pt x="1526" y="46"/>
                    </a:lnTo>
                    <a:lnTo>
                      <a:pt x="1600" y="46"/>
                    </a:lnTo>
                    <a:lnTo>
                      <a:pt x="1644" y="61"/>
                    </a:lnTo>
                    <a:lnTo>
                      <a:pt x="1733" y="30"/>
                    </a:lnTo>
                    <a:lnTo>
                      <a:pt x="1837" y="46"/>
                    </a:lnTo>
                    <a:lnTo>
                      <a:pt x="1941" y="106"/>
                    </a:lnTo>
                    <a:lnTo>
                      <a:pt x="2015" y="61"/>
                    </a:lnTo>
                    <a:lnTo>
                      <a:pt x="2030" y="91"/>
                    </a:lnTo>
                    <a:lnTo>
                      <a:pt x="2059" y="76"/>
                    </a:lnTo>
                    <a:lnTo>
                      <a:pt x="2059" y="46"/>
                    </a:lnTo>
                    <a:lnTo>
                      <a:pt x="2133" y="30"/>
                    </a:lnTo>
                    <a:lnTo>
                      <a:pt x="2193" y="61"/>
                    </a:lnTo>
                    <a:lnTo>
                      <a:pt x="2296" y="46"/>
                    </a:lnTo>
                    <a:lnTo>
                      <a:pt x="2326" y="106"/>
                    </a:lnTo>
                    <a:lnTo>
                      <a:pt x="2296" y="106"/>
                    </a:lnTo>
                    <a:lnTo>
                      <a:pt x="2237" y="91"/>
                    </a:lnTo>
                    <a:lnTo>
                      <a:pt x="2237" y="121"/>
                    </a:lnTo>
                    <a:lnTo>
                      <a:pt x="2252" y="137"/>
                    </a:lnTo>
                    <a:lnTo>
                      <a:pt x="2296" y="137"/>
                    </a:lnTo>
                    <a:lnTo>
                      <a:pt x="2311" y="137"/>
                    </a:lnTo>
                    <a:lnTo>
                      <a:pt x="2311" y="182"/>
                    </a:lnTo>
                    <a:lnTo>
                      <a:pt x="2267" y="228"/>
                    </a:lnTo>
                    <a:lnTo>
                      <a:pt x="2237" y="273"/>
                    </a:lnTo>
                    <a:lnTo>
                      <a:pt x="2193" y="258"/>
                    </a:lnTo>
                    <a:lnTo>
                      <a:pt x="2148" y="258"/>
                    </a:lnTo>
                    <a:lnTo>
                      <a:pt x="2133" y="304"/>
                    </a:lnTo>
                    <a:lnTo>
                      <a:pt x="2119" y="273"/>
                    </a:lnTo>
                    <a:lnTo>
                      <a:pt x="2089" y="304"/>
                    </a:lnTo>
                    <a:lnTo>
                      <a:pt x="2104" y="364"/>
                    </a:lnTo>
                    <a:lnTo>
                      <a:pt x="2133" y="364"/>
                    </a:lnTo>
                    <a:lnTo>
                      <a:pt x="2133" y="395"/>
                    </a:lnTo>
                    <a:lnTo>
                      <a:pt x="2148" y="410"/>
                    </a:lnTo>
                    <a:lnTo>
                      <a:pt x="2148" y="456"/>
                    </a:lnTo>
                    <a:lnTo>
                      <a:pt x="2163" y="471"/>
                    </a:lnTo>
                    <a:lnTo>
                      <a:pt x="2148" y="486"/>
                    </a:lnTo>
                    <a:lnTo>
                      <a:pt x="2163" y="531"/>
                    </a:lnTo>
                    <a:lnTo>
                      <a:pt x="2148" y="531"/>
                    </a:lnTo>
                    <a:lnTo>
                      <a:pt x="2133" y="607"/>
                    </a:lnTo>
                    <a:lnTo>
                      <a:pt x="2045" y="456"/>
                    </a:lnTo>
                    <a:lnTo>
                      <a:pt x="2030" y="395"/>
                    </a:lnTo>
                    <a:lnTo>
                      <a:pt x="2045" y="395"/>
                    </a:lnTo>
                    <a:lnTo>
                      <a:pt x="2074" y="289"/>
                    </a:lnTo>
                    <a:lnTo>
                      <a:pt x="2045" y="213"/>
                    </a:lnTo>
                    <a:lnTo>
                      <a:pt x="2015" y="228"/>
                    </a:lnTo>
                    <a:lnTo>
                      <a:pt x="2030" y="243"/>
                    </a:lnTo>
                    <a:lnTo>
                      <a:pt x="2030" y="289"/>
                    </a:lnTo>
                    <a:lnTo>
                      <a:pt x="2000" y="289"/>
                    </a:lnTo>
                    <a:lnTo>
                      <a:pt x="2000" y="243"/>
                    </a:lnTo>
                    <a:lnTo>
                      <a:pt x="1956" y="304"/>
                    </a:lnTo>
                    <a:lnTo>
                      <a:pt x="1956" y="380"/>
                    </a:lnTo>
                    <a:lnTo>
                      <a:pt x="1926" y="395"/>
                    </a:lnTo>
                    <a:lnTo>
                      <a:pt x="1882" y="380"/>
                    </a:lnTo>
                    <a:lnTo>
                      <a:pt x="1882" y="395"/>
                    </a:lnTo>
                    <a:lnTo>
                      <a:pt x="1793" y="425"/>
                    </a:lnTo>
                    <a:lnTo>
                      <a:pt x="1763" y="547"/>
                    </a:lnTo>
                    <a:lnTo>
                      <a:pt x="1748" y="577"/>
                    </a:lnTo>
                    <a:lnTo>
                      <a:pt x="1793" y="592"/>
                    </a:lnTo>
                    <a:lnTo>
                      <a:pt x="1807" y="623"/>
                    </a:lnTo>
                    <a:lnTo>
                      <a:pt x="1837" y="577"/>
                    </a:lnTo>
                    <a:lnTo>
                      <a:pt x="1867" y="592"/>
                    </a:lnTo>
                    <a:lnTo>
                      <a:pt x="1882" y="607"/>
                    </a:lnTo>
                    <a:lnTo>
                      <a:pt x="1896" y="683"/>
                    </a:lnTo>
                    <a:lnTo>
                      <a:pt x="1911" y="744"/>
                    </a:lnTo>
                    <a:lnTo>
                      <a:pt x="1882" y="896"/>
                    </a:lnTo>
                    <a:lnTo>
                      <a:pt x="1837" y="926"/>
                    </a:lnTo>
                    <a:lnTo>
                      <a:pt x="1807" y="866"/>
                    </a:lnTo>
                    <a:lnTo>
                      <a:pt x="1837" y="850"/>
                    </a:lnTo>
                    <a:lnTo>
                      <a:pt x="1837" y="774"/>
                    </a:lnTo>
                    <a:lnTo>
                      <a:pt x="1807" y="774"/>
                    </a:lnTo>
                    <a:lnTo>
                      <a:pt x="1793" y="790"/>
                    </a:lnTo>
                    <a:lnTo>
                      <a:pt x="1778" y="790"/>
                    </a:lnTo>
                    <a:lnTo>
                      <a:pt x="1719" y="744"/>
                    </a:lnTo>
                    <a:lnTo>
                      <a:pt x="1719" y="759"/>
                    </a:lnTo>
                    <a:lnTo>
                      <a:pt x="1689" y="729"/>
                    </a:lnTo>
                    <a:lnTo>
                      <a:pt x="1644" y="683"/>
                    </a:lnTo>
                    <a:lnTo>
                      <a:pt x="1600" y="653"/>
                    </a:lnTo>
                    <a:lnTo>
                      <a:pt x="1570" y="653"/>
                    </a:lnTo>
                    <a:lnTo>
                      <a:pt x="1556" y="699"/>
                    </a:lnTo>
                    <a:lnTo>
                      <a:pt x="1570" y="699"/>
                    </a:lnTo>
                    <a:lnTo>
                      <a:pt x="1570" y="729"/>
                    </a:lnTo>
                    <a:lnTo>
                      <a:pt x="1556" y="774"/>
                    </a:lnTo>
                    <a:lnTo>
                      <a:pt x="1541" y="790"/>
                    </a:lnTo>
                    <a:lnTo>
                      <a:pt x="1526" y="790"/>
                    </a:lnTo>
                    <a:lnTo>
                      <a:pt x="1482" y="790"/>
                    </a:lnTo>
                    <a:lnTo>
                      <a:pt x="1467" y="805"/>
                    </a:lnTo>
                    <a:lnTo>
                      <a:pt x="1437" y="805"/>
                    </a:lnTo>
                    <a:lnTo>
                      <a:pt x="1422" y="820"/>
                    </a:lnTo>
                    <a:lnTo>
                      <a:pt x="1348" y="790"/>
                    </a:lnTo>
                    <a:lnTo>
                      <a:pt x="1304" y="805"/>
                    </a:lnTo>
                    <a:lnTo>
                      <a:pt x="1289" y="790"/>
                    </a:lnTo>
                    <a:lnTo>
                      <a:pt x="1230" y="759"/>
                    </a:lnTo>
                    <a:lnTo>
                      <a:pt x="1215" y="805"/>
                    </a:lnTo>
                    <a:lnTo>
                      <a:pt x="1215" y="835"/>
                    </a:lnTo>
                    <a:lnTo>
                      <a:pt x="1170" y="835"/>
                    </a:lnTo>
                    <a:lnTo>
                      <a:pt x="1126" y="835"/>
                    </a:lnTo>
                    <a:lnTo>
                      <a:pt x="1082" y="88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3" name="Freeform 626">
                <a:extLst>
                  <a:ext uri="{FF2B5EF4-FFF2-40B4-BE49-F238E27FC236}">
                    <a16:creationId xmlns="" xmlns:a16="http://schemas.microsoft.com/office/drawing/2014/main" id="{7772987F-C994-438A-BD5C-955E7FE0AF2A}"/>
                  </a:ext>
                </a:extLst>
              </p:cNvPr>
              <p:cNvSpPr>
                <a:spLocks/>
              </p:cNvSpPr>
              <p:nvPr/>
            </p:nvSpPr>
            <p:spPr bwMode="auto">
              <a:xfrm>
                <a:off x="6219361" y="3598772"/>
                <a:ext cx="2252822" cy="1039104"/>
              </a:xfrm>
              <a:custGeom>
                <a:avLst/>
                <a:gdLst>
                  <a:gd name="T0" fmla="*/ 0 w 2342"/>
                  <a:gd name="T1" fmla="*/ 0 h 1246"/>
                  <a:gd name="T2" fmla="*/ 0 w 2342"/>
                  <a:gd name="T3" fmla="*/ 0 h 1246"/>
                  <a:gd name="T4" fmla="*/ 0 w 2342"/>
                  <a:gd name="T5" fmla="*/ 0 h 1246"/>
                  <a:gd name="T6" fmla="*/ 0 w 2342"/>
                  <a:gd name="T7" fmla="*/ 0 h 1246"/>
                  <a:gd name="T8" fmla="*/ 0 w 2342"/>
                  <a:gd name="T9" fmla="*/ 0 h 1246"/>
                  <a:gd name="T10" fmla="*/ 0 w 2342"/>
                  <a:gd name="T11" fmla="*/ 0 h 1246"/>
                  <a:gd name="T12" fmla="*/ 0 w 2342"/>
                  <a:gd name="T13" fmla="*/ 0 h 1246"/>
                  <a:gd name="T14" fmla="*/ 0 w 2342"/>
                  <a:gd name="T15" fmla="*/ 0 h 1246"/>
                  <a:gd name="T16" fmla="*/ 0 w 2342"/>
                  <a:gd name="T17" fmla="*/ 0 h 1246"/>
                  <a:gd name="T18" fmla="*/ 0 w 2342"/>
                  <a:gd name="T19" fmla="*/ 0 h 1246"/>
                  <a:gd name="T20" fmla="*/ 0 w 2342"/>
                  <a:gd name="T21" fmla="*/ 0 h 1246"/>
                  <a:gd name="T22" fmla="*/ 0 w 2342"/>
                  <a:gd name="T23" fmla="*/ 0 h 1246"/>
                  <a:gd name="T24" fmla="*/ 0 w 2342"/>
                  <a:gd name="T25" fmla="*/ 0 h 1246"/>
                  <a:gd name="T26" fmla="*/ 0 w 2342"/>
                  <a:gd name="T27" fmla="*/ 0 h 1246"/>
                  <a:gd name="T28" fmla="*/ 0 w 2342"/>
                  <a:gd name="T29" fmla="*/ 0 h 1246"/>
                  <a:gd name="T30" fmla="*/ 0 w 2342"/>
                  <a:gd name="T31" fmla="*/ 0 h 1246"/>
                  <a:gd name="T32" fmla="*/ 0 w 2342"/>
                  <a:gd name="T33" fmla="*/ 0 h 1246"/>
                  <a:gd name="T34" fmla="*/ 0 w 2342"/>
                  <a:gd name="T35" fmla="*/ 0 h 1246"/>
                  <a:gd name="T36" fmla="*/ 0 w 2342"/>
                  <a:gd name="T37" fmla="*/ 0 h 1246"/>
                  <a:gd name="T38" fmla="*/ 0 w 2342"/>
                  <a:gd name="T39" fmla="*/ 0 h 1246"/>
                  <a:gd name="T40" fmla="*/ 0 w 2342"/>
                  <a:gd name="T41" fmla="*/ 0 h 1246"/>
                  <a:gd name="T42" fmla="*/ 0 w 2342"/>
                  <a:gd name="T43" fmla="*/ 0 h 1246"/>
                  <a:gd name="T44" fmla="*/ 0 w 2342"/>
                  <a:gd name="T45" fmla="*/ 0 h 1246"/>
                  <a:gd name="T46" fmla="*/ 0 w 2342"/>
                  <a:gd name="T47" fmla="*/ 0 h 1246"/>
                  <a:gd name="T48" fmla="*/ 0 w 2342"/>
                  <a:gd name="T49" fmla="*/ 0 h 1246"/>
                  <a:gd name="T50" fmla="*/ 0 w 2342"/>
                  <a:gd name="T51" fmla="*/ 0 h 1246"/>
                  <a:gd name="T52" fmla="*/ 0 w 2342"/>
                  <a:gd name="T53" fmla="*/ 0 h 1246"/>
                  <a:gd name="T54" fmla="*/ 0 w 2342"/>
                  <a:gd name="T55" fmla="*/ 0 h 1246"/>
                  <a:gd name="T56" fmla="*/ 0 w 2342"/>
                  <a:gd name="T57" fmla="*/ 0 h 1246"/>
                  <a:gd name="T58" fmla="*/ 0 w 2342"/>
                  <a:gd name="T59" fmla="*/ 0 h 1246"/>
                  <a:gd name="T60" fmla="*/ 0 w 2342"/>
                  <a:gd name="T61" fmla="*/ 0 h 1246"/>
                  <a:gd name="T62" fmla="*/ 0 w 2342"/>
                  <a:gd name="T63" fmla="*/ 0 h 1246"/>
                  <a:gd name="T64" fmla="*/ 0 w 2342"/>
                  <a:gd name="T65" fmla="*/ 0 h 1246"/>
                  <a:gd name="T66" fmla="*/ 0 w 2342"/>
                  <a:gd name="T67" fmla="*/ 0 h 1246"/>
                  <a:gd name="T68" fmla="*/ 0 w 2342"/>
                  <a:gd name="T69" fmla="*/ 0 h 1246"/>
                  <a:gd name="T70" fmla="*/ 0 w 2342"/>
                  <a:gd name="T71" fmla="*/ 0 h 1246"/>
                  <a:gd name="T72" fmla="*/ 0 w 2342"/>
                  <a:gd name="T73" fmla="*/ 0 h 1246"/>
                  <a:gd name="T74" fmla="*/ 0 w 2342"/>
                  <a:gd name="T75" fmla="*/ 0 h 1246"/>
                  <a:gd name="T76" fmla="*/ 0 w 2342"/>
                  <a:gd name="T77" fmla="*/ 0 h 1246"/>
                  <a:gd name="T78" fmla="*/ 0 w 2342"/>
                  <a:gd name="T79" fmla="*/ 0 h 1246"/>
                  <a:gd name="T80" fmla="*/ 0 w 2342"/>
                  <a:gd name="T81" fmla="*/ 0 h 1246"/>
                  <a:gd name="T82" fmla="*/ 0 w 2342"/>
                  <a:gd name="T83" fmla="*/ 0 h 1246"/>
                  <a:gd name="T84" fmla="*/ 0 w 2342"/>
                  <a:gd name="T85" fmla="*/ 0 h 1246"/>
                  <a:gd name="T86" fmla="*/ 0 w 2342"/>
                  <a:gd name="T87" fmla="*/ 0 h 1246"/>
                  <a:gd name="T88" fmla="*/ 0 w 2342"/>
                  <a:gd name="T89" fmla="*/ 0 h 1246"/>
                  <a:gd name="T90" fmla="*/ 0 w 2342"/>
                  <a:gd name="T91" fmla="*/ 0 h 1246"/>
                  <a:gd name="T92" fmla="*/ 0 w 2342"/>
                  <a:gd name="T93" fmla="*/ 0 h 1246"/>
                  <a:gd name="T94" fmla="*/ 0 w 2342"/>
                  <a:gd name="T95" fmla="*/ 0 h 1246"/>
                  <a:gd name="T96" fmla="*/ 0 w 2342"/>
                  <a:gd name="T97" fmla="*/ 0 h 1246"/>
                  <a:gd name="T98" fmla="*/ 0 w 2342"/>
                  <a:gd name="T99" fmla="*/ 0 h 1246"/>
                  <a:gd name="T100" fmla="*/ 0 w 2342"/>
                  <a:gd name="T101" fmla="*/ 0 h 1246"/>
                  <a:gd name="T102" fmla="*/ 0 w 2342"/>
                  <a:gd name="T103" fmla="*/ 0 h 1246"/>
                  <a:gd name="T104" fmla="*/ 0 w 2342"/>
                  <a:gd name="T105" fmla="*/ 0 h 12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342" h="1246">
                    <a:moveTo>
                      <a:pt x="1088" y="891"/>
                    </a:moveTo>
                    <a:lnTo>
                      <a:pt x="1074" y="953"/>
                    </a:lnTo>
                    <a:lnTo>
                      <a:pt x="1014" y="953"/>
                    </a:lnTo>
                    <a:lnTo>
                      <a:pt x="1029" y="984"/>
                    </a:lnTo>
                    <a:lnTo>
                      <a:pt x="999" y="999"/>
                    </a:lnTo>
                    <a:lnTo>
                      <a:pt x="1014" y="1030"/>
                    </a:lnTo>
                    <a:lnTo>
                      <a:pt x="999" y="1091"/>
                    </a:lnTo>
                    <a:lnTo>
                      <a:pt x="954" y="1122"/>
                    </a:lnTo>
                    <a:lnTo>
                      <a:pt x="939" y="1107"/>
                    </a:lnTo>
                    <a:lnTo>
                      <a:pt x="910" y="1137"/>
                    </a:lnTo>
                    <a:lnTo>
                      <a:pt x="924" y="1153"/>
                    </a:lnTo>
                    <a:lnTo>
                      <a:pt x="939" y="1184"/>
                    </a:lnTo>
                    <a:lnTo>
                      <a:pt x="910" y="1184"/>
                    </a:lnTo>
                    <a:lnTo>
                      <a:pt x="895" y="1199"/>
                    </a:lnTo>
                    <a:lnTo>
                      <a:pt x="880" y="1184"/>
                    </a:lnTo>
                    <a:lnTo>
                      <a:pt x="865" y="1168"/>
                    </a:lnTo>
                    <a:lnTo>
                      <a:pt x="850" y="1184"/>
                    </a:lnTo>
                    <a:lnTo>
                      <a:pt x="820" y="1199"/>
                    </a:lnTo>
                    <a:lnTo>
                      <a:pt x="805" y="1199"/>
                    </a:lnTo>
                    <a:lnTo>
                      <a:pt x="775" y="1199"/>
                    </a:lnTo>
                    <a:lnTo>
                      <a:pt x="760" y="1230"/>
                    </a:lnTo>
                    <a:lnTo>
                      <a:pt x="746" y="1245"/>
                    </a:lnTo>
                    <a:lnTo>
                      <a:pt x="716" y="1245"/>
                    </a:lnTo>
                    <a:lnTo>
                      <a:pt x="716" y="1230"/>
                    </a:lnTo>
                    <a:lnTo>
                      <a:pt x="626" y="1199"/>
                    </a:lnTo>
                    <a:lnTo>
                      <a:pt x="611" y="1199"/>
                    </a:lnTo>
                    <a:lnTo>
                      <a:pt x="596" y="1214"/>
                    </a:lnTo>
                    <a:lnTo>
                      <a:pt x="567" y="1153"/>
                    </a:lnTo>
                    <a:lnTo>
                      <a:pt x="582" y="1153"/>
                    </a:lnTo>
                    <a:lnTo>
                      <a:pt x="567" y="1122"/>
                    </a:lnTo>
                    <a:lnTo>
                      <a:pt x="552" y="1137"/>
                    </a:lnTo>
                    <a:lnTo>
                      <a:pt x="552" y="1107"/>
                    </a:lnTo>
                    <a:lnTo>
                      <a:pt x="522" y="1076"/>
                    </a:lnTo>
                    <a:lnTo>
                      <a:pt x="507" y="1061"/>
                    </a:lnTo>
                    <a:lnTo>
                      <a:pt x="522" y="1061"/>
                    </a:lnTo>
                    <a:lnTo>
                      <a:pt x="522" y="1030"/>
                    </a:lnTo>
                    <a:lnTo>
                      <a:pt x="537" y="1030"/>
                    </a:lnTo>
                    <a:lnTo>
                      <a:pt x="537" y="999"/>
                    </a:lnTo>
                    <a:lnTo>
                      <a:pt x="507" y="999"/>
                    </a:lnTo>
                    <a:lnTo>
                      <a:pt x="492" y="999"/>
                    </a:lnTo>
                    <a:lnTo>
                      <a:pt x="447" y="1030"/>
                    </a:lnTo>
                    <a:lnTo>
                      <a:pt x="447" y="1061"/>
                    </a:lnTo>
                    <a:lnTo>
                      <a:pt x="492" y="1122"/>
                    </a:lnTo>
                    <a:lnTo>
                      <a:pt x="507" y="1153"/>
                    </a:lnTo>
                    <a:lnTo>
                      <a:pt x="507" y="1214"/>
                    </a:lnTo>
                    <a:lnTo>
                      <a:pt x="492" y="1184"/>
                    </a:lnTo>
                    <a:lnTo>
                      <a:pt x="447" y="1199"/>
                    </a:lnTo>
                    <a:lnTo>
                      <a:pt x="432" y="1184"/>
                    </a:lnTo>
                    <a:lnTo>
                      <a:pt x="432" y="1168"/>
                    </a:lnTo>
                    <a:lnTo>
                      <a:pt x="418" y="1168"/>
                    </a:lnTo>
                    <a:lnTo>
                      <a:pt x="418" y="1153"/>
                    </a:lnTo>
                    <a:lnTo>
                      <a:pt x="403" y="1137"/>
                    </a:lnTo>
                    <a:lnTo>
                      <a:pt x="373" y="1137"/>
                    </a:lnTo>
                    <a:lnTo>
                      <a:pt x="358" y="1107"/>
                    </a:lnTo>
                    <a:lnTo>
                      <a:pt x="328" y="1107"/>
                    </a:lnTo>
                    <a:lnTo>
                      <a:pt x="283" y="1061"/>
                    </a:lnTo>
                    <a:lnTo>
                      <a:pt x="298" y="1030"/>
                    </a:lnTo>
                    <a:lnTo>
                      <a:pt x="268" y="1030"/>
                    </a:lnTo>
                    <a:lnTo>
                      <a:pt x="239" y="1045"/>
                    </a:lnTo>
                    <a:lnTo>
                      <a:pt x="268" y="1061"/>
                    </a:lnTo>
                    <a:lnTo>
                      <a:pt x="224" y="1076"/>
                    </a:lnTo>
                    <a:lnTo>
                      <a:pt x="209" y="1045"/>
                    </a:lnTo>
                    <a:lnTo>
                      <a:pt x="164" y="1045"/>
                    </a:lnTo>
                    <a:lnTo>
                      <a:pt x="164" y="1061"/>
                    </a:lnTo>
                    <a:lnTo>
                      <a:pt x="134" y="1061"/>
                    </a:lnTo>
                    <a:lnTo>
                      <a:pt x="134" y="1030"/>
                    </a:lnTo>
                    <a:lnTo>
                      <a:pt x="104" y="999"/>
                    </a:lnTo>
                    <a:lnTo>
                      <a:pt x="89" y="1014"/>
                    </a:lnTo>
                    <a:lnTo>
                      <a:pt x="45" y="1014"/>
                    </a:lnTo>
                    <a:lnTo>
                      <a:pt x="30" y="999"/>
                    </a:lnTo>
                    <a:lnTo>
                      <a:pt x="45" y="999"/>
                    </a:lnTo>
                    <a:lnTo>
                      <a:pt x="60" y="938"/>
                    </a:lnTo>
                    <a:lnTo>
                      <a:pt x="45" y="907"/>
                    </a:lnTo>
                    <a:lnTo>
                      <a:pt x="45" y="876"/>
                    </a:lnTo>
                    <a:lnTo>
                      <a:pt x="0" y="799"/>
                    </a:lnTo>
                    <a:lnTo>
                      <a:pt x="15" y="769"/>
                    </a:lnTo>
                    <a:lnTo>
                      <a:pt x="30" y="784"/>
                    </a:lnTo>
                    <a:lnTo>
                      <a:pt x="45" y="769"/>
                    </a:lnTo>
                    <a:lnTo>
                      <a:pt x="30" y="738"/>
                    </a:lnTo>
                    <a:lnTo>
                      <a:pt x="60" y="722"/>
                    </a:lnTo>
                    <a:lnTo>
                      <a:pt x="89" y="738"/>
                    </a:lnTo>
                    <a:lnTo>
                      <a:pt x="119" y="707"/>
                    </a:lnTo>
                    <a:lnTo>
                      <a:pt x="104" y="692"/>
                    </a:lnTo>
                    <a:lnTo>
                      <a:pt x="134" y="630"/>
                    </a:lnTo>
                    <a:lnTo>
                      <a:pt x="119" y="599"/>
                    </a:lnTo>
                    <a:lnTo>
                      <a:pt x="104" y="553"/>
                    </a:lnTo>
                    <a:lnTo>
                      <a:pt x="119" y="538"/>
                    </a:lnTo>
                    <a:lnTo>
                      <a:pt x="104" y="492"/>
                    </a:lnTo>
                    <a:lnTo>
                      <a:pt x="89" y="476"/>
                    </a:lnTo>
                    <a:lnTo>
                      <a:pt x="89" y="446"/>
                    </a:lnTo>
                    <a:lnTo>
                      <a:pt x="89" y="430"/>
                    </a:lnTo>
                    <a:lnTo>
                      <a:pt x="164" y="446"/>
                    </a:lnTo>
                    <a:lnTo>
                      <a:pt x="253" y="461"/>
                    </a:lnTo>
                    <a:lnTo>
                      <a:pt x="253" y="492"/>
                    </a:lnTo>
                    <a:lnTo>
                      <a:pt x="239" y="523"/>
                    </a:lnTo>
                    <a:lnTo>
                      <a:pt x="194" y="523"/>
                    </a:lnTo>
                    <a:lnTo>
                      <a:pt x="134" y="492"/>
                    </a:lnTo>
                    <a:lnTo>
                      <a:pt x="149" y="523"/>
                    </a:lnTo>
                    <a:lnTo>
                      <a:pt x="164" y="538"/>
                    </a:lnTo>
                    <a:lnTo>
                      <a:pt x="179" y="584"/>
                    </a:lnTo>
                    <a:lnTo>
                      <a:pt x="209" y="584"/>
                    </a:lnTo>
                    <a:lnTo>
                      <a:pt x="209" y="553"/>
                    </a:lnTo>
                    <a:lnTo>
                      <a:pt x="239" y="569"/>
                    </a:lnTo>
                    <a:lnTo>
                      <a:pt x="239" y="538"/>
                    </a:lnTo>
                    <a:lnTo>
                      <a:pt x="268" y="507"/>
                    </a:lnTo>
                    <a:lnTo>
                      <a:pt x="298" y="507"/>
                    </a:lnTo>
                    <a:lnTo>
                      <a:pt x="283" y="476"/>
                    </a:lnTo>
                    <a:lnTo>
                      <a:pt x="283" y="446"/>
                    </a:lnTo>
                    <a:lnTo>
                      <a:pt x="313" y="446"/>
                    </a:lnTo>
                    <a:lnTo>
                      <a:pt x="313" y="461"/>
                    </a:lnTo>
                    <a:lnTo>
                      <a:pt x="328" y="476"/>
                    </a:lnTo>
                    <a:lnTo>
                      <a:pt x="358" y="476"/>
                    </a:lnTo>
                    <a:lnTo>
                      <a:pt x="343" y="446"/>
                    </a:lnTo>
                    <a:lnTo>
                      <a:pt x="418" y="415"/>
                    </a:lnTo>
                    <a:lnTo>
                      <a:pt x="403" y="461"/>
                    </a:lnTo>
                    <a:lnTo>
                      <a:pt x="403" y="476"/>
                    </a:lnTo>
                    <a:lnTo>
                      <a:pt x="432" y="430"/>
                    </a:lnTo>
                    <a:lnTo>
                      <a:pt x="492" y="415"/>
                    </a:lnTo>
                    <a:lnTo>
                      <a:pt x="507" y="415"/>
                    </a:lnTo>
                    <a:lnTo>
                      <a:pt x="492" y="384"/>
                    </a:lnTo>
                    <a:lnTo>
                      <a:pt x="596" y="384"/>
                    </a:lnTo>
                    <a:lnTo>
                      <a:pt x="596" y="400"/>
                    </a:lnTo>
                    <a:lnTo>
                      <a:pt x="567" y="323"/>
                    </a:lnTo>
                    <a:lnTo>
                      <a:pt x="582" y="307"/>
                    </a:lnTo>
                    <a:lnTo>
                      <a:pt x="582" y="261"/>
                    </a:lnTo>
                    <a:lnTo>
                      <a:pt x="611" y="261"/>
                    </a:lnTo>
                    <a:lnTo>
                      <a:pt x="626" y="307"/>
                    </a:lnTo>
                    <a:lnTo>
                      <a:pt x="671" y="384"/>
                    </a:lnTo>
                    <a:lnTo>
                      <a:pt x="686" y="415"/>
                    </a:lnTo>
                    <a:lnTo>
                      <a:pt x="671" y="446"/>
                    </a:lnTo>
                    <a:lnTo>
                      <a:pt x="641" y="461"/>
                    </a:lnTo>
                    <a:lnTo>
                      <a:pt x="686" y="476"/>
                    </a:lnTo>
                    <a:lnTo>
                      <a:pt x="701" y="415"/>
                    </a:lnTo>
                    <a:lnTo>
                      <a:pt x="701" y="384"/>
                    </a:lnTo>
                    <a:lnTo>
                      <a:pt x="716" y="384"/>
                    </a:lnTo>
                    <a:lnTo>
                      <a:pt x="760" y="415"/>
                    </a:lnTo>
                    <a:lnTo>
                      <a:pt x="716" y="369"/>
                    </a:lnTo>
                    <a:lnTo>
                      <a:pt x="686" y="369"/>
                    </a:lnTo>
                    <a:lnTo>
                      <a:pt x="671" y="323"/>
                    </a:lnTo>
                    <a:lnTo>
                      <a:pt x="641" y="307"/>
                    </a:lnTo>
                    <a:lnTo>
                      <a:pt x="656" y="261"/>
                    </a:lnTo>
                    <a:lnTo>
                      <a:pt x="686" y="292"/>
                    </a:lnTo>
                    <a:lnTo>
                      <a:pt x="686" y="261"/>
                    </a:lnTo>
                    <a:lnTo>
                      <a:pt x="746" y="277"/>
                    </a:lnTo>
                    <a:lnTo>
                      <a:pt x="746" y="246"/>
                    </a:lnTo>
                    <a:lnTo>
                      <a:pt x="716" y="246"/>
                    </a:lnTo>
                    <a:lnTo>
                      <a:pt x="701" y="215"/>
                    </a:lnTo>
                    <a:lnTo>
                      <a:pt x="746" y="184"/>
                    </a:lnTo>
                    <a:lnTo>
                      <a:pt x="731" y="169"/>
                    </a:lnTo>
                    <a:lnTo>
                      <a:pt x="805" y="92"/>
                    </a:lnTo>
                    <a:lnTo>
                      <a:pt x="924" y="61"/>
                    </a:lnTo>
                    <a:lnTo>
                      <a:pt x="924" y="31"/>
                    </a:lnTo>
                    <a:lnTo>
                      <a:pt x="939" y="0"/>
                    </a:lnTo>
                    <a:lnTo>
                      <a:pt x="984" y="0"/>
                    </a:lnTo>
                    <a:lnTo>
                      <a:pt x="999" y="31"/>
                    </a:lnTo>
                    <a:lnTo>
                      <a:pt x="1029" y="0"/>
                    </a:lnTo>
                    <a:lnTo>
                      <a:pt x="1059" y="0"/>
                    </a:lnTo>
                    <a:lnTo>
                      <a:pt x="1074" y="0"/>
                    </a:lnTo>
                    <a:lnTo>
                      <a:pt x="1103" y="31"/>
                    </a:lnTo>
                    <a:lnTo>
                      <a:pt x="1088" y="61"/>
                    </a:lnTo>
                    <a:lnTo>
                      <a:pt x="1074" y="92"/>
                    </a:lnTo>
                    <a:lnTo>
                      <a:pt x="1103" y="108"/>
                    </a:lnTo>
                    <a:lnTo>
                      <a:pt x="1088" y="138"/>
                    </a:lnTo>
                    <a:lnTo>
                      <a:pt x="1163" y="61"/>
                    </a:lnTo>
                    <a:lnTo>
                      <a:pt x="1193" y="92"/>
                    </a:lnTo>
                    <a:lnTo>
                      <a:pt x="1208" y="46"/>
                    </a:lnTo>
                    <a:lnTo>
                      <a:pt x="1342" y="61"/>
                    </a:lnTo>
                    <a:lnTo>
                      <a:pt x="1461" y="108"/>
                    </a:lnTo>
                    <a:lnTo>
                      <a:pt x="1476" y="77"/>
                    </a:lnTo>
                    <a:lnTo>
                      <a:pt x="1536" y="46"/>
                    </a:lnTo>
                    <a:lnTo>
                      <a:pt x="1610" y="46"/>
                    </a:lnTo>
                    <a:lnTo>
                      <a:pt x="1655" y="61"/>
                    </a:lnTo>
                    <a:lnTo>
                      <a:pt x="1745" y="31"/>
                    </a:lnTo>
                    <a:lnTo>
                      <a:pt x="1849" y="46"/>
                    </a:lnTo>
                    <a:lnTo>
                      <a:pt x="1953" y="108"/>
                    </a:lnTo>
                    <a:lnTo>
                      <a:pt x="2028" y="61"/>
                    </a:lnTo>
                    <a:lnTo>
                      <a:pt x="2043" y="92"/>
                    </a:lnTo>
                    <a:lnTo>
                      <a:pt x="2073" y="77"/>
                    </a:lnTo>
                    <a:lnTo>
                      <a:pt x="2073" y="46"/>
                    </a:lnTo>
                    <a:lnTo>
                      <a:pt x="2147" y="31"/>
                    </a:lnTo>
                    <a:lnTo>
                      <a:pt x="2207" y="61"/>
                    </a:lnTo>
                    <a:lnTo>
                      <a:pt x="2311" y="46"/>
                    </a:lnTo>
                    <a:lnTo>
                      <a:pt x="2341" y="108"/>
                    </a:lnTo>
                    <a:lnTo>
                      <a:pt x="2311" y="108"/>
                    </a:lnTo>
                    <a:lnTo>
                      <a:pt x="2252" y="92"/>
                    </a:lnTo>
                    <a:lnTo>
                      <a:pt x="2252" y="123"/>
                    </a:lnTo>
                    <a:lnTo>
                      <a:pt x="2266" y="138"/>
                    </a:lnTo>
                    <a:lnTo>
                      <a:pt x="2311" y="138"/>
                    </a:lnTo>
                    <a:lnTo>
                      <a:pt x="2326" y="138"/>
                    </a:lnTo>
                    <a:lnTo>
                      <a:pt x="2326" y="184"/>
                    </a:lnTo>
                    <a:lnTo>
                      <a:pt x="2281" y="231"/>
                    </a:lnTo>
                    <a:lnTo>
                      <a:pt x="2252" y="277"/>
                    </a:lnTo>
                    <a:lnTo>
                      <a:pt x="2207" y="261"/>
                    </a:lnTo>
                    <a:lnTo>
                      <a:pt x="2162" y="261"/>
                    </a:lnTo>
                    <a:lnTo>
                      <a:pt x="2147" y="307"/>
                    </a:lnTo>
                    <a:lnTo>
                      <a:pt x="2132" y="277"/>
                    </a:lnTo>
                    <a:lnTo>
                      <a:pt x="2102" y="307"/>
                    </a:lnTo>
                    <a:lnTo>
                      <a:pt x="2117" y="369"/>
                    </a:lnTo>
                    <a:lnTo>
                      <a:pt x="2147" y="369"/>
                    </a:lnTo>
                    <a:lnTo>
                      <a:pt x="2147" y="400"/>
                    </a:lnTo>
                    <a:lnTo>
                      <a:pt x="2162" y="415"/>
                    </a:lnTo>
                    <a:lnTo>
                      <a:pt x="2162" y="461"/>
                    </a:lnTo>
                    <a:lnTo>
                      <a:pt x="2177" y="476"/>
                    </a:lnTo>
                    <a:lnTo>
                      <a:pt x="2162" y="492"/>
                    </a:lnTo>
                    <a:lnTo>
                      <a:pt x="2177" y="538"/>
                    </a:lnTo>
                    <a:lnTo>
                      <a:pt x="2162" y="538"/>
                    </a:lnTo>
                    <a:lnTo>
                      <a:pt x="2147" y="615"/>
                    </a:lnTo>
                    <a:lnTo>
                      <a:pt x="2058" y="461"/>
                    </a:lnTo>
                    <a:lnTo>
                      <a:pt x="2043" y="400"/>
                    </a:lnTo>
                    <a:lnTo>
                      <a:pt x="2058" y="400"/>
                    </a:lnTo>
                    <a:lnTo>
                      <a:pt x="2088" y="292"/>
                    </a:lnTo>
                    <a:lnTo>
                      <a:pt x="2058" y="215"/>
                    </a:lnTo>
                    <a:lnTo>
                      <a:pt x="2028" y="231"/>
                    </a:lnTo>
                    <a:lnTo>
                      <a:pt x="2043" y="246"/>
                    </a:lnTo>
                    <a:lnTo>
                      <a:pt x="2043" y="292"/>
                    </a:lnTo>
                    <a:lnTo>
                      <a:pt x="2013" y="292"/>
                    </a:lnTo>
                    <a:lnTo>
                      <a:pt x="2013" y="246"/>
                    </a:lnTo>
                    <a:lnTo>
                      <a:pt x="1968" y="307"/>
                    </a:lnTo>
                    <a:lnTo>
                      <a:pt x="1968" y="384"/>
                    </a:lnTo>
                    <a:lnTo>
                      <a:pt x="1938" y="400"/>
                    </a:lnTo>
                    <a:lnTo>
                      <a:pt x="1894" y="384"/>
                    </a:lnTo>
                    <a:lnTo>
                      <a:pt x="1894" y="400"/>
                    </a:lnTo>
                    <a:lnTo>
                      <a:pt x="1804" y="430"/>
                    </a:lnTo>
                    <a:lnTo>
                      <a:pt x="1774" y="553"/>
                    </a:lnTo>
                    <a:lnTo>
                      <a:pt x="1759" y="584"/>
                    </a:lnTo>
                    <a:lnTo>
                      <a:pt x="1804" y="599"/>
                    </a:lnTo>
                    <a:lnTo>
                      <a:pt x="1819" y="630"/>
                    </a:lnTo>
                    <a:lnTo>
                      <a:pt x="1849" y="584"/>
                    </a:lnTo>
                    <a:lnTo>
                      <a:pt x="1879" y="599"/>
                    </a:lnTo>
                    <a:lnTo>
                      <a:pt x="1894" y="615"/>
                    </a:lnTo>
                    <a:lnTo>
                      <a:pt x="1909" y="692"/>
                    </a:lnTo>
                    <a:lnTo>
                      <a:pt x="1923" y="753"/>
                    </a:lnTo>
                    <a:lnTo>
                      <a:pt x="1894" y="907"/>
                    </a:lnTo>
                    <a:lnTo>
                      <a:pt x="1849" y="938"/>
                    </a:lnTo>
                    <a:lnTo>
                      <a:pt x="1819" y="876"/>
                    </a:lnTo>
                    <a:lnTo>
                      <a:pt x="1849" y="861"/>
                    </a:lnTo>
                    <a:lnTo>
                      <a:pt x="1849" y="784"/>
                    </a:lnTo>
                    <a:lnTo>
                      <a:pt x="1819" y="784"/>
                    </a:lnTo>
                    <a:lnTo>
                      <a:pt x="1804" y="799"/>
                    </a:lnTo>
                    <a:lnTo>
                      <a:pt x="1789" y="799"/>
                    </a:lnTo>
                    <a:lnTo>
                      <a:pt x="1730" y="753"/>
                    </a:lnTo>
                    <a:lnTo>
                      <a:pt x="1730" y="769"/>
                    </a:lnTo>
                    <a:lnTo>
                      <a:pt x="1700" y="738"/>
                    </a:lnTo>
                    <a:lnTo>
                      <a:pt x="1655" y="692"/>
                    </a:lnTo>
                    <a:lnTo>
                      <a:pt x="1610" y="661"/>
                    </a:lnTo>
                    <a:lnTo>
                      <a:pt x="1581" y="661"/>
                    </a:lnTo>
                    <a:lnTo>
                      <a:pt x="1566" y="707"/>
                    </a:lnTo>
                    <a:lnTo>
                      <a:pt x="1581" y="707"/>
                    </a:lnTo>
                    <a:lnTo>
                      <a:pt x="1581" y="738"/>
                    </a:lnTo>
                    <a:lnTo>
                      <a:pt x="1566" y="784"/>
                    </a:lnTo>
                    <a:lnTo>
                      <a:pt x="1551" y="799"/>
                    </a:lnTo>
                    <a:lnTo>
                      <a:pt x="1536" y="799"/>
                    </a:lnTo>
                    <a:lnTo>
                      <a:pt x="1491" y="799"/>
                    </a:lnTo>
                    <a:lnTo>
                      <a:pt x="1476" y="815"/>
                    </a:lnTo>
                    <a:lnTo>
                      <a:pt x="1446" y="815"/>
                    </a:lnTo>
                    <a:lnTo>
                      <a:pt x="1431" y="830"/>
                    </a:lnTo>
                    <a:lnTo>
                      <a:pt x="1357" y="799"/>
                    </a:lnTo>
                    <a:lnTo>
                      <a:pt x="1312" y="815"/>
                    </a:lnTo>
                    <a:lnTo>
                      <a:pt x="1297" y="799"/>
                    </a:lnTo>
                    <a:lnTo>
                      <a:pt x="1238" y="769"/>
                    </a:lnTo>
                    <a:lnTo>
                      <a:pt x="1223" y="815"/>
                    </a:lnTo>
                    <a:lnTo>
                      <a:pt x="1223" y="845"/>
                    </a:lnTo>
                    <a:lnTo>
                      <a:pt x="1178" y="845"/>
                    </a:lnTo>
                    <a:lnTo>
                      <a:pt x="1133" y="845"/>
                    </a:lnTo>
                    <a:lnTo>
                      <a:pt x="1088" y="89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4" name="Freeform 627">
                <a:extLst>
                  <a:ext uri="{FF2B5EF4-FFF2-40B4-BE49-F238E27FC236}">
                    <a16:creationId xmlns="" xmlns:a16="http://schemas.microsoft.com/office/drawing/2014/main" id="{10363A9C-20F9-48E2-8672-56457EDD75CF}"/>
                  </a:ext>
                </a:extLst>
              </p:cNvPr>
              <p:cNvSpPr>
                <a:spLocks/>
              </p:cNvSpPr>
              <p:nvPr/>
            </p:nvSpPr>
            <p:spPr bwMode="auto">
              <a:xfrm>
                <a:off x="7053822" y="4379755"/>
                <a:ext cx="85012" cy="41917"/>
              </a:xfrm>
              <a:custGeom>
                <a:avLst/>
                <a:gdLst>
                  <a:gd name="T0" fmla="*/ 0 w 90"/>
                  <a:gd name="T1" fmla="*/ 0 h 47"/>
                  <a:gd name="T2" fmla="*/ 0 w 90"/>
                  <a:gd name="T3" fmla="*/ 0 h 47"/>
                  <a:gd name="T4" fmla="*/ 0 w 90"/>
                  <a:gd name="T5" fmla="*/ 0 h 47"/>
                  <a:gd name="T6" fmla="*/ 0 w 90"/>
                  <a:gd name="T7" fmla="*/ 0 h 47"/>
                  <a:gd name="T8" fmla="*/ 0 w 90"/>
                  <a:gd name="T9" fmla="*/ 0 h 47"/>
                  <a:gd name="T10" fmla="*/ 0 w 90"/>
                  <a:gd name="T11" fmla="*/ 0 h 47"/>
                  <a:gd name="T12" fmla="*/ 0 w 90"/>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47">
                    <a:moveTo>
                      <a:pt x="30" y="46"/>
                    </a:moveTo>
                    <a:lnTo>
                      <a:pt x="0" y="46"/>
                    </a:lnTo>
                    <a:lnTo>
                      <a:pt x="0" y="0"/>
                    </a:lnTo>
                    <a:lnTo>
                      <a:pt x="89" y="0"/>
                    </a:lnTo>
                    <a:lnTo>
                      <a:pt x="89" y="15"/>
                    </a:lnTo>
                    <a:lnTo>
                      <a:pt x="45" y="15"/>
                    </a:lnTo>
                    <a:lnTo>
                      <a:pt x="3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5" name="Freeform 628">
                <a:extLst>
                  <a:ext uri="{FF2B5EF4-FFF2-40B4-BE49-F238E27FC236}">
                    <a16:creationId xmlns="" xmlns:a16="http://schemas.microsoft.com/office/drawing/2014/main" id="{990FD938-6505-463F-99DC-67F0B2E9C15E}"/>
                  </a:ext>
                </a:extLst>
              </p:cNvPr>
              <p:cNvSpPr>
                <a:spLocks/>
              </p:cNvSpPr>
              <p:nvPr/>
            </p:nvSpPr>
            <p:spPr bwMode="auto">
              <a:xfrm>
                <a:off x="6836818" y="4430496"/>
                <a:ext cx="31321" cy="52948"/>
              </a:xfrm>
              <a:custGeom>
                <a:avLst/>
                <a:gdLst>
                  <a:gd name="T0" fmla="*/ 0 w 31"/>
                  <a:gd name="T1" fmla="*/ 0 h 62"/>
                  <a:gd name="T2" fmla="*/ 0 w 31"/>
                  <a:gd name="T3" fmla="*/ 0 h 62"/>
                  <a:gd name="T4" fmla="*/ 0 w 31"/>
                  <a:gd name="T5" fmla="*/ 0 h 62"/>
                  <a:gd name="T6" fmla="*/ 0 w 31"/>
                  <a:gd name="T7" fmla="*/ 0 h 62"/>
                  <a:gd name="T8" fmla="*/ 0 w 31"/>
                  <a:gd name="T9" fmla="*/ 0 h 62"/>
                  <a:gd name="T10" fmla="*/ 0 w 31"/>
                  <a:gd name="T11" fmla="*/ 0 h 62"/>
                  <a:gd name="T12" fmla="*/ 0 w 31"/>
                  <a:gd name="T13" fmla="*/ 0 h 62"/>
                  <a:gd name="T14" fmla="*/ 0 w 31"/>
                  <a:gd name="T15" fmla="*/ 0 h 62"/>
                  <a:gd name="T16" fmla="*/ 0 w 31"/>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62">
                    <a:moveTo>
                      <a:pt x="30" y="31"/>
                    </a:moveTo>
                    <a:lnTo>
                      <a:pt x="30" y="15"/>
                    </a:lnTo>
                    <a:lnTo>
                      <a:pt x="15" y="0"/>
                    </a:lnTo>
                    <a:lnTo>
                      <a:pt x="0" y="15"/>
                    </a:lnTo>
                    <a:lnTo>
                      <a:pt x="0" y="31"/>
                    </a:lnTo>
                    <a:lnTo>
                      <a:pt x="15" y="61"/>
                    </a:lnTo>
                    <a:lnTo>
                      <a:pt x="30" y="61"/>
                    </a:lnTo>
                    <a:lnTo>
                      <a:pt x="30" y="46"/>
                    </a:lnTo>
                    <a:lnTo>
                      <a:pt x="3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6" name="Freeform 629">
                <a:extLst>
                  <a:ext uri="{FF2B5EF4-FFF2-40B4-BE49-F238E27FC236}">
                    <a16:creationId xmlns="" xmlns:a16="http://schemas.microsoft.com/office/drawing/2014/main" id="{C549EA99-DB68-4993-8FDD-85FCFF066191}"/>
                  </a:ext>
                </a:extLst>
              </p:cNvPr>
              <p:cNvSpPr>
                <a:spLocks/>
              </p:cNvSpPr>
              <p:nvPr/>
            </p:nvSpPr>
            <p:spPr bwMode="auto">
              <a:xfrm>
                <a:off x="6595205" y="3702462"/>
                <a:ext cx="129756" cy="127958"/>
              </a:xfrm>
              <a:custGeom>
                <a:avLst/>
                <a:gdLst>
                  <a:gd name="T0" fmla="*/ 0 w 134"/>
                  <a:gd name="T1" fmla="*/ 0 h 156"/>
                  <a:gd name="T2" fmla="*/ 0 w 134"/>
                  <a:gd name="T3" fmla="*/ 0 h 156"/>
                  <a:gd name="T4" fmla="*/ 0 w 134"/>
                  <a:gd name="T5" fmla="*/ 0 h 156"/>
                  <a:gd name="T6" fmla="*/ 0 w 134"/>
                  <a:gd name="T7" fmla="*/ 0 h 156"/>
                  <a:gd name="T8" fmla="*/ 0 w 134"/>
                  <a:gd name="T9" fmla="*/ 0 h 156"/>
                  <a:gd name="T10" fmla="*/ 0 w 134"/>
                  <a:gd name="T11" fmla="*/ 0 h 156"/>
                  <a:gd name="T12" fmla="*/ 0 w 134"/>
                  <a:gd name="T13" fmla="*/ 0 h 156"/>
                  <a:gd name="T14" fmla="*/ 0 w 134"/>
                  <a:gd name="T15" fmla="*/ 0 h 156"/>
                  <a:gd name="T16" fmla="*/ 0 w 134"/>
                  <a:gd name="T17" fmla="*/ 0 h 156"/>
                  <a:gd name="T18" fmla="*/ 0 w 134"/>
                  <a:gd name="T19" fmla="*/ 0 h 156"/>
                  <a:gd name="T20" fmla="*/ 0 w 134"/>
                  <a:gd name="T21" fmla="*/ 0 h 156"/>
                  <a:gd name="T22" fmla="*/ 0 w 134"/>
                  <a:gd name="T23" fmla="*/ 0 h 156"/>
                  <a:gd name="T24" fmla="*/ 0 w 134"/>
                  <a:gd name="T25" fmla="*/ 0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4" h="156">
                    <a:moveTo>
                      <a:pt x="15" y="155"/>
                    </a:moveTo>
                    <a:lnTo>
                      <a:pt x="15" y="140"/>
                    </a:lnTo>
                    <a:lnTo>
                      <a:pt x="59" y="93"/>
                    </a:lnTo>
                    <a:lnTo>
                      <a:pt x="103" y="47"/>
                    </a:lnTo>
                    <a:lnTo>
                      <a:pt x="133" y="31"/>
                    </a:lnTo>
                    <a:lnTo>
                      <a:pt x="118" y="0"/>
                    </a:lnTo>
                    <a:lnTo>
                      <a:pt x="103" y="0"/>
                    </a:lnTo>
                    <a:lnTo>
                      <a:pt x="89" y="16"/>
                    </a:lnTo>
                    <a:lnTo>
                      <a:pt x="74" y="31"/>
                    </a:lnTo>
                    <a:lnTo>
                      <a:pt x="30" y="62"/>
                    </a:lnTo>
                    <a:lnTo>
                      <a:pt x="0" y="109"/>
                    </a:lnTo>
                    <a:lnTo>
                      <a:pt x="0" y="140"/>
                    </a:lnTo>
                    <a:lnTo>
                      <a:pt x="15" y="15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7" name="Freeform 630">
                <a:extLst>
                  <a:ext uri="{FF2B5EF4-FFF2-40B4-BE49-F238E27FC236}">
                    <a16:creationId xmlns="" xmlns:a16="http://schemas.microsoft.com/office/drawing/2014/main" id="{71956C78-1300-43E7-AC1E-BDBF57725165}"/>
                  </a:ext>
                </a:extLst>
              </p:cNvPr>
              <p:cNvSpPr>
                <a:spLocks/>
              </p:cNvSpPr>
              <p:nvPr/>
            </p:nvSpPr>
            <p:spPr bwMode="auto">
              <a:xfrm>
                <a:off x="8026987" y="4070892"/>
                <a:ext cx="131993" cy="194143"/>
              </a:xfrm>
              <a:custGeom>
                <a:avLst/>
                <a:gdLst>
                  <a:gd name="T0" fmla="*/ 0 w 136"/>
                  <a:gd name="T1" fmla="*/ 0 h 231"/>
                  <a:gd name="T2" fmla="*/ 0 w 136"/>
                  <a:gd name="T3" fmla="*/ 0 h 231"/>
                  <a:gd name="T4" fmla="*/ 0 w 136"/>
                  <a:gd name="T5" fmla="*/ 0 h 231"/>
                  <a:gd name="T6" fmla="*/ 0 w 136"/>
                  <a:gd name="T7" fmla="*/ 0 h 231"/>
                  <a:gd name="T8" fmla="*/ 0 w 136"/>
                  <a:gd name="T9" fmla="*/ 0 h 231"/>
                  <a:gd name="T10" fmla="*/ 0 w 136"/>
                  <a:gd name="T11" fmla="*/ 0 h 231"/>
                  <a:gd name="T12" fmla="*/ 0 w 136"/>
                  <a:gd name="T13" fmla="*/ 0 h 231"/>
                  <a:gd name="T14" fmla="*/ 0 w 136"/>
                  <a:gd name="T15" fmla="*/ 0 h 231"/>
                  <a:gd name="T16" fmla="*/ 0 w 136"/>
                  <a:gd name="T17" fmla="*/ 0 h 231"/>
                  <a:gd name="T18" fmla="*/ 0 w 136"/>
                  <a:gd name="T19" fmla="*/ 0 h 231"/>
                  <a:gd name="T20" fmla="*/ 0 w 136"/>
                  <a:gd name="T21" fmla="*/ 0 h 231"/>
                  <a:gd name="T22" fmla="*/ 0 w 136"/>
                  <a:gd name="T23" fmla="*/ 0 h 231"/>
                  <a:gd name="T24" fmla="*/ 0 w 136"/>
                  <a:gd name="T25" fmla="*/ 0 h 231"/>
                  <a:gd name="T26" fmla="*/ 0 w 136"/>
                  <a:gd name="T27" fmla="*/ 0 h 231"/>
                  <a:gd name="T28" fmla="*/ 0 w 136"/>
                  <a:gd name="T29" fmla="*/ 0 h 231"/>
                  <a:gd name="T30" fmla="*/ 0 w 136"/>
                  <a:gd name="T31" fmla="*/ 0 h 2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6" h="231">
                    <a:moveTo>
                      <a:pt x="0" y="0"/>
                    </a:moveTo>
                    <a:lnTo>
                      <a:pt x="30" y="61"/>
                    </a:lnTo>
                    <a:lnTo>
                      <a:pt x="45" y="77"/>
                    </a:lnTo>
                    <a:lnTo>
                      <a:pt x="60" y="153"/>
                    </a:lnTo>
                    <a:lnTo>
                      <a:pt x="75" y="169"/>
                    </a:lnTo>
                    <a:lnTo>
                      <a:pt x="90" y="199"/>
                    </a:lnTo>
                    <a:lnTo>
                      <a:pt x="105" y="230"/>
                    </a:lnTo>
                    <a:lnTo>
                      <a:pt x="105" y="215"/>
                    </a:lnTo>
                    <a:lnTo>
                      <a:pt x="135" y="230"/>
                    </a:lnTo>
                    <a:lnTo>
                      <a:pt x="135" y="215"/>
                    </a:lnTo>
                    <a:lnTo>
                      <a:pt x="105" y="184"/>
                    </a:lnTo>
                    <a:lnTo>
                      <a:pt x="90" y="138"/>
                    </a:lnTo>
                    <a:lnTo>
                      <a:pt x="105" y="153"/>
                    </a:lnTo>
                    <a:lnTo>
                      <a:pt x="90" y="107"/>
                    </a:lnTo>
                    <a:lnTo>
                      <a:pt x="45" y="6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8" name="Freeform 631">
                <a:extLst>
                  <a:ext uri="{FF2B5EF4-FFF2-40B4-BE49-F238E27FC236}">
                    <a16:creationId xmlns="" xmlns:a16="http://schemas.microsoft.com/office/drawing/2014/main" id="{BC6CF349-370A-4A03-95D8-9315623B4725}"/>
                  </a:ext>
                </a:extLst>
              </p:cNvPr>
              <p:cNvSpPr>
                <a:spLocks/>
              </p:cNvSpPr>
              <p:nvPr/>
            </p:nvSpPr>
            <p:spPr bwMode="auto">
              <a:xfrm>
                <a:off x="6982233" y="3508319"/>
                <a:ext cx="87249" cy="77216"/>
              </a:xfrm>
              <a:custGeom>
                <a:avLst/>
                <a:gdLst>
                  <a:gd name="T0" fmla="*/ 0 w 90"/>
                  <a:gd name="T1" fmla="*/ 0 h 93"/>
                  <a:gd name="T2" fmla="*/ 0 w 90"/>
                  <a:gd name="T3" fmla="*/ 0 h 93"/>
                  <a:gd name="T4" fmla="*/ 0 w 90"/>
                  <a:gd name="T5" fmla="*/ 0 h 93"/>
                  <a:gd name="T6" fmla="*/ 0 w 90"/>
                  <a:gd name="T7" fmla="*/ 0 h 93"/>
                  <a:gd name="T8" fmla="*/ 0 w 90"/>
                  <a:gd name="T9" fmla="*/ 0 h 93"/>
                  <a:gd name="T10" fmla="*/ 0 w 90"/>
                  <a:gd name="T11" fmla="*/ 0 h 93"/>
                  <a:gd name="T12" fmla="*/ 0 w 90"/>
                  <a:gd name="T13" fmla="*/ 0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93">
                    <a:moveTo>
                      <a:pt x="74" y="31"/>
                    </a:moveTo>
                    <a:lnTo>
                      <a:pt x="15" y="0"/>
                    </a:lnTo>
                    <a:lnTo>
                      <a:pt x="0" y="31"/>
                    </a:lnTo>
                    <a:lnTo>
                      <a:pt x="30" y="92"/>
                    </a:lnTo>
                    <a:lnTo>
                      <a:pt x="74" y="77"/>
                    </a:lnTo>
                    <a:lnTo>
                      <a:pt x="89" y="31"/>
                    </a:lnTo>
                    <a:lnTo>
                      <a:pt x="74"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9" name="Freeform 632">
                <a:extLst>
                  <a:ext uri="{FF2B5EF4-FFF2-40B4-BE49-F238E27FC236}">
                    <a16:creationId xmlns="" xmlns:a16="http://schemas.microsoft.com/office/drawing/2014/main" id="{05EB6314-E620-43DE-8AEC-A18F27C73038}"/>
                  </a:ext>
                </a:extLst>
              </p:cNvPr>
              <p:cNvSpPr>
                <a:spLocks/>
              </p:cNvSpPr>
              <p:nvPr/>
            </p:nvSpPr>
            <p:spPr bwMode="auto">
              <a:xfrm>
                <a:off x="6566121" y="3841450"/>
                <a:ext cx="87249" cy="66185"/>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1" h="78">
                    <a:moveTo>
                      <a:pt x="45" y="0"/>
                    </a:moveTo>
                    <a:lnTo>
                      <a:pt x="15" y="0"/>
                    </a:lnTo>
                    <a:lnTo>
                      <a:pt x="0" y="31"/>
                    </a:lnTo>
                    <a:lnTo>
                      <a:pt x="15" y="62"/>
                    </a:lnTo>
                    <a:lnTo>
                      <a:pt x="30" y="62"/>
                    </a:lnTo>
                    <a:lnTo>
                      <a:pt x="45" y="77"/>
                    </a:lnTo>
                    <a:lnTo>
                      <a:pt x="90" y="62"/>
                    </a:lnTo>
                    <a:lnTo>
                      <a:pt x="45"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0" name="Freeform 633">
                <a:extLst>
                  <a:ext uri="{FF2B5EF4-FFF2-40B4-BE49-F238E27FC236}">
                    <a16:creationId xmlns="" xmlns:a16="http://schemas.microsoft.com/office/drawing/2014/main" id="{D9CEC815-D6C8-490E-89DE-0071F8801E90}"/>
                  </a:ext>
                </a:extLst>
              </p:cNvPr>
              <p:cNvSpPr>
                <a:spLocks/>
              </p:cNvSpPr>
              <p:nvPr/>
            </p:nvSpPr>
            <p:spPr bwMode="auto">
              <a:xfrm>
                <a:off x="7080668" y="3534793"/>
                <a:ext cx="46981" cy="50742"/>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62">
                    <a:moveTo>
                      <a:pt x="0" y="0"/>
                    </a:moveTo>
                    <a:lnTo>
                      <a:pt x="0" y="46"/>
                    </a:lnTo>
                    <a:lnTo>
                      <a:pt x="15" y="61"/>
                    </a:lnTo>
                    <a:lnTo>
                      <a:pt x="46" y="31"/>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1" name="Freeform 634">
                <a:extLst>
                  <a:ext uri="{FF2B5EF4-FFF2-40B4-BE49-F238E27FC236}">
                    <a16:creationId xmlns="" xmlns:a16="http://schemas.microsoft.com/office/drawing/2014/main" id="{BB77C5A2-EE77-4361-966F-89EAB06FDDFB}"/>
                  </a:ext>
                </a:extLst>
              </p:cNvPr>
              <p:cNvSpPr>
                <a:spLocks/>
              </p:cNvSpPr>
              <p:nvPr/>
            </p:nvSpPr>
            <p:spPr bwMode="auto">
              <a:xfrm>
                <a:off x="7655619" y="3559061"/>
                <a:ext cx="42506" cy="26474"/>
              </a:xfrm>
              <a:custGeom>
                <a:avLst/>
                <a:gdLst>
                  <a:gd name="T0" fmla="*/ 0 w 45"/>
                  <a:gd name="T1" fmla="*/ 0 h 32"/>
                  <a:gd name="T2" fmla="*/ 0 w 45"/>
                  <a:gd name="T3" fmla="*/ 0 h 32"/>
                  <a:gd name="T4" fmla="*/ 0 w 45"/>
                  <a:gd name="T5" fmla="*/ 0 h 32"/>
                  <a:gd name="T6" fmla="*/ 0 w 45"/>
                  <a:gd name="T7" fmla="*/ 0 h 32"/>
                  <a:gd name="T8" fmla="*/ 0 w 45"/>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2">
                    <a:moveTo>
                      <a:pt x="0" y="0"/>
                    </a:moveTo>
                    <a:lnTo>
                      <a:pt x="44" y="16"/>
                    </a:lnTo>
                    <a:lnTo>
                      <a:pt x="44" y="31"/>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2" name="Freeform 635">
                <a:extLst>
                  <a:ext uri="{FF2B5EF4-FFF2-40B4-BE49-F238E27FC236}">
                    <a16:creationId xmlns="" xmlns:a16="http://schemas.microsoft.com/office/drawing/2014/main" id="{38BB3690-1D8C-46D3-9DC6-0CBF5DBB991C}"/>
                  </a:ext>
                </a:extLst>
              </p:cNvPr>
              <p:cNvSpPr>
                <a:spLocks/>
              </p:cNvSpPr>
              <p:nvPr/>
            </p:nvSpPr>
            <p:spPr bwMode="auto">
              <a:xfrm>
                <a:off x="8214909" y="3572298"/>
                <a:ext cx="44744" cy="26474"/>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31">
                    <a:moveTo>
                      <a:pt x="0" y="0"/>
                    </a:moveTo>
                    <a:lnTo>
                      <a:pt x="0" y="30"/>
                    </a:lnTo>
                    <a:lnTo>
                      <a:pt x="30" y="15"/>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3" name="Freeform 636">
                <a:extLst>
                  <a:ext uri="{FF2B5EF4-FFF2-40B4-BE49-F238E27FC236}">
                    <a16:creationId xmlns="" xmlns:a16="http://schemas.microsoft.com/office/drawing/2014/main" id="{16BA0819-8303-41CA-89F0-D5047892CDCD}"/>
                  </a:ext>
                </a:extLst>
              </p:cNvPr>
              <p:cNvSpPr>
                <a:spLocks/>
              </p:cNvSpPr>
              <p:nvPr/>
            </p:nvSpPr>
            <p:spPr bwMode="auto">
              <a:xfrm>
                <a:off x="7599690" y="3559061"/>
                <a:ext cx="29083" cy="39711"/>
              </a:xfrm>
              <a:custGeom>
                <a:avLst/>
                <a:gdLst>
                  <a:gd name="T0" fmla="*/ 0 w 30"/>
                  <a:gd name="T1" fmla="*/ 0 h 47"/>
                  <a:gd name="T2" fmla="*/ 0 w 30"/>
                  <a:gd name="T3" fmla="*/ 0 h 47"/>
                  <a:gd name="T4" fmla="*/ 0 w 30"/>
                  <a:gd name="T5" fmla="*/ 0 h 47"/>
                  <a:gd name="T6" fmla="*/ 0 w 30"/>
                  <a:gd name="T7" fmla="*/ 0 h 47"/>
                  <a:gd name="T8" fmla="*/ 0 w 30"/>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47">
                    <a:moveTo>
                      <a:pt x="0" y="0"/>
                    </a:moveTo>
                    <a:lnTo>
                      <a:pt x="0" y="31"/>
                    </a:lnTo>
                    <a:lnTo>
                      <a:pt x="29" y="46"/>
                    </a:lnTo>
                    <a:lnTo>
                      <a:pt x="29"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4" name="Freeform 637">
                <a:extLst>
                  <a:ext uri="{FF2B5EF4-FFF2-40B4-BE49-F238E27FC236}">
                    <a16:creationId xmlns="" xmlns:a16="http://schemas.microsoft.com/office/drawing/2014/main" id="{93CC2A63-9085-41A5-97FA-7AFD1F1D5FF7}"/>
                  </a:ext>
                </a:extLst>
              </p:cNvPr>
              <p:cNvSpPr>
                <a:spLocks/>
              </p:cNvSpPr>
              <p:nvPr/>
            </p:nvSpPr>
            <p:spPr bwMode="auto">
              <a:xfrm>
                <a:off x="6666793" y="3894398"/>
                <a:ext cx="29083" cy="24268"/>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2">
                    <a:moveTo>
                      <a:pt x="0" y="0"/>
                    </a:moveTo>
                    <a:lnTo>
                      <a:pt x="29" y="16"/>
                    </a:lnTo>
                    <a:lnTo>
                      <a:pt x="15" y="31"/>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5" name="Freeform 638">
                <a:extLst>
                  <a:ext uri="{FF2B5EF4-FFF2-40B4-BE49-F238E27FC236}">
                    <a16:creationId xmlns="" xmlns:a16="http://schemas.microsoft.com/office/drawing/2014/main" id="{E0B274AC-87F4-4954-91AC-7C4B0A433B43}"/>
                  </a:ext>
                </a:extLst>
              </p:cNvPr>
              <p:cNvSpPr>
                <a:spLocks/>
              </p:cNvSpPr>
              <p:nvPr/>
            </p:nvSpPr>
            <p:spPr bwMode="auto">
              <a:xfrm>
                <a:off x="8344664" y="3969408"/>
                <a:ext cx="42506" cy="15443"/>
              </a:xfrm>
              <a:custGeom>
                <a:avLst/>
                <a:gdLst>
                  <a:gd name="T0" fmla="*/ 0 w 45"/>
                  <a:gd name="T1" fmla="*/ 0 h 17"/>
                  <a:gd name="T2" fmla="*/ 0 w 45"/>
                  <a:gd name="T3" fmla="*/ 0 h 17"/>
                  <a:gd name="T4" fmla="*/ 0 w 45"/>
                  <a:gd name="T5" fmla="*/ 0 h 17"/>
                  <a:gd name="T6" fmla="*/ 0 w 45"/>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7">
                    <a:moveTo>
                      <a:pt x="14" y="0"/>
                    </a:moveTo>
                    <a:lnTo>
                      <a:pt x="0" y="0"/>
                    </a:lnTo>
                    <a:lnTo>
                      <a:pt x="44" y="16"/>
                    </a:lnTo>
                    <a:lnTo>
                      <a:pt x="1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6" name="Line 639">
                <a:extLst>
                  <a:ext uri="{FF2B5EF4-FFF2-40B4-BE49-F238E27FC236}">
                    <a16:creationId xmlns="" xmlns:a16="http://schemas.microsoft.com/office/drawing/2014/main" id="{D163895C-D70F-4FCF-B979-FF4ECD1073A3}"/>
                  </a:ext>
                </a:extLst>
              </p:cNvPr>
              <p:cNvSpPr>
                <a:spLocks noChangeShapeType="1"/>
              </p:cNvSpPr>
              <p:nvPr/>
            </p:nvSpPr>
            <p:spPr bwMode="auto">
              <a:xfrm>
                <a:off x="8487843" y="4009119"/>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7" name="Line 640">
                <a:extLst>
                  <a:ext uri="{FF2B5EF4-FFF2-40B4-BE49-F238E27FC236}">
                    <a16:creationId xmlns="" xmlns:a16="http://schemas.microsoft.com/office/drawing/2014/main" id="{33ADC756-2CCE-4EA7-9181-E5EF21421350}"/>
                  </a:ext>
                </a:extLst>
              </p:cNvPr>
              <p:cNvSpPr>
                <a:spLocks noChangeShapeType="1"/>
              </p:cNvSpPr>
              <p:nvPr/>
            </p:nvSpPr>
            <p:spPr bwMode="auto">
              <a:xfrm>
                <a:off x="7125412" y="4584928"/>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8" name="Line 641">
                <a:extLst>
                  <a:ext uri="{FF2B5EF4-FFF2-40B4-BE49-F238E27FC236}">
                    <a16:creationId xmlns="" xmlns:a16="http://schemas.microsoft.com/office/drawing/2014/main" id="{513D5B2F-2D48-441F-9CB5-61828E650257}"/>
                  </a:ext>
                </a:extLst>
              </p:cNvPr>
              <p:cNvSpPr>
                <a:spLocks noChangeShapeType="1"/>
              </p:cNvSpPr>
              <p:nvPr/>
            </p:nvSpPr>
            <p:spPr bwMode="auto">
              <a:xfrm>
                <a:off x="7109751" y="4598166"/>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9" name="Line 642">
                <a:extLst>
                  <a:ext uri="{FF2B5EF4-FFF2-40B4-BE49-F238E27FC236}">
                    <a16:creationId xmlns="" xmlns:a16="http://schemas.microsoft.com/office/drawing/2014/main" id="{8581EED8-7187-4412-A216-3D81A0CF9CB2}"/>
                  </a:ext>
                </a:extLst>
              </p:cNvPr>
              <p:cNvSpPr>
                <a:spLocks noChangeShapeType="1"/>
              </p:cNvSpPr>
              <p:nvPr/>
            </p:nvSpPr>
            <p:spPr bwMode="auto">
              <a:xfrm>
                <a:off x="7109751" y="4598166"/>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0" name="Line 643">
                <a:extLst>
                  <a:ext uri="{FF2B5EF4-FFF2-40B4-BE49-F238E27FC236}">
                    <a16:creationId xmlns="" xmlns:a16="http://schemas.microsoft.com/office/drawing/2014/main" id="{B42092D2-1A4C-4AF9-8457-C6714D65A014}"/>
                  </a:ext>
                </a:extLst>
              </p:cNvPr>
              <p:cNvSpPr>
                <a:spLocks noChangeShapeType="1"/>
              </p:cNvSpPr>
              <p:nvPr/>
            </p:nvSpPr>
            <p:spPr bwMode="auto">
              <a:xfrm flipH="1">
                <a:off x="7098566" y="4611402"/>
                <a:ext cx="11186"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1" name="Line 644">
                <a:extLst>
                  <a:ext uri="{FF2B5EF4-FFF2-40B4-BE49-F238E27FC236}">
                    <a16:creationId xmlns="" xmlns:a16="http://schemas.microsoft.com/office/drawing/2014/main" id="{1575C6AC-25E5-4B7C-85E5-616D7DE11754}"/>
                  </a:ext>
                </a:extLst>
              </p:cNvPr>
              <p:cNvSpPr>
                <a:spLocks noChangeShapeType="1"/>
              </p:cNvSpPr>
              <p:nvPr/>
            </p:nvSpPr>
            <p:spPr bwMode="auto">
              <a:xfrm>
                <a:off x="7098566" y="4611402"/>
                <a:ext cx="11186"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2" name="Line 645">
                <a:extLst>
                  <a:ext uri="{FF2B5EF4-FFF2-40B4-BE49-F238E27FC236}">
                    <a16:creationId xmlns="" xmlns:a16="http://schemas.microsoft.com/office/drawing/2014/main" id="{24866B48-0C2A-4569-8DEC-9D9ABB41E249}"/>
                  </a:ext>
                </a:extLst>
              </p:cNvPr>
              <p:cNvSpPr>
                <a:spLocks noChangeShapeType="1"/>
              </p:cNvSpPr>
              <p:nvPr/>
            </p:nvSpPr>
            <p:spPr bwMode="auto">
              <a:xfrm>
                <a:off x="7109751" y="4624639"/>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3" name="Line 646">
                <a:extLst>
                  <a:ext uri="{FF2B5EF4-FFF2-40B4-BE49-F238E27FC236}">
                    <a16:creationId xmlns="" xmlns:a16="http://schemas.microsoft.com/office/drawing/2014/main" id="{FC8E8523-C3E4-4925-B1B3-02CBC2308A8E}"/>
                  </a:ext>
                </a:extLst>
              </p:cNvPr>
              <p:cNvSpPr>
                <a:spLocks noChangeShapeType="1"/>
              </p:cNvSpPr>
              <p:nvPr/>
            </p:nvSpPr>
            <p:spPr bwMode="auto">
              <a:xfrm>
                <a:off x="7125412" y="4624639"/>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4" name="Line 647">
                <a:extLst>
                  <a:ext uri="{FF2B5EF4-FFF2-40B4-BE49-F238E27FC236}">
                    <a16:creationId xmlns="" xmlns:a16="http://schemas.microsoft.com/office/drawing/2014/main" id="{1B773EEF-CE82-407F-B0E9-34265886FC7D}"/>
                  </a:ext>
                </a:extLst>
              </p:cNvPr>
              <p:cNvSpPr>
                <a:spLocks noChangeShapeType="1"/>
              </p:cNvSpPr>
              <p:nvPr/>
            </p:nvSpPr>
            <p:spPr bwMode="auto">
              <a:xfrm>
                <a:off x="7125412" y="4637876"/>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5" name="Line 648">
                <a:extLst>
                  <a:ext uri="{FF2B5EF4-FFF2-40B4-BE49-F238E27FC236}">
                    <a16:creationId xmlns="" xmlns:a16="http://schemas.microsoft.com/office/drawing/2014/main" id="{C8FC385A-FBB4-4B01-89C3-98DCF04D32CE}"/>
                  </a:ext>
                </a:extLst>
              </p:cNvPr>
              <p:cNvSpPr>
                <a:spLocks noChangeShapeType="1"/>
              </p:cNvSpPr>
              <p:nvPr/>
            </p:nvSpPr>
            <p:spPr bwMode="auto">
              <a:xfrm>
                <a:off x="7125412" y="4637876"/>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6" name="Line 649">
                <a:extLst>
                  <a:ext uri="{FF2B5EF4-FFF2-40B4-BE49-F238E27FC236}">
                    <a16:creationId xmlns="" xmlns:a16="http://schemas.microsoft.com/office/drawing/2014/main" id="{E7D8331A-54F9-4B84-9E49-C241542EC474}"/>
                  </a:ext>
                </a:extLst>
              </p:cNvPr>
              <p:cNvSpPr>
                <a:spLocks noChangeShapeType="1"/>
              </p:cNvSpPr>
              <p:nvPr/>
            </p:nvSpPr>
            <p:spPr bwMode="auto">
              <a:xfrm>
                <a:off x="7138835" y="4637876"/>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7" name="Line 650">
                <a:extLst>
                  <a:ext uri="{FF2B5EF4-FFF2-40B4-BE49-F238E27FC236}">
                    <a16:creationId xmlns="" xmlns:a16="http://schemas.microsoft.com/office/drawing/2014/main" id="{2178F17A-5F36-43CD-988B-A68CA5A7C424}"/>
                  </a:ext>
                </a:extLst>
              </p:cNvPr>
              <p:cNvSpPr>
                <a:spLocks noChangeShapeType="1"/>
              </p:cNvSpPr>
              <p:nvPr/>
            </p:nvSpPr>
            <p:spPr bwMode="auto">
              <a:xfrm>
                <a:off x="7167918" y="4624639"/>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8" name="Line 651">
                <a:extLst>
                  <a:ext uri="{FF2B5EF4-FFF2-40B4-BE49-F238E27FC236}">
                    <a16:creationId xmlns="" xmlns:a16="http://schemas.microsoft.com/office/drawing/2014/main" id="{89AFDEDA-0BF3-4F5F-A3FF-5910BF79D4DB}"/>
                  </a:ext>
                </a:extLst>
              </p:cNvPr>
              <p:cNvSpPr>
                <a:spLocks noChangeShapeType="1"/>
              </p:cNvSpPr>
              <p:nvPr/>
            </p:nvSpPr>
            <p:spPr bwMode="auto">
              <a:xfrm flipV="1">
                <a:off x="7167918" y="4611402"/>
                <a:ext cx="1566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9" name="Freeform 652">
                <a:extLst>
                  <a:ext uri="{FF2B5EF4-FFF2-40B4-BE49-F238E27FC236}">
                    <a16:creationId xmlns="" xmlns:a16="http://schemas.microsoft.com/office/drawing/2014/main" id="{DDA68A76-15BB-415B-8F85-36C2A96CD40F}"/>
                  </a:ext>
                </a:extLst>
              </p:cNvPr>
              <p:cNvSpPr>
                <a:spLocks/>
              </p:cNvSpPr>
              <p:nvPr/>
            </p:nvSpPr>
            <p:spPr bwMode="auto">
              <a:xfrm>
                <a:off x="7268590" y="4238560"/>
                <a:ext cx="503361" cy="218411"/>
              </a:xfrm>
              <a:custGeom>
                <a:avLst/>
                <a:gdLst>
                  <a:gd name="T0" fmla="*/ 0 w 523"/>
                  <a:gd name="T1" fmla="*/ 0 h 262"/>
                  <a:gd name="T2" fmla="*/ 0 w 523"/>
                  <a:gd name="T3" fmla="*/ 0 h 262"/>
                  <a:gd name="T4" fmla="*/ 0 w 523"/>
                  <a:gd name="T5" fmla="*/ 0 h 262"/>
                  <a:gd name="T6" fmla="*/ 0 w 523"/>
                  <a:gd name="T7" fmla="*/ 0 h 262"/>
                  <a:gd name="T8" fmla="*/ 0 w 523"/>
                  <a:gd name="T9" fmla="*/ 0 h 262"/>
                  <a:gd name="T10" fmla="*/ 0 w 523"/>
                  <a:gd name="T11" fmla="*/ 0 h 262"/>
                  <a:gd name="T12" fmla="*/ 0 w 523"/>
                  <a:gd name="T13" fmla="*/ 0 h 262"/>
                  <a:gd name="T14" fmla="*/ 0 w 523"/>
                  <a:gd name="T15" fmla="*/ 0 h 262"/>
                  <a:gd name="T16" fmla="*/ 0 w 523"/>
                  <a:gd name="T17" fmla="*/ 0 h 262"/>
                  <a:gd name="T18" fmla="*/ 0 w 523"/>
                  <a:gd name="T19" fmla="*/ 0 h 262"/>
                  <a:gd name="T20" fmla="*/ 0 w 523"/>
                  <a:gd name="T21" fmla="*/ 0 h 262"/>
                  <a:gd name="T22" fmla="*/ 0 w 523"/>
                  <a:gd name="T23" fmla="*/ 0 h 262"/>
                  <a:gd name="T24" fmla="*/ 0 w 523"/>
                  <a:gd name="T25" fmla="*/ 0 h 262"/>
                  <a:gd name="T26" fmla="*/ 0 w 523"/>
                  <a:gd name="T27" fmla="*/ 0 h 262"/>
                  <a:gd name="T28" fmla="*/ 0 w 523"/>
                  <a:gd name="T29" fmla="*/ 0 h 262"/>
                  <a:gd name="T30" fmla="*/ 0 w 523"/>
                  <a:gd name="T31" fmla="*/ 0 h 262"/>
                  <a:gd name="T32" fmla="*/ 0 w 523"/>
                  <a:gd name="T33" fmla="*/ 0 h 262"/>
                  <a:gd name="T34" fmla="*/ 0 w 523"/>
                  <a:gd name="T35" fmla="*/ 0 h 262"/>
                  <a:gd name="T36" fmla="*/ 0 w 523"/>
                  <a:gd name="T37" fmla="*/ 0 h 262"/>
                  <a:gd name="T38" fmla="*/ 0 w 523"/>
                  <a:gd name="T39" fmla="*/ 0 h 262"/>
                  <a:gd name="T40" fmla="*/ 0 w 523"/>
                  <a:gd name="T41" fmla="*/ 0 h 262"/>
                  <a:gd name="T42" fmla="*/ 0 w 523"/>
                  <a:gd name="T43" fmla="*/ 0 h 262"/>
                  <a:gd name="T44" fmla="*/ 0 w 523"/>
                  <a:gd name="T45" fmla="*/ 0 h 262"/>
                  <a:gd name="T46" fmla="*/ 0 w 523"/>
                  <a:gd name="T47" fmla="*/ 0 h 262"/>
                  <a:gd name="T48" fmla="*/ 0 w 523"/>
                  <a:gd name="T49" fmla="*/ 0 h 262"/>
                  <a:gd name="T50" fmla="*/ 0 w 523"/>
                  <a:gd name="T51" fmla="*/ 0 h 262"/>
                  <a:gd name="T52" fmla="*/ 0 w 523"/>
                  <a:gd name="T53" fmla="*/ 0 h 262"/>
                  <a:gd name="T54" fmla="*/ 0 w 523"/>
                  <a:gd name="T55" fmla="*/ 0 h 262"/>
                  <a:gd name="T56" fmla="*/ 0 w 523"/>
                  <a:gd name="T57" fmla="*/ 0 h 262"/>
                  <a:gd name="T58" fmla="*/ 0 w 523"/>
                  <a:gd name="T59" fmla="*/ 0 h 262"/>
                  <a:gd name="T60" fmla="*/ 0 w 523"/>
                  <a:gd name="T61" fmla="*/ 0 h 262"/>
                  <a:gd name="T62" fmla="*/ 0 w 523"/>
                  <a:gd name="T63" fmla="*/ 0 h 262"/>
                  <a:gd name="T64" fmla="*/ 0 w 523"/>
                  <a:gd name="T65" fmla="*/ 0 h 262"/>
                  <a:gd name="T66" fmla="*/ 0 w 523"/>
                  <a:gd name="T67" fmla="*/ 0 h 262"/>
                  <a:gd name="T68" fmla="*/ 0 w 523"/>
                  <a:gd name="T69" fmla="*/ 0 h 262"/>
                  <a:gd name="T70" fmla="*/ 0 w 523"/>
                  <a:gd name="T71" fmla="*/ 0 h 262"/>
                  <a:gd name="T72" fmla="*/ 0 w 523"/>
                  <a:gd name="T73" fmla="*/ 0 h 2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3" h="262">
                    <a:moveTo>
                      <a:pt x="447" y="31"/>
                    </a:moveTo>
                    <a:lnTo>
                      <a:pt x="403" y="31"/>
                    </a:lnTo>
                    <a:lnTo>
                      <a:pt x="388" y="46"/>
                    </a:lnTo>
                    <a:lnTo>
                      <a:pt x="358" y="46"/>
                    </a:lnTo>
                    <a:lnTo>
                      <a:pt x="343" y="61"/>
                    </a:lnTo>
                    <a:lnTo>
                      <a:pt x="268" y="31"/>
                    </a:lnTo>
                    <a:lnTo>
                      <a:pt x="224" y="46"/>
                    </a:lnTo>
                    <a:lnTo>
                      <a:pt x="209" y="31"/>
                    </a:lnTo>
                    <a:lnTo>
                      <a:pt x="149" y="0"/>
                    </a:lnTo>
                    <a:lnTo>
                      <a:pt x="134" y="46"/>
                    </a:lnTo>
                    <a:lnTo>
                      <a:pt x="134" y="77"/>
                    </a:lnTo>
                    <a:lnTo>
                      <a:pt x="89" y="77"/>
                    </a:lnTo>
                    <a:lnTo>
                      <a:pt x="45" y="77"/>
                    </a:lnTo>
                    <a:lnTo>
                      <a:pt x="0" y="123"/>
                    </a:lnTo>
                    <a:lnTo>
                      <a:pt x="15" y="138"/>
                    </a:lnTo>
                    <a:lnTo>
                      <a:pt x="30" y="154"/>
                    </a:lnTo>
                    <a:lnTo>
                      <a:pt x="60" y="154"/>
                    </a:lnTo>
                    <a:lnTo>
                      <a:pt x="75" y="184"/>
                    </a:lnTo>
                    <a:lnTo>
                      <a:pt x="75" y="200"/>
                    </a:lnTo>
                    <a:lnTo>
                      <a:pt x="164" y="230"/>
                    </a:lnTo>
                    <a:lnTo>
                      <a:pt x="179" y="261"/>
                    </a:lnTo>
                    <a:lnTo>
                      <a:pt x="239" y="230"/>
                    </a:lnTo>
                    <a:lnTo>
                      <a:pt x="254" y="246"/>
                    </a:lnTo>
                    <a:lnTo>
                      <a:pt x="268" y="261"/>
                    </a:lnTo>
                    <a:lnTo>
                      <a:pt x="343" y="261"/>
                    </a:lnTo>
                    <a:lnTo>
                      <a:pt x="358" y="246"/>
                    </a:lnTo>
                    <a:lnTo>
                      <a:pt x="403" y="230"/>
                    </a:lnTo>
                    <a:lnTo>
                      <a:pt x="418" y="200"/>
                    </a:lnTo>
                    <a:lnTo>
                      <a:pt x="403" y="184"/>
                    </a:lnTo>
                    <a:lnTo>
                      <a:pt x="433" y="154"/>
                    </a:lnTo>
                    <a:lnTo>
                      <a:pt x="447" y="154"/>
                    </a:lnTo>
                    <a:lnTo>
                      <a:pt x="477" y="138"/>
                    </a:lnTo>
                    <a:lnTo>
                      <a:pt x="492" y="107"/>
                    </a:lnTo>
                    <a:lnTo>
                      <a:pt x="522" y="92"/>
                    </a:lnTo>
                    <a:lnTo>
                      <a:pt x="492" y="61"/>
                    </a:lnTo>
                    <a:lnTo>
                      <a:pt x="462" y="61"/>
                    </a:lnTo>
                    <a:lnTo>
                      <a:pt x="447"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0" name="Freeform 653">
                <a:extLst>
                  <a:ext uri="{FF2B5EF4-FFF2-40B4-BE49-F238E27FC236}">
                    <a16:creationId xmlns="" xmlns:a16="http://schemas.microsoft.com/office/drawing/2014/main" id="{CCA5B494-92DB-4EB7-BD27-FDE5AB3D0B42}"/>
                  </a:ext>
                </a:extLst>
              </p:cNvPr>
              <p:cNvSpPr>
                <a:spLocks/>
              </p:cNvSpPr>
              <p:nvPr/>
            </p:nvSpPr>
            <p:spPr bwMode="auto">
              <a:xfrm>
                <a:off x="7098566" y="4150313"/>
                <a:ext cx="901576" cy="732447"/>
              </a:xfrm>
              <a:custGeom>
                <a:avLst/>
                <a:gdLst>
                  <a:gd name="T0" fmla="*/ 0 w 941"/>
                  <a:gd name="T1" fmla="*/ 0 h 877"/>
                  <a:gd name="T2" fmla="*/ 0 w 941"/>
                  <a:gd name="T3" fmla="*/ 0 h 877"/>
                  <a:gd name="T4" fmla="*/ 0 w 941"/>
                  <a:gd name="T5" fmla="*/ 0 h 877"/>
                  <a:gd name="T6" fmla="*/ 0 w 941"/>
                  <a:gd name="T7" fmla="*/ 0 h 877"/>
                  <a:gd name="T8" fmla="*/ 0 w 941"/>
                  <a:gd name="T9" fmla="*/ 0 h 877"/>
                  <a:gd name="T10" fmla="*/ 0 w 941"/>
                  <a:gd name="T11" fmla="*/ 0 h 877"/>
                  <a:gd name="T12" fmla="*/ 0 w 941"/>
                  <a:gd name="T13" fmla="*/ 0 h 877"/>
                  <a:gd name="T14" fmla="*/ 0 w 941"/>
                  <a:gd name="T15" fmla="*/ 0 h 877"/>
                  <a:gd name="T16" fmla="*/ 0 w 941"/>
                  <a:gd name="T17" fmla="*/ 0 h 877"/>
                  <a:gd name="T18" fmla="*/ 0 w 941"/>
                  <a:gd name="T19" fmla="*/ 0 h 877"/>
                  <a:gd name="T20" fmla="*/ 0 w 941"/>
                  <a:gd name="T21" fmla="*/ 0 h 877"/>
                  <a:gd name="T22" fmla="*/ 0 w 941"/>
                  <a:gd name="T23" fmla="*/ 0 h 877"/>
                  <a:gd name="T24" fmla="*/ 0 w 941"/>
                  <a:gd name="T25" fmla="*/ 0 h 877"/>
                  <a:gd name="T26" fmla="*/ 0 w 941"/>
                  <a:gd name="T27" fmla="*/ 0 h 877"/>
                  <a:gd name="T28" fmla="*/ 0 w 941"/>
                  <a:gd name="T29" fmla="*/ 0 h 877"/>
                  <a:gd name="T30" fmla="*/ 0 w 941"/>
                  <a:gd name="T31" fmla="*/ 0 h 877"/>
                  <a:gd name="T32" fmla="*/ 0 w 941"/>
                  <a:gd name="T33" fmla="*/ 0 h 877"/>
                  <a:gd name="T34" fmla="*/ 0 w 941"/>
                  <a:gd name="T35" fmla="*/ 0 h 877"/>
                  <a:gd name="T36" fmla="*/ 0 w 941"/>
                  <a:gd name="T37" fmla="*/ 0 h 877"/>
                  <a:gd name="T38" fmla="*/ 0 w 941"/>
                  <a:gd name="T39" fmla="*/ 0 h 877"/>
                  <a:gd name="T40" fmla="*/ 0 w 941"/>
                  <a:gd name="T41" fmla="*/ 0 h 877"/>
                  <a:gd name="T42" fmla="*/ 0 w 941"/>
                  <a:gd name="T43" fmla="*/ 0 h 877"/>
                  <a:gd name="T44" fmla="*/ 0 w 941"/>
                  <a:gd name="T45" fmla="*/ 0 h 877"/>
                  <a:gd name="T46" fmla="*/ 0 w 941"/>
                  <a:gd name="T47" fmla="*/ 0 h 877"/>
                  <a:gd name="T48" fmla="*/ 0 w 941"/>
                  <a:gd name="T49" fmla="*/ 0 h 877"/>
                  <a:gd name="T50" fmla="*/ 0 w 941"/>
                  <a:gd name="T51" fmla="*/ 0 h 877"/>
                  <a:gd name="T52" fmla="*/ 0 w 941"/>
                  <a:gd name="T53" fmla="*/ 0 h 877"/>
                  <a:gd name="T54" fmla="*/ 0 w 941"/>
                  <a:gd name="T55" fmla="*/ 0 h 877"/>
                  <a:gd name="T56" fmla="*/ 0 w 941"/>
                  <a:gd name="T57" fmla="*/ 0 h 877"/>
                  <a:gd name="T58" fmla="*/ 0 w 941"/>
                  <a:gd name="T59" fmla="*/ 0 h 877"/>
                  <a:gd name="T60" fmla="*/ 0 w 941"/>
                  <a:gd name="T61" fmla="*/ 0 h 877"/>
                  <a:gd name="T62" fmla="*/ 0 w 941"/>
                  <a:gd name="T63" fmla="*/ 0 h 877"/>
                  <a:gd name="T64" fmla="*/ 0 w 941"/>
                  <a:gd name="T65" fmla="*/ 0 h 877"/>
                  <a:gd name="T66" fmla="*/ 0 w 941"/>
                  <a:gd name="T67" fmla="*/ 0 h 877"/>
                  <a:gd name="T68" fmla="*/ 0 w 941"/>
                  <a:gd name="T69" fmla="*/ 0 h 877"/>
                  <a:gd name="T70" fmla="*/ 0 w 941"/>
                  <a:gd name="T71" fmla="*/ 0 h 877"/>
                  <a:gd name="T72" fmla="*/ 0 w 941"/>
                  <a:gd name="T73" fmla="*/ 0 h 877"/>
                  <a:gd name="T74" fmla="*/ 0 w 941"/>
                  <a:gd name="T75" fmla="*/ 0 h 877"/>
                  <a:gd name="T76" fmla="*/ 0 w 941"/>
                  <a:gd name="T77" fmla="*/ 0 h 877"/>
                  <a:gd name="T78" fmla="*/ 0 w 941"/>
                  <a:gd name="T79" fmla="*/ 0 h 877"/>
                  <a:gd name="T80" fmla="*/ 0 w 941"/>
                  <a:gd name="T81" fmla="*/ 0 h 877"/>
                  <a:gd name="T82" fmla="*/ 0 w 941"/>
                  <a:gd name="T83" fmla="*/ 0 h 877"/>
                  <a:gd name="T84" fmla="*/ 0 w 941"/>
                  <a:gd name="T85" fmla="*/ 0 h 877"/>
                  <a:gd name="T86" fmla="*/ 0 w 941"/>
                  <a:gd name="T87" fmla="*/ 0 h 877"/>
                  <a:gd name="T88" fmla="*/ 0 w 941"/>
                  <a:gd name="T89" fmla="*/ 0 h 877"/>
                  <a:gd name="T90" fmla="*/ 0 w 941"/>
                  <a:gd name="T91" fmla="*/ 0 h 877"/>
                  <a:gd name="T92" fmla="*/ 0 w 941"/>
                  <a:gd name="T93" fmla="*/ 0 h 877"/>
                  <a:gd name="T94" fmla="*/ 0 w 941"/>
                  <a:gd name="T95" fmla="*/ 0 h 877"/>
                  <a:gd name="T96" fmla="*/ 0 w 941"/>
                  <a:gd name="T97" fmla="*/ 0 h 877"/>
                  <a:gd name="T98" fmla="*/ 0 w 941"/>
                  <a:gd name="T99" fmla="*/ 0 h 877"/>
                  <a:gd name="T100" fmla="*/ 0 w 941"/>
                  <a:gd name="T101" fmla="*/ 0 h 877"/>
                  <a:gd name="T102" fmla="*/ 0 w 941"/>
                  <a:gd name="T103" fmla="*/ 0 h 877"/>
                  <a:gd name="T104" fmla="*/ 0 w 941"/>
                  <a:gd name="T105" fmla="*/ 0 h 877"/>
                  <a:gd name="T106" fmla="*/ 0 w 941"/>
                  <a:gd name="T107" fmla="*/ 0 h 877"/>
                  <a:gd name="T108" fmla="*/ 0 w 941"/>
                  <a:gd name="T109" fmla="*/ 0 h 877"/>
                  <a:gd name="T110" fmla="*/ 0 w 941"/>
                  <a:gd name="T111" fmla="*/ 0 h 877"/>
                  <a:gd name="T112" fmla="*/ 0 w 941"/>
                  <a:gd name="T113" fmla="*/ 0 h 877"/>
                  <a:gd name="T114" fmla="*/ 0 w 941"/>
                  <a:gd name="T115" fmla="*/ 0 h 877"/>
                  <a:gd name="T116" fmla="*/ 0 w 941"/>
                  <a:gd name="T117" fmla="*/ 0 h 877"/>
                  <a:gd name="T118" fmla="*/ 0 w 941"/>
                  <a:gd name="T119" fmla="*/ 0 h 877"/>
                  <a:gd name="T120" fmla="*/ 0 w 941"/>
                  <a:gd name="T121" fmla="*/ 0 h 8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41" h="877">
                    <a:moveTo>
                      <a:pt x="701" y="200"/>
                    </a:moveTo>
                    <a:lnTo>
                      <a:pt x="671" y="215"/>
                    </a:lnTo>
                    <a:lnTo>
                      <a:pt x="657" y="246"/>
                    </a:lnTo>
                    <a:lnTo>
                      <a:pt x="627" y="261"/>
                    </a:lnTo>
                    <a:lnTo>
                      <a:pt x="612" y="261"/>
                    </a:lnTo>
                    <a:lnTo>
                      <a:pt x="582" y="292"/>
                    </a:lnTo>
                    <a:lnTo>
                      <a:pt x="597" y="307"/>
                    </a:lnTo>
                    <a:lnTo>
                      <a:pt x="582" y="338"/>
                    </a:lnTo>
                    <a:lnTo>
                      <a:pt x="537" y="353"/>
                    </a:lnTo>
                    <a:lnTo>
                      <a:pt x="522" y="369"/>
                    </a:lnTo>
                    <a:lnTo>
                      <a:pt x="448" y="369"/>
                    </a:lnTo>
                    <a:lnTo>
                      <a:pt x="433" y="353"/>
                    </a:lnTo>
                    <a:lnTo>
                      <a:pt x="418" y="338"/>
                    </a:lnTo>
                    <a:lnTo>
                      <a:pt x="358" y="369"/>
                    </a:lnTo>
                    <a:lnTo>
                      <a:pt x="343" y="338"/>
                    </a:lnTo>
                    <a:lnTo>
                      <a:pt x="254" y="307"/>
                    </a:lnTo>
                    <a:lnTo>
                      <a:pt x="254" y="292"/>
                    </a:lnTo>
                    <a:lnTo>
                      <a:pt x="239" y="261"/>
                    </a:lnTo>
                    <a:lnTo>
                      <a:pt x="209" y="261"/>
                    </a:lnTo>
                    <a:lnTo>
                      <a:pt x="194" y="246"/>
                    </a:lnTo>
                    <a:lnTo>
                      <a:pt x="179" y="231"/>
                    </a:lnTo>
                    <a:lnTo>
                      <a:pt x="164" y="292"/>
                    </a:lnTo>
                    <a:lnTo>
                      <a:pt x="104" y="292"/>
                    </a:lnTo>
                    <a:lnTo>
                      <a:pt x="119" y="323"/>
                    </a:lnTo>
                    <a:lnTo>
                      <a:pt x="90" y="338"/>
                    </a:lnTo>
                    <a:lnTo>
                      <a:pt x="104" y="369"/>
                    </a:lnTo>
                    <a:lnTo>
                      <a:pt x="90" y="430"/>
                    </a:lnTo>
                    <a:lnTo>
                      <a:pt x="45" y="461"/>
                    </a:lnTo>
                    <a:lnTo>
                      <a:pt x="30" y="446"/>
                    </a:lnTo>
                    <a:lnTo>
                      <a:pt x="0" y="476"/>
                    </a:lnTo>
                    <a:lnTo>
                      <a:pt x="15" y="492"/>
                    </a:lnTo>
                    <a:lnTo>
                      <a:pt x="30" y="523"/>
                    </a:lnTo>
                    <a:lnTo>
                      <a:pt x="75" y="553"/>
                    </a:lnTo>
                    <a:lnTo>
                      <a:pt x="119" y="584"/>
                    </a:lnTo>
                    <a:lnTo>
                      <a:pt x="119" y="630"/>
                    </a:lnTo>
                    <a:lnTo>
                      <a:pt x="134" y="676"/>
                    </a:lnTo>
                    <a:lnTo>
                      <a:pt x="164" y="692"/>
                    </a:lnTo>
                    <a:lnTo>
                      <a:pt x="194" y="692"/>
                    </a:lnTo>
                    <a:lnTo>
                      <a:pt x="209" y="707"/>
                    </a:lnTo>
                    <a:lnTo>
                      <a:pt x="254" y="722"/>
                    </a:lnTo>
                    <a:lnTo>
                      <a:pt x="298" y="738"/>
                    </a:lnTo>
                    <a:lnTo>
                      <a:pt x="298" y="722"/>
                    </a:lnTo>
                    <a:lnTo>
                      <a:pt x="313" y="738"/>
                    </a:lnTo>
                    <a:lnTo>
                      <a:pt x="328" y="738"/>
                    </a:lnTo>
                    <a:lnTo>
                      <a:pt x="358" y="722"/>
                    </a:lnTo>
                    <a:lnTo>
                      <a:pt x="403" y="692"/>
                    </a:lnTo>
                    <a:lnTo>
                      <a:pt x="418" y="707"/>
                    </a:lnTo>
                    <a:lnTo>
                      <a:pt x="433" y="692"/>
                    </a:lnTo>
                    <a:lnTo>
                      <a:pt x="448" y="692"/>
                    </a:lnTo>
                    <a:lnTo>
                      <a:pt x="448" y="707"/>
                    </a:lnTo>
                    <a:lnTo>
                      <a:pt x="477" y="707"/>
                    </a:lnTo>
                    <a:lnTo>
                      <a:pt x="477" y="722"/>
                    </a:lnTo>
                    <a:lnTo>
                      <a:pt x="492" y="768"/>
                    </a:lnTo>
                    <a:lnTo>
                      <a:pt x="477" y="784"/>
                    </a:lnTo>
                    <a:lnTo>
                      <a:pt x="477" y="815"/>
                    </a:lnTo>
                    <a:lnTo>
                      <a:pt x="492" y="799"/>
                    </a:lnTo>
                    <a:lnTo>
                      <a:pt x="507" y="861"/>
                    </a:lnTo>
                    <a:lnTo>
                      <a:pt x="537" y="861"/>
                    </a:lnTo>
                    <a:lnTo>
                      <a:pt x="552" y="876"/>
                    </a:lnTo>
                    <a:lnTo>
                      <a:pt x="567" y="861"/>
                    </a:lnTo>
                    <a:lnTo>
                      <a:pt x="567" y="845"/>
                    </a:lnTo>
                    <a:lnTo>
                      <a:pt x="582" y="830"/>
                    </a:lnTo>
                    <a:lnTo>
                      <a:pt x="597" y="830"/>
                    </a:lnTo>
                    <a:lnTo>
                      <a:pt x="627" y="815"/>
                    </a:lnTo>
                    <a:lnTo>
                      <a:pt x="642" y="830"/>
                    </a:lnTo>
                    <a:lnTo>
                      <a:pt x="642" y="845"/>
                    </a:lnTo>
                    <a:lnTo>
                      <a:pt x="671" y="861"/>
                    </a:lnTo>
                    <a:lnTo>
                      <a:pt x="701" y="845"/>
                    </a:lnTo>
                    <a:lnTo>
                      <a:pt x="701" y="861"/>
                    </a:lnTo>
                    <a:lnTo>
                      <a:pt x="716" y="876"/>
                    </a:lnTo>
                    <a:lnTo>
                      <a:pt x="716" y="861"/>
                    </a:lnTo>
                    <a:lnTo>
                      <a:pt x="716" y="845"/>
                    </a:lnTo>
                    <a:lnTo>
                      <a:pt x="761" y="830"/>
                    </a:lnTo>
                    <a:lnTo>
                      <a:pt x="761" y="815"/>
                    </a:lnTo>
                    <a:lnTo>
                      <a:pt x="776" y="830"/>
                    </a:lnTo>
                    <a:lnTo>
                      <a:pt x="776" y="815"/>
                    </a:lnTo>
                    <a:lnTo>
                      <a:pt x="806" y="815"/>
                    </a:lnTo>
                    <a:lnTo>
                      <a:pt x="850" y="753"/>
                    </a:lnTo>
                    <a:lnTo>
                      <a:pt x="880" y="645"/>
                    </a:lnTo>
                    <a:lnTo>
                      <a:pt x="865" y="630"/>
                    </a:lnTo>
                    <a:lnTo>
                      <a:pt x="850" y="615"/>
                    </a:lnTo>
                    <a:lnTo>
                      <a:pt x="865" y="599"/>
                    </a:lnTo>
                    <a:lnTo>
                      <a:pt x="865" y="584"/>
                    </a:lnTo>
                    <a:lnTo>
                      <a:pt x="836" y="538"/>
                    </a:lnTo>
                    <a:lnTo>
                      <a:pt x="806" y="523"/>
                    </a:lnTo>
                    <a:lnTo>
                      <a:pt x="806" y="492"/>
                    </a:lnTo>
                    <a:lnTo>
                      <a:pt x="821" y="461"/>
                    </a:lnTo>
                    <a:lnTo>
                      <a:pt x="836" y="461"/>
                    </a:lnTo>
                    <a:lnTo>
                      <a:pt x="836" y="446"/>
                    </a:lnTo>
                    <a:lnTo>
                      <a:pt x="806" y="430"/>
                    </a:lnTo>
                    <a:lnTo>
                      <a:pt x="791" y="461"/>
                    </a:lnTo>
                    <a:lnTo>
                      <a:pt x="746" y="415"/>
                    </a:lnTo>
                    <a:lnTo>
                      <a:pt x="761" y="400"/>
                    </a:lnTo>
                    <a:lnTo>
                      <a:pt x="806" y="353"/>
                    </a:lnTo>
                    <a:lnTo>
                      <a:pt x="821" y="369"/>
                    </a:lnTo>
                    <a:lnTo>
                      <a:pt x="806" y="400"/>
                    </a:lnTo>
                    <a:lnTo>
                      <a:pt x="821" y="384"/>
                    </a:lnTo>
                    <a:lnTo>
                      <a:pt x="865" y="369"/>
                    </a:lnTo>
                    <a:lnTo>
                      <a:pt x="865" y="323"/>
                    </a:lnTo>
                    <a:lnTo>
                      <a:pt x="895" y="323"/>
                    </a:lnTo>
                    <a:lnTo>
                      <a:pt x="910" y="277"/>
                    </a:lnTo>
                    <a:lnTo>
                      <a:pt x="940" y="277"/>
                    </a:lnTo>
                    <a:lnTo>
                      <a:pt x="910" y="215"/>
                    </a:lnTo>
                    <a:lnTo>
                      <a:pt x="940" y="200"/>
                    </a:lnTo>
                    <a:lnTo>
                      <a:pt x="940" y="123"/>
                    </a:lnTo>
                    <a:lnTo>
                      <a:pt x="910" y="123"/>
                    </a:lnTo>
                    <a:lnTo>
                      <a:pt x="895" y="138"/>
                    </a:lnTo>
                    <a:lnTo>
                      <a:pt x="880" y="138"/>
                    </a:lnTo>
                    <a:lnTo>
                      <a:pt x="821" y="92"/>
                    </a:lnTo>
                    <a:lnTo>
                      <a:pt x="821" y="108"/>
                    </a:lnTo>
                    <a:lnTo>
                      <a:pt x="791" y="77"/>
                    </a:lnTo>
                    <a:lnTo>
                      <a:pt x="746" y="31"/>
                    </a:lnTo>
                    <a:lnTo>
                      <a:pt x="701" y="0"/>
                    </a:lnTo>
                    <a:lnTo>
                      <a:pt x="671" y="0"/>
                    </a:lnTo>
                    <a:lnTo>
                      <a:pt x="657" y="46"/>
                    </a:lnTo>
                    <a:lnTo>
                      <a:pt x="671" y="46"/>
                    </a:lnTo>
                    <a:lnTo>
                      <a:pt x="671" y="77"/>
                    </a:lnTo>
                    <a:lnTo>
                      <a:pt x="657" y="123"/>
                    </a:lnTo>
                    <a:lnTo>
                      <a:pt x="642" y="138"/>
                    </a:lnTo>
                    <a:lnTo>
                      <a:pt x="627" y="138"/>
                    </a:lnTo>
                    <a:lnTo>
                      <a:pt x="642" y="169"/>
                    </a:lnTo>
                    <a:lnTo>
                      <a:pt x="671" y="169"/>
                    </a:lnTo>
                    <a:lnTo>
                      <a:pt x="701" y="20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1" name="Freeform 654">
                <a:extLst>
                  <a:ext uri="{FF2B5EF4-FFF2-40B4-BE49-F238E27FC236}">
                    <a16:creationId xmlns="" xmlns:a16="http://schemas.microsoft.com/office/drawing/2014/main" id="{51685E97-25AD-4155-92EF-DB114C1826F3}"/>
                  </a:ext>
                </a:extLst>
              </p:cNvPr>
              <p:cNvSpPr>
                <a:spLocks/>
              </p:cNvSpPr>
              <p:nvPr/>
            </p:nvSpPr>
            <p:spPr bwMode="auto">
              <a:xfrm>
                <a:off x="7756291" y="4893792"/>
                <a:ext cx="44744" cy="24268"/>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2">
                    <a:moveTo>
                      <a:pt x="45" y="0"/>
                    </a:moveTo>
                    <a:lnTo>
                      <a:pt x="15" y="0"/>
                    </a:lnTo>
                    <a:lnTo>
                      <a:pt x="0" y="31"/>
                    </a:lnTo>
                    <a:lnTo>
                      <a:pt x="30" y="31"/>
                    </a:lnTo>
                    <a:lnTo>
                      <a:pt x="45" y="16"/>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2" name="Line 655">
                <a:extLst>
                  <a:ext uri="{FF2B5EF4-FFF2-40B4-BE49-F238E27FC236}">
                    <a16:creationId xmlns="" xmlns:a16="http://schemas.microsoft.com/office/drawing/2014/main" id="{5A524DA8-B907-4721-BC94-FBF246310A94}"/>
                  </a:ext>
                </a:extLst>
              </p:cNvPr>
              <p:cNvSpPr>
                <a:spLocks noChangeShapeType="1"/>
              </p:cNvSpPr>
              <p:nvPr/>
            </p:nvSpPr>
            <p:spPr bwMode="auto">
              <a:xfrm>
                <a:off x="7138835" y="4675381"/>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3" name="Line 656">
                <a:extLst>
                  <a:ext uri="{FF2B5EF4-FFF2-40B4-BE49-F238E27FC236}">
                    <a16:creationId xmlns="" xmlns:a16="http://schemas.microsoft.com/office/drawing/2014/main" id="{107A7DF0-4009-44CF-8323-B96B7F6F6841}"/>
                  </a:ext>
                </a:extLst>
              </p:cNvPr>
              <p:cNvSpPr>
                <a:spLocks noChangeShapeType="1"/>
              </p:cNvSpPr>
              <p:nvPr/>
            </p:nvSpPr>
            <p:spPr bwMode="auto">
              <a:xfrm>
                <a:off x="7440852" y="4752597"/>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4" name="Line 657">
                <a:extLst>
                  <a:ext uri="{FF2B5EF4-FFF2-40B4-BE49-F238E27FC236}">
                    <a16:creationId xmlns="" xmlns:a16="http://schemas.microsoft.com/office/drawing/2014/main" id="{182B402E-DCCA-4C4F-A8DC-A88E7577BEEC}"/>
                  </a:ext>
                </a:extLst>
              </p:cNvPr>
              <p:cNvSpPr>
                <a:spLocks noChangeShapeType="1"/>
              </p:cNvSpPr>
              <p:nvPr/>
            </p:nvSpPr>
            <p:spPr bwMode="auto">
              <a:xfrm flipV="1">
                <a:off x="7469935" y="4739360"/>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5" name="Line 658">
                <a:extLst>
                  <a:ext uri="{FF2B5EF4-FFF2-40B4-BE49-F238E27FC236}">
                    <a16:creationId xmlns="" xmlns:a16="http://schemas.microsoft.com/office/drawing/2014/main" id="{0F95D9C7-0415-4890-B60A-FD7256A2331E}"/>
                  </a:ext>
                </a:extLst>
              </p:cNvPr>
              <p:cNvSpPr>
                <a:spLocks noChangeShapeType="1"/>
              </p:cNvSpPr>
              <p:nvPr/>
            </p:nvSpPr>
            <p:spPr bwMode="auto">
              <a:xfrm>
                <a:off x="7483357" y="4739360"/>
                <a:ext cx="17897"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6" name="Line 659">
                <a:extLst>
                  <a:ext uri="{FF2B5EF4-FFF2-40B4-BE49-F238E27FC236}">
                    <a16:creationId xmlns="" xmlns:a16="http://schemas.microsoft.com/office/drawing/2014/main" id="{E79B174A-7605-422A-A2ED-F7DD8DDDA8F6}"/>
                  </a:ext>
                </a:extLst>
              </p:cNvPr>
              <p:cNvSpPr>
                <a:spLocks noChangeShapeType="1"/>
              </p:cNvSpPr>
              <p:nvPr/>
            </p:nvSpPr>
            <p:spPr bwMode="auto">
              <a:xfrm>
                <a:off x="7483357" y="4739360"/>
                <a:ext cx="17897"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7" name="Line 660">
                <a:extLst>
                  <a:ext uri="{FF2B5EF4-FFF2-40B4-BE49-F238E27FC236}">
                    <a16:creationId xmlns="" xmlns:a16="http://schemas.microsoft.com/office/drawing/2014/main" id="{5CDC3F26-6F06-41F7-81DD-0D79D583E9A0}"/>
                  </a:ext>
                </a:extLst>
              </p:cNvPr>
              <p:cNvSpPr>
                <a:spLocks noChangeShapeType="1"/>
              </p:cNvSpPr>
              <p:nvPr/>
            </p:nvSpPr>
            <p:spPr bwMode="auto">
              <a:xfrm>
                <a:off x="7501255" y="473936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8" name="Line 661">
                <a:extLst>
                  <a:ext uri="{FF2B5EF4-FFF2-40B4-BE49-F238E27FC236}">
                    <a16:creationId xmlns="" xmlns:a16="http://schemas.microsoft.com/office/drawing/2014/main" id="{AF9AA80B-EDA2-4FE9-B9DC-D450C7E3437A}"/>
                  </a:ext>
                </a:extLst>
              </p:cNvPr>
              <p:cNvSpPr>
                <a:spLocks noChangeShapeType="1"/>
              </p:cNvSpPr>
              <p:nvPr/>
            </p:nvSpPr>
            <p:spPr bwMode="auto">
              <a:xfrm flipV="1">
                <a:off x="7512440" y="4726123"/>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9" name="Line 662">
                <a:extLst>
                  <a:ext uri="{FF2B5EF4-FFF2-40B4-BE49-F238E27FC236}">
                    <a16:creationId xmlns="" xmlns:a16="http://schemas.microsoft.com/office/drawing/2014/main" id="{419A46F3-2A9E-4A51-A39C-50F9CA2423E7}"/>
                  </a:ext>
                </a:extLst>
              </p:cNvPr>
              <p:cNvSpPr>
                <a:spLocks noChangeShapeType="1"/>
              </p:cNvSpPr>
              <p:nvPr/>
            </p:nvSpPr>
            <p:spPr bwMode="auto">
              <a:xfrm>
                <a:off x="7512440" y="4726123"/>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0" name="Line 663">
                <a:extLst>
                  <a:ext uri="{FF2B5EF4-FFF2-40B4-BE49-F238E27FC236}">
                    <a16:creationId xmlns="" xmlns:a16="http://schemas.microsoft.com/office/drawing/2014/main" id="{C0F711B1-35E8-4E87-A545-EB926B2011B7}"/>
                  </a:ext>
                </a:extLst>
              </p:cNvPr>
              <p:cNvSpPr>
                <a:spLocks noChangeShapeType="1"/>
              </p:cNvSpPr>
              <p:nvPr/>
            </p:nvSpPr>
            <p:spPr bwMode="auto">
              <a:xfrm>
                <a:off x="7525863" y="473936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1" name="Line 664">
                <a:extLst>
                  <a:ext uri="{FF2B5EF4-FFF2-40B4-BE49-F238E27FC236}">
                    <a16:creationId xmlns="" xmlns:a16="http://schemas.microsoft.com/office/drawing/2014/main" id="{04FFC63B-81B7-4EB0-B05D-9C5FB15FBA73}"/>
                  </a:ext>
                </a:extLst>
              </p:cNvPr>
              <p:cNvSpPr>
                <a:spLocks noChangeShapeType="1"/>
              </p:cNvSpPr>
              <p:nvPr/>
            </p:nvSpPr>
            <p:spPr bwMode="auto">
              <a:xfrm>
                <a:off x="7152258" y="4675381"/>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2" name="Line 665">
                <a:extLst>
                  <a:ext uri="{FF2B5EF4-FFF2-40B4-BE49-F238E27FC236}">
                    <a16:creationId xmlns="" xmlns:a16="http://schemas.microsoft.com/office/drawing/2014/main" id="{A219BD81-C035-40FA-AC3A-3B8E7327FA7E}"/>
                  </a:ext>
                </a:extLst>
              </p:cNvPr>
              <p:cNvSpPr>
                <a:spLocks noChangeShapeType="1"/>
              </p:cNvSpPr>
              <p:nvPr/>
            </p:nvSpPr>
            <p:spPr bwMode="auto">
              <a:xfrm>
                <a:off x="7167918" y="466435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3" name="Line 666">
                <a:extLst>
                  <a:ext uri="{FF2B5EF4-FFF2-40B4-BE49-F238E27FC236}">
                    <a16:creationId xmlns="" xmlns:a16="http://schemas.microsoft.com/office/drawing/2014/main" id="{BAA6679A-8B8E-40F5-BDFC-6A85EBBE4F62}"/>
                  </a:ext>
                </a:extLst>
              </p:cNvPr>
              <p:cNvSpPr>
                <a:spLocks noChangeShapeType="1"/>
              </p:cNvSpPr>
              <p:nvPr/>
            </p:nvSpPr>
            <p:spPr bwMode="auto">
              <a:xfrm>
                <a:off x="7183578" y="4664350"/>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4" name="Line 667">
                <a:extLst>
                  <a:ext uri="{FF2B5EF4-FFF2-40B4-BE49-F238E27FC236}">
                    <a16:creationId xmlns="" xmlns:a16="http://schemas.microsoft.com/office/drawing/2014/main" id="{EEE147A3-773B-4DD4-83E8-585466F5B35E}"/>
                  </a:ext>
                </a:extLst>
              </p:cNvPr>
              <p:cNvSpPr>
                <a:spLocks noChangeShapeType="1"/>
              </p:cNvSpPr>
              <p:nvPr/>
            </p:nvSpPr>
            <p:spPr bwMode="auto">
              <a:xfrm>
                <a:off x="7197001" y="4675381"/>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5" name="Freeform 668">
                <a:extLst>
                  <a:ext uri="{FF2B5EF4-FFF2-40B4-BE49-F238E27FC236}">
                    <a16:creationId xmlns="" xmlns:a16="http://schemas.microsoft.com/office/drawing/2014/main" id="{266A2180-C0CF-4337-A3BD-3A0ADC391AFC}"/>
                  </a:ext>
                </a:extLst>
              </p:cNvPr>
              <p:cNvSpPr>
                <a:spLocks/>
              </p:cNvSpPr>
              <p:nvPr/>
            </p:nvSpPr>
            <p:spPr bwMode="auto">
              <a:xfrm>
                <a:off x="7655619" y="4827606"/>
                <a:ext cx="129756" cy="284596"/>
              </a:xfrm>
              <a:custGeom>
                <a:avLst/>
                <a:gdLst>
                  <a:gd name="T0" fmla="*/ 0 w 135"/>
                  <a:gd name="T1" fmla="*/ 0 h 340"/>
                  <a:gd name="T2" fmla="*/ 0 w 135"/>
                  <a:gd name="T3" fmla="*/ 0 h 340"/>
                  <a:gd name="T4" fmla="*/ 0 w 135"/>
                  <a:gd name="T5" fmla="*/ 0 h 340"/>
                  <a:gd name="T6" fmla="*/ 0 w 135"/>
                  <a:gd name="T7" fmla="*/ 0 h 340"/>
                  <a:gd name="T8" fmla="*/ 0 w 135"/>
                  <a:gd name="T9" fmla="*/ 0 h 340"/>
                  <a:gd name="T10" fmla="*/ 0 w 135"/>
                  <a:gd name="T11" fmla="*/ 0 h 340"/>
                  <a:gd name="T12" fmla="*/ 0 w 135"/>
                  <a:gd name="T13" fmla="*/ 0 h 340"/>
                  <a:gd name="T14" fmla="*/ 0 w 135"/>
                  <a:gd name="T15" fmla="*/ 0 h 340"/>
                  <a:gd name="T16" fmla="*/ 0 w 135"/>
                  <a:gd name="T17" fmla="*/ 0 h 340"/>
                  <a:gd name="T18" fmla="*/ 0 w 135"/>
                  <a:gd name="T19" fmla="*/ 0 h 340"/>
                  <a:gd name="T20" fmla="*/ 0 w 135"/>
                  <a:gd name="T21" fmla="*/ 0 h 340"/>
                  <a:gd name="T22" fmla="*/ 0 w 135"/>
                  <a:gd name="T23" fmla="*/ 0 h 340"/>
                  <a:gd name="T24" fmla="*/ 0 w 135"/>
                  <a:gd name="T25" fmla="*/ 0 h 340"/>
                  <a:gd name="T26" fmla="*/ 0 w 135"/>
                  <a:gd name="T27" fmla="*/ 0 h 340"/>
                  <a:gd name="T28" fmla="*/ 0 w 135"/>
                  <a:gd name="T29" fmla="*/ 0 h 340"/>
                  <a:gd name="T30" fmla="*/ 0 w 135"/>
                  <a:gd name="T31" fmla="*/ 0 h 340"/>
                  <a:gd name="T32" fmla="*/ 0 w 135"/>
                  <a:gd name="T33" fmla="*/ 0 h 340"/>
                  <a:gd name="T34" fmla="*/ 0 w 135"/>
                  <a:gd name="T35" fmla="*/ 0 h 340"/>
                  <a:gd name="T36" fmla="*/ 0 w 135"/>
                  <a:gd name="T37" fmla="*/ 0 h 340"/>
                  <a:gd name="T38" fmla="*/ 0 w 135"/>
                  <a:gd name="T39" fmla="*/ 0 h 340"/>
                  <a:gd name="T40" fmla="*/ 0 w 135"/>
                  <a:gd name="T41" fmla="*/ 0 h 340"/>
                  <a:gd name="T42" fmla="*/ 0 w 135"/>
                  <a:gd name="T43" fmla="*/ 0 h 340"/>
                  <a:gd name="T44" fmla="*/ 0 w 135"/>
                  <a:gd name="T45" fmla="*/ 0 h 340"/>
                  <a:gd name="T46" fmla="*/ 0 w 135"/>
                  <a:gd name="T47" fmla="*/ 0 h 340"/>
                  <a:gd name="T48" fmla="*/ 0 w 135"/>
                  <a:gd name="T49" fmla="*/ 0 h 340"/>
                  <a:gd name="T50" fmla="*/ 0 w 135"/>
                  <a:gd name="T51" fmla="*/ 0 h 340"/>
                  <a:gd name="T52" fmla="*/ 0 w 135"/>
                  <a:gd name="T53" fmla="*/ 0 h 340"/>
                  <a:gd name="T54" fmla="*/ 0 w 135"/>
                  <a:gd name="T55" fmla="*/ 0 h 340"/>
                  <a:gd name="T56" fmla="*/ 0 w 135"/>
                  <a:gd name="T57" fmla="*/ 0 h 340"/>
                  <a:gd name="T58" fmla="*/ 0 w 135"/>
                  <a:gd name="T59" fmla="*/ 0 h 340"/>
                  <a:gd name="T60" fmla="*/ 0 w 135"/>
                  <a:gd name="T61" fmla="*/ 0 h 3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5" h="340">
                    <a:moveTo>
                      <a:pt x="0" y="15"/>
                    </a:moveTo>
                    <a:lnTo>
                      <a:pt x="0" y="46"/>
                    </a:lnTo>
                    <a:lnTo>
                      <a:pt x="15" y="46"/>
                    </a:lnTo>
                    <a:lnTo>
                      <a:pt x="30" y="77"/>
                    </a:lnTo>
                    <a:lnTo>
                      <a:pt x="45" y="108"/>
                    </a:lnTo>
                    <a:lnTo>
                      <a:pt x="74" y="154"/>
                    </a:lnTo>
                    <a:lnTo>
                      <a:pt x="89" y="170"/>
                    </a:lnTo>
                    <a:lnTo>
                      <a:pt x="89" y="200"/>
                    </a:lnTo>
                    <a:lnTo>
                      <a:pt x="89" y="247"/>
                    </a:lnTo>
                    <a:lnTo>
                      <a:pt x="89" y="262"/>
                    </a:lnTo>
                    <a:lnTo>
                      <a:pt x="74" y="247"/>
                    </a:lnTo>
                    <a:lnTo>
                      <a:pt x="74" y="262"/>
                    </a:lnTo>
                    <a:lnTo>
                      <a:pt x="45" y="293"/>
                    </a:lnTo>
                    <a:lnTo>
                      <a:pt x="60" y="293"/>
                    </a:lnTo>
                    <a:lnTo>
                      <a:pt x="45" y="308"/>
                    </a:lnTo>
                    <a:lnTo>
                      <a:pt x="60" y="339"/>
                    </a:lnTo>
                    <a:lnTo>
                      <a:pt x="74" y="339"/>
                    </a:lnTo>
                    <a:lnTo>
                      <a:pt x="89" y="293"/>
                    </a:lnTo>
                    <a:lnTo>
                      <a:pt x="119" y="262"/>
                    </a:lnTo>
                    <a:lnTo>
                      <a:pt x="134" y="231"/>
                    </a:lnTo>
                    <a:lnTo>
                      <a:pt x="119" y="185"/>
                    </a:lnTo>
                    <a:lnTo>
                      <a:pt x="104" y="154"/>
                    </a:lnTo>
                    <a:lnTo>
                      <a:pt x="60" y="108"/>
                    </a:lnTo>
                    <a:lnTo>
                      <a:pt x="45" y="77"/>
                    </a:lnTo>
                    <a:lnTo>
                      <a:pt x="74" y="62"/>
                    </a:lnTo>
                    <a:lnTo>
                      <a:pt x="89" y="46"/>
                    </a:lnTo>
                    <a:lnTo>
                      <a:pt x="60" y="31"/>
                    </a:lnTo>
                    <a:lnTo>
                      <a:pt x="60" y="15"/>
                    </a:lnTo>
                    <a:lnTo>
                      <a:pt x="45" y="0"/>
                    </a:lnTo>
                    <a:lnTo>
                      <a:pt x="15" y="15"/>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6" name="Freeform 669">
                <a:extLst>
                  <a:ext uri="{FF2B5EF4-FFF2-40B4-BE49-F238E27FC236}">
                    <a16:creationId xmlns="" xmlns:a16="http://schemas.microsoft.com/office/drawing/2014/main" id="{F1D79ABD-D5BA-4514-AD69-8001F5E1F557}"/>
                  </a:ext>
                </a:extLst>
              </p:cNvPr>
              <p:cNvSpPr>
                <a:spLocks/>
              </p:cNvSpPr>
              <p:nvPr/>
            </p:nvSpPr>
            <p:spPr bwMode="auto">
              <a:xfrm>
                <a:off x="7669042" y="4997481"/>
                <a:ext cx="73827" cy="77216"/>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w 75"/>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93">
                    <a:moveTo>
                      <a:pt x="0" y="61"/>
                    </a:moveTo>
                    <a:lnTo>
                      <a:pt x="15" y="61"/>
                    </a:lnTo>
                    <a:lnTo>
                      <a:pt x="15" y="77"/>
                    </a:lnTo>
                    <a:lnTo>
                      <a:pt x="30" y="92"/>
                    </a:lnTo>
                    <a:lnTo>
                      <a:pt x="59" y="61"/>
                    </a:lnTo>
                    <a:lnTo>
                      <a:pt x="59" y="46"/>
                    </a:lnTo>
                    <a:lnTo>
                      <a:pt x="74" y="61"/>
                    </a:lnTo>
                    <a:lnTo>
                      <a:pt x="74" y="46"/>
                    </a:lnTo>
                    <a:lnTo>
                      <a:pt x="74" y="0"/>
                    </a:lnTo>
                    <a:lnTo>
                      <a:pt x="59" y="0"/>
                    </a:lnTo>
                    <a:lnTo>
                      <a:pt x="44" y="0"/>
                    </a:lnTo>
                    <a:lnTo>
                      <a:pt x="15" y="0"/>
                    </a:lnTo>
                    <a:lnTo>
                      <a:pt x="0" y="31"/>
                    </a:lnTo>
                    <a:lnTo>
                      <a:pt x="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7" name="Freeform 670">
                <a:extLst>
                  <a:ext uri="{FF2B5EF4-FFF2-40B4-BE49-F238E27FC236}">
                    <a16:creationId xmlns="" xmlns:a16="http://schemas.microsoft.com/office/drawing/2014/main" id="{4EBEFB8B-B694-46F7-8EB1-8432C4AD72D2}"/>
                  </a:ext>
                </a:extLst>
              </p:cNvPr>
              <p:cNvSpPr>
                <a:spLocks/>
              </p:cNvSpPr>
              <p:nvPr/>
            </p:nvSpPr>
            <p:spPr bwMode="auto">
              <a:xfrm>
                <a:off x="7469935" y="4739360"/>
                <a:ext cx="145416" cy="335337"/>
              </a:xfrm>
              <a:custGeom>
                <a:avLst/>
                <a:gdLst>
                  <a:gd name="T0" fmla="*/ 0 w 151"/>
                  <a:gd name="T1" fmla="*/ 0 h 401"/>
                  <a:gd name="T2" fmla="*/ 0 w 151"/>
                  <a:gd name="T3" fmla="*/ 0 h 401"/>
                  <a:gd name="T4" fmla="*/ 0 w 151"/>
                  <a:gd name="T5" fmla="*/ 0 h 401"/>
                  <a:gd name="T6" fmla="*/ 0 w 151"/>
                  <a:gd name="T7" fmla="*/ 0 h 401"/>
                  <a:gd name="T8" fmla="*/ 0 w 151"/>
                  <a:gd name="T9" fmla="*/ 0 h 401"/>
                  <a:gd name="T10" fmla="*/ 0 w 151"/>
                  <a:gd name="T11" fmla="*/ 0 h 401"/>
                  <a:gd name="T12" fmla="*/ 0 w 151"/>
                  <a:gd name="T13" fmla="*/ 0 h 401"/>
                  <a:gd name="T14" fmla="*/ 0 w 151"/>
                  <a:gd name="T15" fmla="*/ 0 h 401"/>
                  <a:gd name="T16" fmla="*/ 0 w 151"/>
                  <a:gd name="T17" fmla="*/ 0 h 401"/>
                  <a:gd name="T18" fmla="*/ 0 w 151"/>
                  <a:gd name="T19" fmla="*/ 0 h 401"/>
                  <a:gd name="T20" fmla="*/ 0 w 151"/>
                  <a:gd name="T21" fmla="*/ 0 h 401"/>
                  <a:gd name="T22" fmla="*/ 0 w 151"/>
                  <a:gd name="T23" fmla="*/ 0 h 401"/>
                  <a:gd name="T24" fmla="*/ 0 w 151"/>
                  <a:gd name="T25" fmla="*/ 0 h 401"/>
                  <a:gd name="T26" fmla="*/ 0 w 151"/>
                  <a:gd name="T27" fmla="*/ 0 h 401"/>
                  <a:gd name="T28" fmla="*/ 0 w 151"/>
                  <a:gd name="T29" fmla="*/ 0 h 401"/>
                  <a:gd name="T30" fmla="*/ 0 w 151"/>
                  <a:gd name="T31" fmla="*/ 0 h 401"/>
                  <a:gd name="T32" fmla="*/ 0 w 151"/>
                  <a:gd name="T33" fmla="*/ 0 h 401"/>
                  <a:gd name="T34" fmla="*/ 0 w 151"/>
                  <a:gd name="T35" fmla="*/ 0 h 401"/>
                  <a:gd name="T36" fmla="*/ 0 w 151"/>
                  <a:gd name="T37" fmla="*/ 0 h 401"/>
                  <a:gd name="T38" fmla="*/ 0 w 151"/>
                  <a:gd name="T39" fmla="*/ 0 h 401"/>
                  <a:gd name="T40" fmla="*/ 0 w 151"/>
                  <a:gd name="T41" fmla="*/ 0 h 401"/>
                  <a:gd name="T42" fmla="*/ 0 w 151"/>
                  <a:gd name="T43" fmla="*/ 0 h 401"/>
                  <a:gd name="T44" fmla="*/ 0 w 151"/>
                  <a:gd name="T45" fmla="*/ 0 h 401"/>
                  <a:gd name="T46" fmla="*/ 0 w 151"/>
                  <a:gd name="T47" fmla="*/ 0 h 401"/>
                  <a:gd name="T48" fmla="*/ 0 w 151"/>
                  <a:gd name="T49" fmla="*/ 0 h 401"/>
                  <a:gd name="T50" fmla="*/ 0 w 151"/>
                  <a:gd name="T51" fmla="*/ 0 h 401"/>
                  <a:gd name="T52" fmla="*/ 0 w 151"/>
                  <a:gd name="T53" fmla="*/ 0 h 401"/>
                  <a:gd name="T54" fmla="*/ 0 w 151"/>
                  <a:gd name="T55" fmla="*/ 0 h 401"/>
                  <a:gd name="T56" fmla="*/ 0 w 151"/>
                  <a:gd name="T57" fmla="*/ 0 h 401"/>
                  <a:gd name="T58" fmla="*/ 0 w 151"/>
                  <a:gd name="T59" fmla="*/ 0 h 401"/>
                  <a:gd name="T60" fmla="*/ 0 w 151"/>
                  <a:gd name="T61" fmla="*/ 0 h 401"/>
                  <a:gd name="T62" fmla="*/ 0 w 151"/>
                  <a:gd name="T63" fmla="*/ 0 h 401"/>
                  <a:gd name="T64" fmla="*/ 0 w 151"/>
                  <a:gd name="T65" fmla="*/ 0 h 401"/>
                  <a:gd name="T66" fmla="*/ 0 w 151"/>
                  <a:gd name="T67" fmla="*/ 0 h 4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1" h="401">
                    <a:moveTo>
                      <a:pt x="150" y="154"/>
                    </a:moveTo>
                    <a:lnTo>
                      <a:pt x="120" y="154"/>
                    </a:lnTo>
                    <a:lnTo>
                      <a:pt x="105" y="92"/>
                    </a:lnTo>
                    <a:lnTo>
                      <a:pt x="90" y="108"/>
                    </a:lnTo>
                    <a:lnTo>
                      <a:pt x="90" y="77"/>
                    </a:lnTo>
                    <a:lnTo>
                      <a:pt x="105" y="62"/>
                    </a:lnTo>
                    <a:lnTo>
                      <a:pt x="90" y="15"/>
                    </a:lnTo>
                    <a:lnTo>
                      <a:pt x="90" y="0"/>
                    </a:lnTo>
                    <a:lnTo>
                      <a:pt x="60" y="0"/>
                    </a:lnTo>
                    <a:lnTo>
                      <a:pt x="45" y="46"/>
                    </a:lnTo>
                    <a:lnTo>
                      <a:pt x="30" y="62"/>
                    </a:lnTo>
                    <a:lnTo>
                      <a:pt x="30" y="108"/>
                    </a:lnTo>
                    <a:lnTo>
                      <a:pt x="15" y="108"/>
                    </a:lnTo>
                    <a:lnTo>
                      <a:pt x="15" y="154"/>
                    </a:lnTo>
                    <a:lnTo>
                      <a:pt x="0" y="154"/>
                    </a:lnTo>
                    <a:lnTo>
                      <a:pt x="15" y="169"/>
                    </a:lnTo>
                    <a:lnTo>
                      <a:pt x="0" y="169"/>
                    </a:lnTo>
                    <a:lnTo>
                      <a:pt x="15" y="200"/>
                    </a:lnTo>
                    <a:lnTo>
                      <a:pt x="30" y="200"/>
                    </a:lnTo>
                    <a:lnTo>
                      <a:pt x="60" y="246"/>
                    </a:lnTo>
                    <a:lnTo>
                      <a:pt x="45" y="277"/>
                    </a:lnTo>
                    <a:lnTo>
                      <a:pt x="75" y="277"/>
                    </a:lnTo>
                    <a:lnTo>
                      <a:pt x="90" y="262"/>
                    </a:lnTo>
                    <a:lnTo>
                      <a:pt x="120" y="308"/>
                    </a:lnTo>
                    <a:lnTo>
                      <a:pt x="120" y="323"/>
                    </a:lnTo>
                    <a:lnTo>
                      <a:pt x="135" y="369"/>
                    </a:lnTo>
                    <a:lnTo>
                      <a:pt x="135" y="400"/>
                    </a:lnTo>
                    <a:lnTo>
                      <a:pt x="150" y="369"/>
                    </a:lnTo>
                    <a:lnTo>
                      <a:pt x="135" y="292"/>
                    </a:lnTo>
                    <a:lnTo>
                      <a:pt x="135" y="262"/>
                    </a:lnTo>
                    <a:lnTo>
                      <a:pt x="105" y="215"/>
                    </a:lnTo>
                    <a:lnTo>
                      <a:pt x="120" y="185"/>
                    </a:lnTo>
                    <a:lnTo>
                      <a:pt x="150" y="185"/>
                    </a:lnTo>
                    <a:lnTo>
                      <a:pt x="150" y="154"/>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8" name="Freeform 671">
                <a:extLst>
                  <a:ext uri="{FF2B5EF4-FFF2-40B4-BE49-F238E27FC236}">
                    <a16:creationId xmlns="" xmlns:a16="http://schemas.microsoft.com/office/drawing/2014/main" id="{562CB91E-F20D-417A-A834-E8041F20D371}"/>
                  </a:ext>
                </a:extLst>
              </p:cNvPr>
              <p:cNvSpPr>
                <a:spLocks/>
              </p:cNvSpPr>
              <p:nvPr/>
            </p:nvSpPr>
            <p:spPr bwMode="auto">
              <a:xfrm>
                <a:off x="7615350" y="4840844"/>
                <a:ext cx="127518" cy="156638"/>
              </a:xfrm>
              <a:custGeom>
                <a:avLst/>
                <a:gdLst>
                  <a:gd name="T0" fmla="*/ 0 w 134"/>
                  <a:gd name="T1" fmla="*/ 0 h 186"/>
                  <a:gd name="T2" fmla="*/ 0 w 134"/>
                  <a:gd name="T3" fmla="*/ 0 h 186"/>
                  <a:gd name="T4" fmla="*/ 0 w 134"/>
                  <a:gd name="T5" fmla="*/ 0 h 186"/>
                  <a:gd name="T6" fmla="*/ 0 w 134"/>
                  <a:gd name="T7" fmla="*/ 0 h 186"/>
                  <a:gd name="T8" fmla="*/ 0 w 134"/>
                  <a:gd name="T9" fmla="*/ 0 h 186"/>
                  <a:gd name="T10" fmla="*/ 0 w 134"/>
                  <a:gd name="T11" fmla="*/ 0 h 186"/>
                  <a:gd name="T12" fmla="*/ 0 w 134"/>
                  <a:gd name="T13" fmla="*/ 0 h 186"/>
                  <a:gd name="T14" fmla="*/ 0 w 134"/>
                  <a:gd name="T15" fmla="*/ 0 h 186"/>
                  <a:gd name="T16" fmla="*/ 0 w 134"/>
                  <a:gd name="T17" fmla="*/ 0 h 186"/>
                  <a:gd name="T18" fmla="*/ 0 w 134"/>
                  <a:gd name="T19" fmla="*/ 0 h 186"/>
                  <a:gd name="T20" fmla="*/ 0 w 134"/>
                  <a:gd name="T21" fmla="*/ 0 h 186"/>
                  <a:gd name="T22" fmla="*/ 0 w 134"/>
                  <a:gd name="T23" fmla="*/ 0 h 186"/>
                  <a:gd name="T24" fmla="*/ 0 w 134"/>
                  <a:gd name="T25" fmla="*/ 0 h 186"/>
                  <a:gd name="T26" fmla="*/ 0 w 134"/>
                  <a:gd name="T27" fmla="*/ 0 h 186"/>
                  <a:gd name="T28" fmla="*/ 0 w 134"/>
                  <a:gd name="T29" fmla="*/ 0 h 186"/>
                  <a:gd name="T30" fmla="*/ 0 w 134"/>
                  <a:gd name="T31" fmla="*/ 0 h 186"/>
                  <a:gd name="T32" fmla="*/ 0 w 134"/>
                  <a:gd name="T33" fmla="*/ 0 h 186"/>
                  <a:gd name="T34" fmla="*/ 0 w 134"/>
                  <a:gd name="T35" fmla="*/ 0 h 186"/>
                  <a:gd name="T36" fmla="*/ 0 w 134"/>
                  <a:gd name="T37" fmla="*/ 0 h 186"/>
                  <a:gd name="T38" fmla="*/ 0 w 134"/>
                  <a:gd name="T39" fmla="*/ 0 h 186"/>
                  <a:gd name="T40" fmla="*/ 0 w 134"/>
                  <a:gd name="T41" fmla="*/ 0 h 186"/>
                  <a:gd name="T42" fmla="*/ 0 w 134"/>
                  <a:gd name="T43" fmla="*/ 0 h 186"/>
                  <a:gd name="T44" fmla="*/ 0 w 134"/>
                  <a:gd name="T45" fmla="*/ 0 h 18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4" h="186">
                    <a:moveTo>
                      <a:pt x="0" y="31"/>
                    </a:moveTo>
                    <a:lnTo>
                      <a:pt x="0" y="62"/>
                    </a:lnTo>
                    <a:lnTo>
                      <a:pt x="0" y="77"/>
                    </a:lnTo>
                    <a:lnTo>
                      <a:pt x="15" y="77"/>
                    </a:lnTo>
                    <a:lnTo>
                      <a:pt x="30" y="108"/>
                    </a:lnTo>
                    <a:lnTo>
                      <a:pt x="44" y="123"/>
                    </a:lnTo>
                    <a:lnTo>
                      <a:pt x="59" y="108"/>
                    </a:lnTo>
                    <a:lnTo>
                      <a:pt x="74" y="123"/>
                    </a:lnTo>
                    <a:lnTo>
                      <a:pt x="89" y="139"/>
                    </a:lnTo>
                    <a:lnTo>
                      <a:pt x="103" y="170"/>
                    </a:lnTo>
                    <a:lnTo>
                      <a:pt x="118" y="185"/>
                    </a:lnTo>
                    <a:lnTo>
                      <a:pt x="133" y="185"/>
                    </a:lnTo>
                    <a:lnTo>
                      <a:pt x="133" y="154"/>
                    </a:lnTo>
                    <a:lnTo>
                      <a:pt x="118" y="139"/>
                    </a:lnTo>
                    <a:lnTo>
                      <a:pt x="89" y="93"/>
                    </a:lnTo>
                    <a:lnTo>
                      <a:pt x="74" y="62"/>
                    </a:lnTo>
                    <a:lnTo>
                      <a:pt x="59" y="31"/>
                    </a:lnTo>
                    <a:lnTo>
                      <a:pt x="44" y="31"/>
                    </a:lnTo>
                    <a:lnTo>
                      <a:pt x="44" y="0"/>
                    </a:lnTo>
                    <a:lnTo>
                      <a:pt x="30" y="15"/>
                    </a:lnTo>
                    <a:lnTo>
                      <a:pt x="30" y="31"/>
                    </a:lnTo>
                    <a:lnTo>
                      <a:pt x="15" y="46"/>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Oval 672">
                <a:extLst>
                  <a:ext uri="{FF2B5EF4-FFF2-40B4-BE49-F238E27FC236}">
                    <a16:creationId xmlns="" xmlns:a16="http://schemas.microsoft.com/office/drawing/2014/main" id="{A0CECD1A-9B99-4D4A-BF21-E0ECE42B74FC}"/>
                  </a:ext>
                </a:extLst>
              </p:cNvPr>
              <p:cNvSpPr>
                <a:spLocks noChangeArrowheads="1"/>
              </p:cNvSpPr>
              <p:nvPr/>
            </p:nvSpPr>
            <p:spPr bwMode="auto">
              <a:xfrm>
                <a:off x="7870387" y="4814369"/>
                <a:ext cx="2237"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0" name="Oval 673">
                <a:extLst>
                  <a:ext uri="{FF2B5EF4-FFF2-40B4-BE49-F238E27FC236}">
                    <a16:creationId xmlns="" xmlns:a16="http://schemas.microsoft.com/office/drawing/2014/main" id="{72D14002-3AD6-4E5D-924D-07C25511FF02}"/>
                  </a:ext>
                </a:extLst>
              </p:cNvPr>
              <p:cNvSpPr>
                <a:spLocks noChangeArrowheads="1"/>
              </p:cNvSpPr>
              <p:nvPr/>
            </p:nvSpPr>
            <p:spPr bwMode="auto">
              <a:xfrm>
                <a:off x="7843540" y="4814369"/>
                <a:ext cx="11186"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1" name="Freeform 674">
                <a:extLst>
                  <a:ext uri="{FF2B5EF4-FFF2-40B4-BE49-F238E27FC236}">
                    <a16:creationId xmlns="" xmlns:a16="http://schemas.microsoft.com/office/drawing/2014/main" id="{0AE5A442-173D-4718-A3B2-67702CBE790E}"/>
                  </a:ext>
                </a:extLst>
              </p:cNvPr>
              <p:cNvSpPr>
                <a:spLocks/>
              </p:cNvSpPr>
              <p:nvPr/>
            </p:nvSpPr>
            <p:spPr bwMode="auto">
              <a:xfrm>
                <a:off x="7483357" y="4150313"/>
                <a:ext cx="29083" cy="77216"/>
              </a:xfrm>
              <a:custGeom>
                <a:avLst/>
                <a:gdLst>
                  <a:gd name="T0" fmla="*/ 0 w 30"/>
                  <a:gd name="T1" fmla="*/ 0 h 93"/>
                  <a:gd name="T2" fmla="*/ 0 w 30"/>
                  <a:gd name="T3" fmla="*/ 0 h 93"/>
                  <a:gd name="T4" fmla="*/ 0 w 30"/>
                  <a:gd name="T5" fmla="*/ 0 h 93"/>
                  <a:gd name="T6" fmla="*/ 0 w 30"/>
                  <a:gd name="T7" fmla="*/ 0 h 93"/>
                  <a:gd name="T8" fmla="*/ 0 w 30"/>
                  <a:gd name="T9" fmla="*/ 0 h 93"/>
                  <a:gd name="T10" fmla="*/ 0 w 30"/>
                  <a:gd name="T11" fmla="*/ 0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93">
                    <a:moveTo>
                      <a:pt x="15" y="0"/>
                    </a:moveTo>
                    <a:lnTo>
                      <a:pt x="15" y="46"/>
                    </a:lnTo>
                    <a:lnTo>
                      <a:pt x="0" y="92"/>
                    </a:lnTo>
                    <a:lnTo>
                      <a:pt x="29" y="92"/>
                    </a:lnTo>
                    <a:lnTo>
                      <a:pt x="29" y="46"/>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2" name="Line 675">
                <a:extLst>
                  <a:ext uri="{FF2B5EF4-FFF2-40B4-BE49-F238E27FC236}">
                    <a16:creationId xmlns="" xmlns:a16="http://schemas.microsoft.com/office/drawing/2014/main" id="{7F8049AE-7A02-4558-A412-84A1748EF09A}"/>
                  </a:ext>
                </a:extLst>
              </p:cNvPr>
              <p:cNvSpPr>
                <a:spLocks noChangeShapeType="1"/>
              </p:cNvSpPr>
              <p:nvPr/>
            </p:nvSpPr>
            <p:spPr bwMode="auto">
              <a:xfrm>
                <a:off x="7971059" y="4496682"/>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3" name="Line 676">
                <a:extLst>
                  <a:ext uri="{FF2B5EF4-FFF2-40B4-BE49-F238E27FC236}">
                    <a16:creationId xmlns="" xmlns:a16="http://schemas.microsoft.com/office/drawing/2014/main" id="{62584912-0AD5-47F8-A972-B69A980C9A4C}"/>
                  </a:ext>
                </a:extLst>
              </p:cNvPr>
              <p:cNvSpPr>
                <a:spLocks noChangeShapeType="1"/>
              </p:cNvSpPr>
              <p:nvPr/>
            </p:nvSpPr>
            <p:spPr bwMode="auto">
              <a:xfrm>
                <a:off x="7986719" y="4496682"/>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4" name="Line 677">
                <a:extLst>
                  <a:ext uri="{FF2B5EF4-FFF2-40B4-BE49-F238E27FC236}">
                    <a16:creationId xmlns="" xmlns:a16="http://schemas.microsoft.com/office/drawing/2014/main" id="{358E09FE-1ACA-45DE-8F14-285BF8BDB1A9}"/>
                  </a:ext>
                </a:extLst>
              </p:cNvPr>
              <p:cNvSpPr>
                <a:spLocks noChangeShapeType="1"/>
              </p:cNvSpPr>
              <p:nvPr/>
            </p:nvSpPr>
            <p:spPr bwMode="auto">
              <a:xfrm flipV="1">
                <a:off x="7986719" y="4481238"/>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5" name="Line 678">
                <a:extLst>
                  <a:ext uri="{FF2B5EF4-FFF2-40B4-BE49-F238E27FC236}">
                    <a16:creationId xmlns="" xmlns:a16="http://schemas.microsoft.com/office/drawing/2014/main" id="{8ABDF6FA-0163-4F04-B048-F539AD3745B8}"/>
                  </a:ext>
                </a:extLst>
              </p:cNvPr>
              <p:cNvSpPr>
                <a:spLocks noChangeShapeType="1"/>
              </p:cNvSpPr>
              <p:nvPr/>
            </p:nvSpPr>
            <p:spPr bwMode="auto">
              <a:xfrm>
                <a:off x="7986719" y="4483444"/>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6" name="Line 679">
                <a:extLst>
                  <a:ext uri="{FF2B5EF4-FFF2-40B4-BE49-F238E27FC236}">
                    <a16:creationId xmlns="" xmlns:a16="http://schemas.microsoft.com/office/drawing/2014/main" id="{9E3ED18A-1040-4AFB-BF99-3E021CAA472C}"/>
                  </a:ext>
                </a:extLst>
              </p:cNvPr>
              <p:cNvSpPr>
                <a:spLocks noChangeShapeType="1"/>
              </p:cNvSpPr>
              <p:nvPr/>
            </p:nvSpPr>
            <p:spPr bwMode="auto">
              <a:xfrm>
                <a:off x="7986719" y="4483444"/>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7" name="Line 680">
                <a:extLst>
                  <a:ext uri="{FF2B5EF4-FFF2-40B4-BE49-F238E27FC236}">
                    <a16:creationId xmlns="" xmlns:a16="http://schemas.microsoft.com/office/drawing/2014/main" id="{3AF325A0-80F3-4D5A-8C19-9E3B0FDDA1C1}"/>
                  </a:ext>
                </a:extLst>
              </p:cNvPr>
              <p:cNvSpPr>
                <a:spLocks noChangeShapeType="1"/>
              </p:cNvSpPr>
              <p:nvPr/>
            </p:nvSpPr>
            <p:spPr bwMode="auto">
              <a:xfrm>
                <a:off x="8000142" y="448344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8" name="Line 681">
                <a:extLst>
                  <a:ext uri="{FF2B5EF4-FFF2-40B4-BE49-F238E27FC236}">
                    <a16:creationId xmlns="" xmlns:a16="http://schemas.microsoft.com/office/drawing/2014/main" id="{3C32EC72-B7FF-4846-96D9-C4E0B7D18304}"/>
                  </a:ext>
                </a:extLst>
              </p:cNvPr>
              <p:cNvSpPr>
                <a:spLocks noChangeShapeType="1"/>
              </p:cNvSpPr>
              <p:nvPr/>
            </p:nvSpPr>
            <p:spPr bwMode="auto">
              <a:xfrm>
                <a:off x="8000142" y="448344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9" name="Freeform 682">
                <a:extLst>
                  <a:ext uri="{FF2B5EF4-FFF2-40B4-BE49-F238E27FC236}">
                    <a16:creationId xmlns="" xmlns:a16="http://schemas.microsoft.com/office/drawing/2014/main" id="{46A1CC94-F8B6-450C-9CE3-6F5160A22A19}"/>
                  </a:ext>
                </a:extLst>
              </p:cNvPr>
              <p:cNvSpPr>
                <a:spLocks/>
              </p:cNvSpPr>
              <p:nvPr/>
            </p:nvSpPr>
            <p:spPr bwMode="auto">
              <a:xfrm>
                <a:off x="7971059" y="4483444"/>
                <a:ext cx="58167" cy="88247"/>
              </a:xfrm>
              <a:custGeom>
                <a:avLst/>
                <a:gdLst>
                  <a:gd name="T0" fmla="*/ 0 w 61"/>
                  <a:gd name="T1" fmla="*/ 0 h 108"/>
                  <a:gd name="T2" fmla="*/ 0 w 61"/>
                  <a:gd name="T3" fmla="*/ 0 h 108"/>
                  <a:gd name="T4" fmla="*/ 0 w 61"/>
                  <a:gd name="T5" fmla="*/ 0 h 108"/>
                  <a:gd name="T6" fmla="*/ 0 w 61"/>
                  <a:gd name="T7" fmla="*/ 0 h 108"/>
                  <a:gd name="T8" fmla="*/ 0 w 61"/>
                  <a:gd name="T9" fmla="*/ 0 h 108"/>
                  <a:gd name="T10" fmla="*/ 0 w 61"/>
                  <a:gd name="T11" fmla="*/ 0 h 108"/>
                  <a:gd name="T12" fmla="*/ 0 w 61"/>
                  <a:gd name="T13" fmla="*/ 0 h 108"/>
                  <a:gd name="T14" fmla="*/ 0 w 61"/>
                  <a:gd name="T15" fmla="*/ 0 h 108"/>
                  <a:gd name="T16" fmla="*/ 0 w 61"/>
                  <a:gd name="T17" fmla="*/ 0 h 108"/>
                  <a:gd name="T18" fmla="*/ 0 w 61"/>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108">
                    <a:moveTo>
                      <a:pt x="30" y="0"/>
                    </a:moveTo>
                    <a:lnTo>
                      <a:pt x="0" y="15"/>
                    </a:lnTo>
                    <a:lnTo>
                      <a:pt x="15" y="31"/>
                    </a:lnTo>
                    <a:lnTo>
                      <a:pt x="0" y="46"/>
                    </a:lnTo>
                    <a:lnTo>
                      <a:pt x="15" y="46"/>
                    </a:lnTo>
                    <a:lnTo>
                      <a:pt x="15" y="107"/>
                    </a:lnTo>
                    <a:lnTo>
                      <a:pt x="60" y="76"/>
                    </a:lnTo>
                    <a:lnTo>
                      <a:pt x="60" y="46"/>
                    </a:lnTo>
                    <a:lnTo>
                      <a:pt x="60" y="31"/>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0" name="Freeform 683">
                <a:extLst>
                  <a:ext uri="{FF2B5EF4-FFF2-40B4-BE49-F238E27FC236}">
                    <a16:creationId xmlns="" xmlns:a16="http://schemas.microsoft.com/office/drawing/2014/main" id="{7AAB1EDC-5A24-42CE-9402-95B48E2BCD42}"/>
                  </a:ext>
                </a:extLst>
              </p:cNvPr>
              <p:cNvSpPr>
                <a:spLocks/>
              </p:cNvSpPr>
              <p:nvPr/>
            </p:nvSpPr>
            <p:spPr bwMode="auto">
              <a:xfrm>
                <a:off x="7928552" y="4379755"/>
                <a:ext cx="71589" cy="116927"/>
              </a:xfrm>
              <a:custGeom>
                <a:avLst/>
                <a:gdLst>
                  <a:gd name="T0" fmla="*/ 0 w 75"/>
                  <a:gd name="T1" fmla="*/ 0 h 139"/>
                  <a:gd name="T2" fmla="*/ 0 w 75"/>
                  <a:gd name="T3" fmla="*/ 0 h 139"/>
                  <a:gd name="T4" fmla="*/ 0 w 75"/>
                  <a:gd name="T5" fmla="*/ 0 h 139"/>
                  <a:gd name="T6" fmla="*/ 0 w 75"/>
                  <a:gd name="T7" fmla="*/ 0 h 139"/>
                  <a:gd name="T8" fmla="*/ 0 w 75"/>
                  <a:gd name="T9" fmla="*/ 0 h 139"/>
                  <a:gd name="T10" fmla="*/ 0 w 75"/>
                  <a:gd name="T11" fmla="*/ 0 h 139"/>
                  <a:gd name="T12" fmla="*/ 0 w 75"/>
                  <a:gd name="T13" fmla="*/ 0 h 139"/>
                  <a:gd name="T14" fmla="*/ 0 w 75"/>
                  <a:gd name="T15" fmla="*/ 0 h 139"/>
                  <a:gd name="T16" fmla="*/ 0 w 75"/>
                  <a:gd name="T17" fmla="*/ 0 h 139"/>
                  <a:gd name="T18" fmla="*/ 0 w 75"/>
                  <a:gd name="T19" fmla="*/ 0 h 139"/>
                  <a:gd name="T20" fmla="*/ 0 w 75"/>
                  <a:gd name="T21" fmla="*/ 0 h 139"/>
                  <a:gd name="T22" fmla="*/ 0 w 75"/>
                  <a:gd name="T23" fmla="*/ 0 h 139"/>
                  <a:gd name="T24" fmla="*/ 0 w 75"/>
                  <a:gd name="T25" fmla="*/ 0 h 139"/>
                  <a:gd name="T26" fmla="*/ 0 w 75"/>
                  <a:gd name="T27" fmla="*/ 0 h 139"/>
                  <a:gd name="T28" fmla="*/ 0 w 75"/>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139">
                    <a:moveTo>
                      <a:pt x="74" y="0"/>
                    </a:moveTo>
                    <a:lnTo>
                      <a:pt x="44" y="0"/>
                    </a:lnTo>
                    <a:lnTo>
                      <a:pt x="30" y="46"/>
                    </a:lnTo>
                    <a:lnTo>
                      <a:pt x="0" y="46"/>
                    </a:lnTo>
                    <a:lnTo>
                      <a:pt x="0" y="92"/>
                    </a:lnTo>
                    <a:lnTo>
                      <a:pt x="15" y="107"/>
                    </a:lnTo>
                    <a:lnTo>
                      <a:pt x="0" y="123"/>
                    </a:lnTo>
                    <a:lnTo>
                      <a:pt x="30" y="138"/>
                    </a:lnTo>
                    <a:lnTo>
                      <a:pt x="44" y="138"/>
                    </a:lnTo>
                    <a:lnTo>
                      <a:pt x="74" y="123"/>
                    </a:lnTo>
                    <a:lnTo>
                      <a:pt x="59" y="107"/>
                    </a:lnTo>
                    <a:lnTo>
                      <a:pt x="44" y="92"/>
                    </a:lnTo>
                    <a:lnTo>
                      <a:pt x="74" y="46"/>
                    </a:lnTo>
                    <a:lnTo>
                      <a:pt x="59" y="31"/>
                    </a:lnTo>
                    <a:lnTo>
                      <a:pt x="7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1" name="Freeform 684">
                <a:extLst>
                  <a:ext uri="{FF2B5EF4-FFF2-40B4-BE49-F238E27FC236}">
                    <a16:creationId xmlns="" xmlns:a16="http://schemas.microsoft.com/office/drawing/2014/main" id="{10EEA0D8-772D-4876-96B6-8B64FEF6B82E}"/>
                  </a:ext>
                </a:extLst>
              </p:cNvPr>
              <p:cNvSpPr>
                <a:spLocks/>
              </p:cNvSpPr>
              <p:nvPr/>
            </p:nvSpPr>
            <p:spPr bwMode="auto">
              <a:xfrm>
                <a:off x="8058308" y="4395198"/>
                <a:ext cx="156602" cy="165463"/>
              </a:xfrm>
              <a:custGeom>
                <a:avLst/>
                <a:gdLst>
                  <a:gd name="T0" fmla="*/ 0 w 165"/>
                  <a:gd name="T1" fmla="*/ 0 h 200"/>
                  <a:gd name="T2" fmla="*/ 0 w 165"/>
                  <a:gd name="T3" fmla="*/ 0 h 200"/>
                  <a:gd name="T4" fmla="*/ 0 w 165"/>
                  <a:gd name="T5" fmla="*/ 0 h 200"/>
                  <a:gd name="T6" fmla="*/ 0 w 165"/>
                  <a:gd name="T7" fmla="*/ 0 h 200"/>
                  <a:gd name="T8" fmla="*/ 0 w 165"/>
                  <a:gd name="T9" fmla="*/ 0 h 200"/>
                  <a:gd name="T10" fmla="*/ 0 w 165"/>
                  <a:gd name="T11" fmla="*/ 0 h 200"/>
                  <a:gd name="T12" fmla="*/ 0 w 165"/>
                  <a:gd name="T13" fmla="*/ 0 h 200"/>
                  <a:gd name="T14" fmla="*/ 0 w 165"/>
                  <a:gd name="T15" fmla="*/ 0 h 200"/>
                  <a:gd name="T16" fmla="*/ 0 w 165"/>
                  <a:gd name="T17" fmla="*/ 0 h 200"/>
                  <a:gd name="T18" fmla="*/ 0 w 165"/>
                  <a:gd name="T19" fmla="*/ 0 h 200"/>
                  <a:gd name="T20" fmla="*/ 0 w 165"/>
                  <a:gd name="T21" fmla="*/ 0 h 200"/>
                  <a:gd name="T22" fmla="*/ 0 w 165"/>
                  <a:gd name="T23" fmla="*/ 0 h 200"/>
                  <a:gd name="T24" fmla="*/ 0 w 165"/>
                  <a:gd name="T25" fmla="*/ 0 h 200"/>
                  <a:gd name="T26" fmla="*/ 0 w 165"/>
                  <a:gd name="T27" fmla="*/ 0 h 200"/>
                  <a:gd name="T28" fmla="*/ 0 w 165"/>
                  <a:gd name="T29" fmla="*/ 0 h 200"/>
                  <a:gd name="T30" fmla="*/ 0 w 165"/>
                  <a:gd name="T31" fmla="*/ 0 h 200"/>
                  <a:gd name="T32" fmla="*/ 0 w 165"/>
                  <a:gd name="T33" fmla="*/ 0 h 200"/>
                  <a:gd name="T34" fmla="*/ 0 w 165"/>
                  <a:gd name="T35" fmla="*/ 0 h 200"/>
                  <a:gd name="T36" fmla="*/ 0 w 165"/>
                  <a:gd name="T37" fmla="*/ 0 h 200"/>
                  <a:gd name="T38" fmla="*/ 0 w 165"/>
                  <a:gd name="T39" fmla="*/ 0 h 200"/>
                  <a:gd name="T40" fmla="*/ 0 w 165"/>
                  <a:gd name="T41" fmla="*/ 0 h 200"/>
                  <a:gd name="T42" fmla="*/ 0 w 165"/>
                  <a:gd name="T43" fmla="*/ 0 h 200"/>
                  <a:gd name="T44" fmla="*/ 0 w 165"/>
                  <a:gd name="T45" fmla="*/ 0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5" h="200">
                    <a:moveTo>
                      <a:pt x="119" y="0"/>
                    </a:moveTo>
                    <a:lnTo>
                      <a:pt x="104" y="31"/>
                    </a:lnTo>
                    <a:lnTo>
                      <a:pt x="119" y="46"/>
                    </a:lnTo>
                    <a:lnTo>
                      <a:pt x="119" y="92"/>
                    </a:lnTo>
                    <a:lnTo>
                      <a:pt x="104" y="122"/>
                    </a:lnTo>
                    <a:lnTo>
                      <a:pt x="89" y="107"/>
                    </a:lnTo>
                    <a:lnTo>
                      <a:pt x="75" y="153"/>
                    </a:lnTo>
                    <a:lnTo>
                      <a:pt x="60" y="153"/>
                    </a:lnTo>
                    <a:lnTo>
                      <a:pt x="30" y="153"/>
                    </a:lnTo>
                    <a:lnTo>
                      <a:pt x="0" y="199"/>
                    </a:lnTo>
                    <a:lnTo>
                      <a:pt x="15" y="199"/>
                    </a:lnTo>
                    <a:lnTo>
                      <a:pt x="30" y="199"/>
                    </a:lnTo>
                    <a:lnTo>
                      <a:pt x="75" y="184"/>
                    </a:lnTo>
                    <a:lnTo>
                      <a:pt x="89" y="199"/>
                    </a:lnTo>
                    <a:lnTo>
                      <a:pt x="104" y="184"/>
                    </a:lnTo>
                    <a:lnTo>
                      <a:pt x="104" y="168"/>
                    </a:lnTo>
                    <a:lnTo>
                      <a:pt x="119" y="184"/>
                    </a:lnTo>
                    <a:lnTo>
                      <a:pt x="134" y="168"/>
                    </a:lnTo>
                    <a:lnTo>
                      <a:pt x="164" y="153"/>
                    </a:lnTo>
                    <a:lnTo>
                      <a:pt x="149" y="77"/>
                    </a:lnTo>
                    <a:lnTo>
                      <a:pt x="164" y="77"/>
                    </a:lnTo>
                    <a:lnTo>
                      <a:pt x="149" y="31"/>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2" name="Freeform 685">
                <a:extLst>
                  <a:ext uri="{FF2B5EF4-FFF2-40B4-BE49-F238E27FC236}">
                    <a16:creationId xmlns="" xmlns:a16="http://schemas.microsoft.com/office/drawing/2014/main" id="{9B3F7876-D66E-4351-BD26-48D48D3D0936}"/>
                  </a:ext>
                </a:extLst>
              </p:cNvPr>
              <p:cNvSpPr>
                <a:spLocks/>
              </p:cNvSpPr>
              <p:nvPr/>
            </p:nvSpPr>
            <p:spPr bwMode="auto">
              <a:xfrm>
                <a:off x="8127661" y="4291508"/>
                <a:ext cx="87249" cy="103690"/>
              </a:xfrm>
              <a:custGeom>
                <a:avLst/>
                <a:gdLst>
                  <a:gd name="T0" fmla="*/ 0 w 91"/>
                  <a:gd name="T1" fmla="*/ 0 h 125"/>
                  <a:gd name="T2" fmla="*/ 0 w 91"/>
                  <a:gd name="T3" fmla="*/ 0 h 125"/>
                  <a:gd name="T4" fmla="*/ 0 w 91"/>
                  <a:gd name="T5" fmla="*/ 0 h 125"/>
                  <a:gd name="T6" fmla="*/ 0 w 91"/>
                  <a:gd name="T7" fmla="*/ 0 h 125"/>
                  <a:gd name="T8" fmla="*/ 0 w 91"/>
                  <a:gd name="T9" fmla="*/ 0 h 125"/>
                  <a:gd name="T10" fmla="*/ 0 w 91"/>
                  <a:gd name="T11" fmla="*/ 0 h 125"/>
                  <a:gd name="T12" fmla="*/ 0 w 91"/>
                  <a:gd name="T13" fmla="*/ 0 h 125"/>
                  <a:gd name="T14" fmla="*/ 0 w 91"/>
                  <a:gd name="T15" fmla="*/ 0 h 125"/>
                  <a:gd name="T16" fmla="*/ 0 w 91"/>
                  <a:gd name="T17" fmla="*/ 0 h 125"/>
                  <a:gd name="T18" fmla="*/ 0 w 91"/>
                  <a:gd name="T19" fmla="*/ 0 h 125"/>
                  <a:gd name="T20" fmla="*/ 0 w 91"/>
                  <a:gd name="T21" fmla="*/ 0 h 125"/>
                  <a:gd name="T22" fmla="*/ 0 w 91"/>
                  <a:gd name="T23" fmla="*/ 0 h 125"/>
                  <a:gd name="T24" fmla="*/ 0 w 91"/>
                  <a:gd name="T25" fmla="*/ 0 h 125"/>
                  <a:gd name="T26" fmla="*/ 0 w 91"/>
                  <a:gd name="T27" fmla="*/ 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1" h="125">
                    <a:moveTo>
                      <a:pt x="15" y="0"/>
                    </a:moveTo>
                    <a:lnTo>
                      <a:pt x="30" y="62"/>
                    </a:lnTo>
                    <a:lnTo>
                      <a:pt x="15" y="62"/>
                    </a:lnTo>
                    <a:lnTo>
                      <a:pt x="0" y="78"/>
                    </a:lnTo>
                    <a:lnTo>
                      <a:pt x="0" y="109"/>
                    </a:lnTo>
                    <a:lnTo>
                      <a:pt x="30" y="124"/>
                    </a:lnTo>
                    <a:lnTo>
                      <a:pt x="45" y="93"/>
                    </a:lnTo>
                    <a:lnTo>
                      <a:pt x="30" y="78"/>
                    </a:lnTo>
                    <a:lnTo>
                      <a:pt x="75" y="78"/>
                    </a:lnTo>
                    <a:lnTo>
                      <a:pt x="75" y="62"/>
                    </a:lnTo>
                    <a:lnTo>
                      <a:pt x="90" y="47"/>
                    </a:lnTo>
                    <a:lnTo>
                      <a:pt x="75" y="16"/>
                    </a:lnTo>
                    <a:lnTo>
                      <a:pt x="60" y="16"/>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3" name="Freeform 686">
                <a:extLst>
                  <a:ext uri="{FF2B5EF4-FFF2-40B4-BE49-F238E27FC236}">
                    <a16:creationId xmlns="" xmlns:a16="http://schemas.microsoft.com/office/drawing/2014/main" id="{C2A0FEF0-826D-4A17-8080-3AD94B954DE4}"/>
                  </a:ext>
                </a:extLst>
              </p:cNvPr>
              <p:cNvSpPr>
                <a:spLocks/>
              </p:cNvSpPr>
              <p:nvPr/>
            </p:nvSpPr>
            <p:spPr bwMode="auto">
              <a:xfrm>
                <a:off x="8058308" y="4571691"/>
                <a:ext cx="26846" cy="52948"/>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3">
                    <a:moveTo>
                      <a:pt x="0" y="16"/>
                    </a:moveTo>
                    <a:lnTo>
                      <a:pt x="0" y="31"/>
                    </a:lnTo>
                    <a:lnTo>
                      <a:pt x="15" y="16"/>
                    </a:lnTo>
                    <a:lnTo>
                      <a:pt x="15" y="62"/>
                    </a:lnTo>
                    <a:lnTo>
                      <a:pt x="29" y="62"/>
                    </a:lnTo>
                    <a:lnTo>
                      <a:pt x="29" y="16"/>
                    </a:lnTo>
                    <a:lnTo>
                      <a:pt x="15"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4" name="Freeform 687">
                <a:extLst>
                  <a:ext uri="{FF2B5EF4-FFF2-40B4-BE49-F238E27FC236}">
                    <a16:creationId xmlns="" xmlns:a16="http://schemas.microsoft.com/office/drawing/2014/main" id="{061C6090-3006-4156-9FCB-E38C90539EA6}"/>
                  </a:ext>
                </a:extLst>
              </p:cNvPr>
              <p:cNvSpPr>
                <a:spLocks/>
              </p:cNvSpPr>
              <p:nvPr/>
            </p:nvSpPr>
            <p:spPr bwMode="auto">
              <a:xfrm>
                <a:off x="8082917" y="4558454"/>
                <a:ext cx="44744" cy="28680"/>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2">
                    <a:moveTo>
                      <a:pt x="15" y="31"/>
                    </a:moveTo>
                    <a:lnTo>
                      <a:pt x="30" y="16"/>
                    </a:lnTo>
                    <a:lnTo>
                      <a:pt x="45" y="0"/>
                    </a:lnTo>
                    <a:lnTo>
                      <a:pt x="30" y="0"/>
                    </a:lnTo>
                    <a:lnTo>
                      <a:pt x="15" y="0"/>
                    </a:lnTo>
                    <a:lnTo>
                      <a:pt x="0" y="16"/>
                    </a:lnTo>
                    <a:lnTo>
                      <a:pt x="15"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5" name="Freeform 688">
                <a:extLst>
                  <a:ext uri="{FF2B5EF4-FFF2-40B4-BE49-F238E27FC236}">
                    <a16:creationId xmlns="" xmlns:a16="http://schemas.microsoft.com/office/drawing/2014/main" id="{B1F85D30-7EC6-42E3-946B-9D9D93EFF64A}"/>
                  </a:ext>
                </a:extLst>
              </p:cNvPr>
              <p:cNvSpPr>
                <a:spLocks/>
              </p:cNvSpPr>
              <p:nvPr/>
            </p:nvSpPr>
            <p:spPr bwMode="auto">
              <a:xfrm>
                <a:off x="7284250" y="5098965"/>
                <a:ext cx="29083" cy="66185"/>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w 30"/>
                  <a:gd name="T11" fmla="*/ 0 h 78"/>
                  <a:gd name="T12" fmla="*/ 0 w 30"/>
                  <a:gd name="T13" fmla="*/ 0 h 78"/>
                  <a:gd name="T14" fmla="*/ 0 w 30"/>
                  <a:gd name="T15" fmla="*/ 0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78">
                    <a:moveTo>
                      <a:pt x="0" y="0"/>
                    </a:moveTo>
                    <a:lnTo>
                      <a:pt x="0" y="31"/>
                    </a:lnTo>
                    <a:lnTo>
                      <a:pt x="0" y="62"/>
                    </a:lnTo>
                    <a:lnTo>
                      <a:pt x="15" y="77"/>
                    </a:lnTo>
                    <a:lnTo>
                      <a:pt x="29" y="62"/>
                    </a:lnTo>
                    <a:lnTo>
                      <a:pt x="29" y="46"/>
                    </a:lnTo>
                    <a:lnTo>
                      <a:pt x="15"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6" name="Freeform 689">
                <a:extLst>
                  <a:ext uri="{FF2B5EF4-FFF2-40B4-BE49-F238E27FC236}">
                    <a16:creationId xmlns="" xmlns:a16="http://schemas.microsoft.com/office/drawing/2014/main" id="{477FE954-2BC5-4868-BCD9-1031FC535A41}"/>
                  </a:ext>
                </a:extLst>
              </p:cNvPr>
              <p:cNvSpPr>
                <a:spLocks/>
              </p:cNvSpPr>
              <p:nvPr/>
            </p:nvSpPr>
            <p:spPr bwMode="auto">
              <a:xfrm>
                <a:off x="7941975" y="4779071"/>
                <a:ext cx="29083" cy="50742"/>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2">
                    <a:moveTo>
                      <a:pt x="15" y="0"/>
                    </a:moveTo>
                    <a:lnTo>
                      <a:pt x="0" y="0"/>
                    </a:lnTo>
                    <a:lnTo>
                      <a:pt x="0" y="15"/>
                    </a:lnTo>
                    <a:lnTo>
                      <a:pt x="15" y="61"/>
                    </a:lnTo>
                    <a:lnTo>
                      <a:pt x="15" y="46"/>
                    </a:lnTo>
                    <a:lnTo>
                      <a:pt x="29" y="46"/>
                    </a:lnTo>
                    <a:lnTo>
                      <a:pt x="29"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7" name="Freeform 690">
                <a:extLst>
                  <a:ext uri="{FF2B5EF4-FFF2-40B4-BE49-F238E27FC236}">
                    <a16:creationId xmlns="" xmlns:a16="http://schemas.microsoft.com/office/drawing/2014/main" id="{8473EB8D-2FDB-4858-8566-E28300CF7953}"/>
                  </a:ext>
                </a:extLst>
              </p:cNvPr>
              <p:cNvSpPr>
                <a:spLocks/>
              </p:cNvSpPr>
              <p:nvPr/>
            </p:nvSpPr>
            <p:spPr bwMode="auto">
              <a:xfrm>
                <a:off x="7812220" y="5136470"/>
                <a:ext cx="145416" cy="116927"/>
              </a:xfrm>
              <a:custGeom>
                <a:avLst/>
                <a:gdLst>
                  <a:gd name="T0" fmla="*/ 0 w 151"/>
                  <a:gd name="T1" fmla="*/ 0 h 140"/>
                  <a:gd name="T2" fmla="*/ 0 w 151"/>
                  <a:gd name="T3" fmla="*/ 0 h 140"/>
                  <a:gd name="T4" fmla="*/ 0 w 151"/>
                  <a:gd name="T5" fmla="*/ 0 h 140"/>
                  <a:gd name="T6" fmla="*/ 0 w 151"/>
                  <a:gd name="T7" fmla="*/ 0 h 140"/>
                  <a:gd name="T8" fmla="*/ 0 w 151"/>
                  <a:gd name="T9" fmla="*/ 0 h 140"/>
                  <a:gd name="T10" fmla="*/ 0 w 151"/>
                  <a:gd name="T11" fmla="*/ 0 h 140"/>
                  <a:gd name="T12" fmla="*/ 0 w 151"/>
                  <a:gd name="T13" fmla="*/ 0 h 140"/>
                  <a:gd name="T14" fmla="*/ 0 w 151"/>
                  <a:gd name="T15" fmla="*/ 0 h 140"/>
                  <a:gd name="T16" fmla="*/ 0 w 151"/>
                  <a:gd name="T17" fmla="*/ 0 h 140"/>
                  <a:gd name="T18" fmla="*/ 0 w 151"/>
                  <a:gd name="T19" fmla="*/ 0 h 140"/>
                  <a:gd name="T20" fmla="*/ 0 w 151"/>
                  <a:gd name="T21" fmla="*/ 0 h 140"/>
                  <a:gd name="T22" fmla="*/ 0 w 151"/>
                  <a:gd name="T23" fmla="*/ 0 h 140"/>
                  <a:gd name="T24" fmla="*/ 0 w 151"/>
                  <a:gd name="T25" fmla="*/ 0 h 140"/>
                  <a:gd name="T26" fmla="*/ 0 w 151"/>
                  <a:gd name="T27" fmla="*/ 0 h 140"/>
                  <a:gd name="T28" fmla="*/ 0 w 151"/>
                  <a:gd name="T29" fmla="*/ 0 h 140"/>
                  <a:gd name="T30" fmla="*/ 0 w 151"/>
                  <a:gd name="T31" fmla="*/ 0 h 140"/>
                  <a:gd name="T32" fmla="*/ 0 w 151"/>
                  <a:gd name="T33" fmla="*/ 0 h 140"/>
                  <a:gd name="T34" fmla="*/ 0 w 151"/>
                  <a:gd name="T35" fmla="*/ 0 h 140"/>
                  <a:gd name="T36" fmla="*/ 0 w 151"/>
                  <a:gd name="T37" fmla="*/ 0 h 140"/>
                  <a:gd name="T38" fmla="*/ 0 w 151"/>
                  <a:gd name="T39" fmla="*/ 0 h 140"/>
                  <a:gd name="T40" fmla="*/ 0 w 151"/>
                  <a:gd name="T41" fmla="*/ 0 h 1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1" h="140">
                    <a:moveTo>
                      <a:pt x="0" y="124"/>
                    </a:moveTo>
                    <a:lnTo>
                      <a:pt x="0" y="139"/>
                    </a:lnTo>
                    <a:lnTo>
                      <a:pt x="30" y="139"/>
                    </a:lnTo>
                    <a:lnTo>
                      <a:pt x="45" y="124"/>
                    </a:lnTo>
                    <a:lnTo>
                      <a:pt x="90" y="124"/>
                    </a:lnTo>
                    <a:lnTo>
                      <a:pt x="105" y="77"/>
                    </a:lnTo>
                    <a:lnTo>
                      <a:pt x="105" y="62"/>
                    </a:lnTo>
                    <a:lnTo>
                      <a:pt x="135" y="77"/>
                    </a:lnTo>
                    <a:lnTo>
                      <a:pt x="150" y="62"/>
                    </a:lnTo>
                    <a:lnTo>
                      <a:pt x="135" y="46"/>
                    </a:lnTo>
                    <a:lnTo>
                      <a:pt x="150" y="31"/>
                    </a:lnTo>
                    <a:lnTo>
                      <a:pt x="135" y="31"/>
                    </a:lnTo>
                    <a:lnTo>
                      <a:pt x="120" y="0"/>
                    </a:lnTo>
                    <a:lnTo>
                      <a:pt x="105" y="15"/>
                    </a:lnTo>
                    <a:lnTo>
                      <a:pt x="90" y="46"/>
                    </a:lnTo>
                    <a:lnTo>
                      <a:pt x="90" y="62"/>
                    </a:lnTo>
                    <a:lnTo>
                      <a:pt x="75" y="62"/>
                    </a:lnTo>
                    <a:lnTo>
                      <a:pt x="45" y="93"/>
                    </a:lnTo>
                    <a:lnTo>
                      <a:pt x="15" y="93"/>
                    </a:lnTo>
                    <a:lnTo>
                      <a:pt x="15" y="124"/>
                    </a:lnTo>
                    <a:lnTo>
                      <a:pt x="0" y="124"/>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8" name="Freeform 691">
                <a:extLst>
                  <a:ext uri="{FF2B5EF4-FFF2-40B4-BE49-F238E27FC236}">
                    <a16:creationId xmlns="" xmlns:a16="http://schemas.microsoft.com/office/drawing/2014/main" id="{ED9B9B2E-3D64-442F-BB2D-33F33291B52B}"/>
                  </a:ext>
                </a:extLst>
              </p:cNvPr>
              <p:cNvSpPr>
                <a:spLocks/>
              </p:cNvSpPr>
              <p:nvPr/>
            </p:nvSpPr>
            <p:spPr bwMode="auto">
              <a:xfrm>
                <a:off x="7626536" y="5136470"/>
                <a:ext cx="87249" cy="103690"/>
              </a:xfrm>
              <a:custGeom>
                <a:avLst/>
                <a:gdLst>
                  <a:gd name="T0" fmla="*/ 0 w 91"/>
                  <a:gd name="T1" fmla="*/ 0 h 124"/>
                  <a:gd name="T2" fmla="*/ 0 w 91"/>
                  <a:gd name="T3" fmla="*/ 0 h 124"/>
                  <a:gd name="T4" fmla="*/ 0 w 91"/>
                  <a:gd name="T5" fmla="*/ 0 h 124"/>
                  <a:gd name="T6" fmla="*/ 0 w 91"/>
                  <a:gd name="T7" fmla="*/ 0 h 124"/>
                  <a:gd name="T8" fmla="*/ 0 w 91"/>
                  <a:gd name="T9" fmla="*/ 0 h 124"/>
                  <a:gd name="T10" fmla="*/ 0 w 91"/>
                  <a:gd name="T11" fmla="*/ 0 h 124"/>
                  <a:gd name="T12" fmla="*/ 0 w 91"/>
                  <a:gd name="T13" fmla="*/ 0 h 124"/>
                  <a:gd name="T14" fmla="*/ 0 w 91"/>
                  <a:gd name="T15" fmla="*/ 0 h 124"/>
                  <a:gd name="T16" fmla="*/ 0 w 91"/>
                  <a:gd name="T17" fmla="*/ 0 h 124"/>
                  <a:gd name="T18" fmla="*/ 0 w 91"/>
                  <a:gd name="T19" fmla="*/ 0 h 124"/>
                  <a:gd name="T20" fmla="*/ 0 w 91"/>
                  <a:gd name="T21" fmla="*/ 0 h 124"/>
                  <a:gd name="T22" fmla="*/ 0 w 91"/>
                  <a:gd name="T23" fmla="*/ 0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 h="124">
                    <a:moveTo>
                      <a:pt x="0" y="0"/>
                    </a:moveTo>
                    <a:lnTo>
                      <a:pt x="15" y="31"/>
                    </a:lnTo>
                    <a:lnTo>
                      <a:pt x="30" y="92"/>
                    </a:lnTo>
                    <a:lnTo>
                      <a:pt x="60" y="123"/>
                    </a:lnTo>
                    <a:lnTo>
                      <a:pt x="75" y="108"/>
                    </a:lnTo>
                    <a:lnTo>
                      <a:pt x="90" y="108"/>
                    </a:lnTo>
                    <a:lnTo>
                      <a:pt x="75" y="77"/>
                    </a:lnTo>
                    <a:lnTo>
                      <a:pt x="75" y="62"/>
                    </a:lnTo>
                    <a:lnTo>
                      <a:pt x="75" y="46"/>
                    </a:lnTo>
                    <a:lnTo>
                      <a:pt x="45" y="31"/>
                    </a:lnTo>
                    <a:lnTo>
                      <a:pt x="30"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9" name="Freeform 692">
                <a:extLst>
                  <a:ext uri="{FF2B5EF4-FFF2-40B4-BE49-F238E27FC236}">
                    <a16:creationId xmlns="" xmlns:a16="http://schemas.microsoft.com/office/drawing/2014/main" id="{AE3FD381-7492-4723-AB3C-BD7A14463D17}"/>
                  </a:ext>
                </a:extLst>
              </p:cNvPr>
              <p:cNvSpPr>
                <a:spLocks/>
              </p:cNvSpPr>
              <p:nvPr/>
            </p:nvSpPr>
            <p:spPr bwMode="auto">
              <a:xfrm>
                <a:off x="7570607" y="4893792"/>
                <a:ext cx="156602" cy="271359"/>
              </a:xfrm>
              <a:custGeom>
                <a:avLst/>
                <a:gdLst>
                  <a:gd name="T0" fmla="*/ 0 w 165"/>
                  <a:gd name="T1" fmla="*/ 0 h 324"/>
                  <a:gd name="T2" fmla="*/ 0 w 165"/>
                  <a:gd name="T3" fmla="*/ 0 h 324"/>
                  <a:gd name="T4" fmla="*/ 0 w 165"/>
                  <a:gd name="T5" fmla="*/ 0 h 324"/>
                  <a:gd name="T6" fmla="*/ 0 w 165"/>
                  <a:gd name="T7" fmla="*/ 0 h 324"/>
                  <a:gd name="T8" fmla="*/ 0 w 165"/>
                  <a:gd name="T9" fmla="*/ 0 h 324"/>
                  <a:gd name="T10" fmla="*/ 0 w 165"/>
                  <a:gd name="T11" fmla="*/ 0 h 324"/>
                  <a:gd name="T12" fmla="*/ 0 w 165"/>
                  <a:gd name="T13" fmla="*/ 0 h 324"/>
                  <a:gd name="T14" fmla="*/ 0 w 165"/>
                  <a:gd name="T15" fmla="*/ 0 h 324"/>
                  <a:gd name="T16" fmla="*/ 0 w 165"/>
                  <a:gd name="T17" fmla="*/ 0 h 324"/>
                  <a:gd name="T18" fmla="*/ 0 w 165"/>
                  <a:gd name="T19" fmla="*/ 0 h 324"/>
                  <a:gd name="T20" fmla="*/ 0 w 165"/>
                  <a:gd name="T21" fmla="*/ 0 h 324"/>
                  <a:gd name="T22" fmla="*/ 0 w 165"/>
                  <a:gd name="T23" fmla="*/ 0 h 324"/>
                  <a:gd name="T24" fmla="*/ 0 w 165"/>
                  <a:gd name="T25" fmla="*/ 0 h 324"/>
                  <a:gd name="T26" fmla="*/ 0 w 165"/>
                  <a:gd name="T27" fmla="*/ 0 h 324"/>
                  <a:gd name="T28" fmla="*/ 0 w 165"/>
                  <a:gd name="T29" fmla="*/ 0 h 324"/>
                  <a:gd name="T30" fmla="*/ 0 w 165"/>
                  <a:gd name="T31" fmla="*/ 0 h 324"/>
                  <a:gd name="T32" fmla="*/ 0 w 165"/>
                  <a:gd name="T33" fmla="*/ 0 h 324"/>
                  <a:gd name="T34" fmla="*/ 0 w 165"/>
                  <a:gd name="T35" fmla="*/ 0 h 324"/>
                  <a:gd name="T36" fmla="*/ 0 w 165"/>
                  <a:gd name="T37" fmla="*/ 0 h 324"/>
                  <a:gd name="T38" fmla="*/ 0 w 165"/>
                  <a:gd name="T39" fmla="*/ 0 h 324"/>
                  <a:gd name="T40" fmla="*/ 0 w 165"/>
                  <a:gd name="T41" fmla="*/ 0 h 324"/>
                  <a:gd name="T42" fmla="*/ 0 w 165"/>
                  <a:gd name="T43" fmla="*/ 0 h 324"/>
                  <a:gd name="T44" fmla="*/ 0 w 165"/>
                  <a:gd name="T45" fmla="*/ 0 h 324"/>
                  <a:gd name="T46" fmla="*/ 0 w 165"/>
                  <a:gd name="T47" fmla="*/ 0 h 324"/>
                  <a:gd name="T48" fmla="*/ 0 w 165"/>
                  <a:gd name="T49" fmla="*/ 0 h 324"/>
                  <a:gd name="T50" fmla="*/ 0 w 165"/>
                  <a:gd name="T51" fmla="*/ 0 h 324"/>
                  <a:gd name="T52" fmla="*/ 0 w 165"/>
                  <a:gd name="T53" fmla="*/ 0 h 324"/>
                  <a:gd name="T54" fmla="*/ 0 w 165"/>
                  <a:gd name="T55" fmla="*/ 0 h 324"/>
                  <a:gd name="T56" fmla="*/ 0 w 165"/>
                  <a:gd name="T57" fmla="*/ 0 h 324"/>
                  <a:gd name="T58" fmla="*/ 0 w 165"/>
                  <a:gd name="T59" fmla="*/ 0 h 324"/>
                  <a:gd name="T60" fmla="*/ 0 w 165"/>
                  <a:gd name="T61" fmla="*/ 0 h 324"/>
                  <a:gd name="T62" fmla="*/ 0 w 165"/>
                  <a:gd name="T63" fmla="*/ 0 h 324"/>
                  <a:gd name="T64" fmla="*/ 0 w 165"/>
                  <a:gd name="T65" fmla="*/ 0 h 324"/>
                  <a:gd name="T66" fmla="*/ 0 w 165"/>
                  <a:gd name="T67" fmla="*/ 0 h 324"/>
                  <a:gd name="T68" fmla="*/ 0 w 165"/>
                  <a:gd name="T69" fmla="*/ 0 h 324"/>
                  <a:gd name="T70" fmla="*/ 0 w 165"/>
                  <a:gd name="T71" fmla="*/ 0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324">
                    <a:moveTo>
                      <a:pt x="45" y="0"/>
                    </a:moveTo>
                    <a:lnTo>
                      <a:pt x="15" y="0"/>
                    </a:lnTo>
                    <a:lnTo>
                      <a:pt x="0" y="31"/>
                    </a:lnTo>
                    <a:lnTo>
                      <a:pt x="30" y="77"/>
                    </a:lnTo>
                    <a:lnTo>
                      <a:pt x="30" y="108"/>
                    </a:lnTo>
                    <a:lnTo>
                      <a:pt x="45" y="185"/>
                    </a:lnTo>
                    <a:lnTo>
                      <a:pt x="30" y="215"/>
                    </a:lnTo>
                    <a:lnTo>
                      <a:pt x="30" y="261"/>
                    </a:lnTo>
                    <a:lnTo>
                      <a:pt x="45" y="261"/>
                    </a:lnTo>
                    <a:lnTo>
                      <a:pt x="60" y="292"/>
                    </a:lnTo>
                    <a:lnTo>
                      <a:pt x="89" y="308"/>
                    </a:lnTo>
                    <a:lnTo>
                      <a:pt x="104" y="323"/>
                    </a:lnTo>
                    <a:lnTo>
                      <a:pt x="89" y="292"/>
                    </a:lnTo>
                    <a:lnTo>
                      <a:pt x="75" y="277"/>
                    </a:lnTo>
                    <a:lnTo>
                      <a:pt x="75" y="261"/>
                    </a:lnTo>
                    <a:lnTo>
                      <a:pt x="60" y="246"/>
                    </a:lnTo>
                    <a:lnTo>
                      <a:pt x="45" y="246"/>
                    </a:lnTo>
                    <a:lnTo>
                      <a:pt x="45" y="231"/>
                    </a:lnTo>
                    <a:lnTo>
                      <a:pt x="60" y="185"/>
                    </a:lnTo>
                    <a:lnTo>
                      <a:pt x="60" y="154"/>
                    </a:lnTo>
                    <a:lnTo>
                      <a:pt x="60" y="138"/>
                    </a:lnTo>
                    <a:lnTo>
                      <a:pt x="75" y="154"/>
                    </a:lnTo>
                    <a:lnTo>
                      <a:pt x="104" y="185"/>
                    </a:lnTo>
                    <a:lnTo>
                      <a:pt x="104" y="154"/>
                    </a:lnTo>
                    <a:lnTo>
                      <a:pt x="119" y="123"/>
                    </a:lnTo>
                    <a:lnTo>
                      <a:pt x="149" y="123"/>
                    </a:lnTo>
                    <a:lnTo>
                      <a:pt x="164" y="123"/>
                    </a:lnTo>
                    <a:lnTo>
                      <a:pt x="149" y="108"/>
                    </a:lnTo>
                    <a:lnTo>
                      <a:pt x="134" y="77"/>
                    </a:lnTo>
                    <a:lnTo>
                      <a:pt x="119" y="62"/>
                    </a:lnTo>
                    <a:lnTo>
                      <a:pt x="104" y="46"/>
                    </a:lnTo>
                    <a:lnTo>
                      <a:pt x="89" y="62"/>
                    </a:lnTo>
                    <a:lnTo>
                      <a:pt x="75" y="46"/>
                    </a:lnTo>
                    <a:lnTo>
                      <a:pt x="60" y="15"/>
                    </a:lnTo>
                    <a:lnTo>
                      <a:pt x="45" y="15"/>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0" name="Freeform 693">
                <a:extLst>
                  <a:ext uri="{FF2B5EF4-FFF2-40B4-BE49-F238E27FC236}">
                    <a16:creationId xmlns="" xmlns:a16="http://schemas.microsoft.com/office/drawing/2014/main" id="{3F9D8395-13A0-4500-AD9D-4D90D91F7D1F}"/>
                  </a:ext>
                </a:extLst>
              </p:cNvPr>
              <p:cNvSpPr>
                <a:spLocks/>
              </p:cNvSpPr>
              <p:nvPr/>
            </p:nvSpPr>
            <p:spPr bwMode="auto">
              <a:xfrm>
                <a:off x="7785374" y="5187212"/>
                <a:ext cx="172262" cy="167668"/>
              </a:xfrm>
              <a:custGeom>
                <a:avLst/>
                <a:gdLst>
                  <a:gd name="T0" fmla="*/ 0 w 181"/>
                  <a:gd name="T1" fmla="*/ 0 h 200"/>
                  <a:gd name="T2" fmla="*/ 0 w 181"/>
                  <a:gd name="T3" fmla="*/ 0 h 200"/>
                  <a:gd name="T4" fmla="*/ 0 w 181"/>
                  <a:gd name="T5" fmla="*/ 0 h 200"/>
                  <a:gd name="T6" fmla="*/ 0 w 181"/>
                  <a:gd name="T7" fmla="*/ 0 h 200"/>
                  <a:gd name="T8" fmla="*/ 0 w 181"/>
                  <a:gd name="T9" fmla="*/ 0 h 200"/>
                  <a:gd name="T10" fmla="*/ 0 w 181"/>
                  <a:gd name="T11" fmla="*/ 0 h 200"/>
                  <a:gd name="T12" fmla="*/ 0 w 181"/>
                  <a:gd name="T13" fmla="*/ 0 h 200"/>
                  <a:gd name="T14" fmla="*/ 0 w 181"/>
                  <a:gd name="T15" fmla="*/ 0 h 200"/>
                  <a:gd name="T16" fmla="*/ 0 w 181"/>
                  <a:gd name="T17" fmla="*/ 0 h 200"/>
                  <a:gd name="T18" fmla="*/ 0 w 181"/>
                  <a:gd name="T19" fmla="*/ 0 h 200"/>
                  <a:gd name="T20" fmla="*/ 0 w 181"/>
                  <a:gd name="T21" fmla="*/ 0 h 200"/>
                  <a:gd name="T22" fmla="*/ 0 w 181"/>
                  <a:gd name="T23" fmla="*/ 0 h 200"/>
                  <a:gd name="T24" fmla="*/ 0 w 181"/>
                  <a:gd name="T25" fmla="*/ 0 h 200"/>
                  <a:gd name="T26" fmla="*/ 0 w 181"/>
                  <a:gd name="T27" fmla="*/ 0 h 200"/>
                  <a:gd name="T28" fmla="*/ 0 w 181"/>
                  <a:gd name="T29" fmla="*/ 0 h 200"/>
                  <a:gd name="T30" fmla="*/ 0 w 181"/>
                  <a:gd name="T31" fmla="*/ 0 h 200"/>
                  <a:gd name="T32" fmla="*/ 0 w 181"/>
                  <a:gd name="T33" fmla="*/ 0 h 200"/>
                  <a:gd name="T34" fmla="*/ 0 w 181"/>
                  <a:gd name="T35" fmla="*/ 0 h 200"/>
                  <a:gd name="T36" fmla="*/ 0 w 181"/>
                  <a:gd name="T37" fmla="*/ 0 h 200"/>
                  <a:gd name="T38" fmla="*/ 0 w 181"/>
                  <a:gd name="T39" fmla="*/ 0 h 200"/>
                  <a:gd name="T40" fmla="*/ 0 w 181"/>
                  <a:gd name="T41" fmla="*/ 0 h 200"/>
                  <a:gd name="T42" fmla="*/ 0 w 181"/>
                  <a:gd name="T43" fmla="*/ 0 h 200"/>
                  <a:gd name="T44" fmla="*/ 0 w 181"/>
                  <a:gd name="T45" fmla="*/ 0 h 200"/>
                  <a:gd name="T46" fmla="*/ 0 w 181"/>
                  <a:gd name="T47" fmla="*/ 0 h 200"/>
                  <a:gd name="T48" fmla="*/ 0 w 181"/>
                  <a:gd name="T49" fmla="*/ 0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81" h="200">
                    <a:moveTo>
                      <a:pt x="165" y="15"/>
                    </a:moveTo>
                    <a:lnTo>
                      <a:pt x="180" y="46"/>
                    </a:lnTo>
                    <a:lnTo>
                      <a:pt x="180" y="61"/>
                    </a:lnTo>
                    <a:lnTo>
                      <a:pt x="180" y="77"/>
                    </a:lnTo>
                    <a:lnTo>
                      <a:pt x="165" y="92"/>
                    </a:lnTo>
                    <a:lnTo>
                      <a:pt x="165" y="122"/>
                    </a:lnTo>
                    <a:lnTo>
                      <a:pt x="135" y="153"/>
                    </a:lnTo>
                    <a:lnTo>
                      <a:pt x="150" y="153"/>
                    </a:lnTo>
                    <a:lnTo>
                      <a:pt x="135" y="184"/>
                    </a:lnTo>
                    <a:lnTo>
                      <a:pt x="105" y="199"/>
                    </a:lnTo>
                    <a:lnTo>
                      <a:pt x="105" y="184"/>
                    </a:lnTo>
                    <a:lnTo>
                      <a:pt x="75" y="168"/>
                    </a:lnTo>
                    <a:lnTo>
                      <a:pt x="60" y="184"/>
                    </a:lnTo>
                    <a:lnTo>
                      <a:pt x="30" y="168"/>
                    </a:lnTo>
                    <a:lnTo>
                      <a:pt x="30" y="138"/>
                    </a:lnTo>
                    <a:lnTo>
                      <a:pt x="0" y="107"/>
                    </a:lnTo>
                    <a:lnTo>
                      <a:pt x="0" y="92"/>
                    </a:lnTo>
                    <a:lnTo>
                      <a:pt x="30" y="61"/>
                    </a:lnTo>
                    <a:lnTo>
                      <a:pt x="30" y="77"/>
                    </a:lnTo>
                    <a:lnTo>
                      <a:pt x="60" y="77"/>
                    </a:lnTo>
                    <a:lnTo>
                      <a:pt x="75" y="61"/>
                    </a:lnTo>
                    <a:lnTo>
                      <a:pt x="120" y="61"/>
                    </a:lnTo>
                    <a:lnTo>
                      <a:pt x="135" y="15"/>
                    </a:lnTo>
                    <a:lnTo>
                      <a:pt x="135" y="0"/>
                    </a:lnTo>
                    <a:lnTo>
                      <a:pt x="16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1" name="Freeform 694">
                <a:extLst>
                  <a:ext uri="{FF2B5EF4-FFF2-40B4-BE49-F238E27FC236}">
                    <a16:creationId xmlns="" xmlns:a16="http://schemas.microsoft.com/office/drawing/2014/main" id="{717C8AFF-8A61-4361-8B08-DE83ACB979C0}"/>
                  </a:ext>
                </a:extLst>
              </p:cNvPr>
              <p:cNvSpPr>
                <a:spLocks/>
              </p:cNvSpPr>
              <p:nvPr/>
            </p:nvSpPr>
            <p:spPr bwMode="auto">
              <a:xfrm>
                <a:off x="7570607" y="5160738"/>
                <a:ext cx="172262" cy="207380"/>
              </a:xfrm>
              <a:custGeom>
                <a:avLst/>
                <a:gdLst>
                  <a:gd name="T0" fmla="*/ 0 w 179"/>
                  <a:gd name="T1" fmla="*/ 0 h 247"/>
                  <a:gd name="T2" fmla="*/ 0 w 179"/>
                  <a:gd name="T3" fmla="*/ 0 h 247"/>
                  <a:gd name="T4" fmla="*/ 0 w 179"/>
                  <a:gd name="T5" fmla="*/ 0 h 247"/>
                  <a:gd name="T6" fmla="*/ 0 w 179"/>
                  <a:gd name="T7" fmla="*/ 0 h 247"/>
                  <a:gd name="T8" fmla="*/ 0 w 179"/>
                  <a:gd name="T9" fmla="*/ 0 h 247"/>
                  <a:gd name="T10" fmla="*/ 0 w 179"/>
                  <a:gd name="T11" fmla="*/ 0 h 247"/>
                  <a:gd name="T12" fmla="*/ 0 w 179"/>
                  <a:gd name="T13" fmla="*/ 0 h 247"/>
                  <a:gd name="T14" fmla="*/ 0 w 179"/>
                  <a:gd name="T15" fmla="*/ 0 h 247"/>
                  <a:gd name="T16" fmla="*/ 0 w 179"/>
                  <a:gd name="T17" fmla="*/ 0 h 247"/>
                  <a:gd name="T18" fmla="*/ 0 w 179"/>
                  <a:gd name="T19" fmla="*/ 0 h 247"/>
                  <a:gd name="T20" fmla="*/ 0 w 179"/>
                  <a:gd name="T21" fmla="*/ 0 h 247"/>
                  <a:gd name="T22" fmla="*/ 0 w 179"/>
                  <a:gd name="T23" fmla="*/ 0 h 247"/>
                  <a:gd name="T24" fmla="*/ 0 w 179"/>
                  <a:gd name="T25" fmla="*/ 0 h 247"/>
                  <a:gd name="T26" fmla="*/ 0 w 179"/>
                  <a:gd name="T27" fmla="*/ 0 h 247"/>
                  <a:gd name="T28" fmla="*/ 0 w 179"/>
                  <a:gd name="T29" fmla="*/ 0 h 247"/>
                  <a:gd name="T30" fmla="*/ 0 w 179"/>
                  <a:gd name="T31" fmla="*/ 0 h 247"/>
                  <a:gd name="T32" fmla="*/ 0 w 179"/>
                  <a:gd name="T33" fmla="*/ 0 h 247"/>
                  <a:gd name="T34" fmla="*/ 0 w 179"/>
                  <a:gd name="T35" fmla="*/ 0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9" h="247">
                    <a:moveTo>
                      <a:pt x="0" y="0"/>
                    </a:moveTo>
                    <a:lnTo>
                      <a:pt x="30" y="0"/>
                    </a:lnTo>
                    <a:lnTo>
                      <a:pt x="45" y="31"/>
                    </a:lnTo>
                    <a:lnTo>
                      <a:pt x="74" y="46"/>
                    </a:lnTo>
                    <a:lnTo>
                      <a:pt x="89" y="77"/>
                    </a:lnTo>
                    <a:lnTo>
                      <a:pt x="134" y="108"/>
                    </a:lnTo>
                    <a:lnTo>
                      <a:pt x="134" y="138"/>
                    </a:lnTo>
                    <a:lnTo>
                      <a:pt x="148" y="154"/>
                    </a:lnTo>
                    <a:lnTo>
                      <a:pt x="178" y="185"/>
                    </a:lnTo>
                    <a:lnTo>
                      <a:pt x="163" y="246"/>
                    </a:lnTo>
                    <a:lnTo>
                      <a:pt x="148" y="246"/>
                    </a:lnTo>
                    <a:lnTo>
                      <a:pt x="104" y="200"/>
                    </a:lnTo>
                    <a:lnTo>
                      <a:pt x="89" y="154"/>
                    </a:lnTo>
                    <a:lnTo>
                      <a:pt x="59" y="108"/>
                    </a:lnTo>
                    <a:lnTo>
                      <a:pt x="59" y="92"/>
                    </a:lnTo>
                    <a:lnTo>
                      <a:pt x="15" y="46"/>
                    </a:lnTo>
                    <a:lnTo>
                      <a:pt x="0"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2" name="Freeform 695">
                <a:extLst>
                  <a:ext uri="{FF2B5EF4-FFF2-40B4-BE49-F238E27FC236}">
                    <a16:creationId xmlns="" xmlns:a16="http://schemas.microsoft.com/office/drawing/2014/main" id="{9B660FDE-9160-42C6-A2D9-F01A4C333028}"/>
                  </a:ext>
                </a:extLst>
              </p:cNvPr>
              <p:cNvSpPr>
                <a:spLocks/>
              </p:cNvSpPr>
              <p:nvPr/>
            </p:nvSpPr>
            <p:spPr bwMode="auto">
              <a:xfrm>
                <a:off x="8185826" y="5277664"/>
                <a:ext cx="172262" cy="167668"/>
              </a:xfrm>
              <a:custGeom>
                <a:avLst/>
                <a:gdLst>
                  <a:gd name="T0" fmla="*/ 0 w 180"/>
                  <a:gd name="T1" fmla="*/ 0 h 201"/>
                  <a:gd name="T2" fmla="*/ 0 w 180"/>
                  <a:gd name="T3" fmla="*/ 0 h 201"/>
                  <a:gd name="T4" fmla="*/ 0 w 180"/>
                  <a:gd name="T5" fmla="*/ 0 h 201"/>
                  <a:gd name="T6" fmla="*/ 0 w 180"/>
                  <a:gd name="T7" fmla="*/ 0 h 201"/>
                  <a:gd name="T8" fmla="*/ 0 w 180"/>
                  <a:gd name="T9" fmla="*/ 0 h 201"/>
                  <a:gd name="T10" fmla="*/ 0 w 180"/>
                  <a:gd name="T11" fmla="*/ 0 h 201"/>
                  <a:gd name="T12" fmla="*/ 0 w 180"/>
                  <a:gd name="T13" fmla="*/ 0 h 201"/>
                  <a:gd name="T14" fmla="*/ 0 w 180"/>
                  <a:gd name="T15" fmla="*/ 0 h 201"/>
                  <a:gd name="T16" fmla="*/ 0 w 180"/>
                  <a:gd name="T17" fmla="*/ 0 h 201"/>
                  <a:gd name="T18" fmla="*/ 0 w 180"/>
                  <a:gd name="T19" fmla="*/ 0 h 201"/>
                  <a:gd name="T20" fmla="*/ 0 w 180"/>
                  <a:gd name="T21" fmla="*/ 0 h 201"/>
                  <a:gd name="T22" fmla="*/ 0 w 180"/>
                  <a:gd name="T23" fmla="*/ 0 h 201"/>
                  <a:gd name="T24" fmla="*/ 0 w 180"/>
                  <a:gd name="T25" fmla="*/ 0 h 201"/>
                  <a:gd name="T26" fmla="*/ 0 w 180"/>
                  <a:gd name="T27" fmla="*/ 0 h 201"/>
                  <a:gd name="T28" fmla="*/ 0 w 180"/>
                  <a:gd name="T29" fmla="*/ 0 h 201"/>
                  <a:gd name="T30" fmla="*/ 0 w 180"/>
                  <a:gd name="T31" fmla="*/ 0 h 201"/>
                  <a:gd name="T32" fmla="*/ 0 w 180"/>
                  <a:gd name="T33" fmla="*/ 0 h 2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0" h="201">
                    <a:moveTo>
                      <a:pt x="179" y="46"/>
                    </a:moveTo>
                    <a:lnTo>
                      <a:pt x="179" y="200"/>
                    </a:lnTo>
                    <a:lnTo>
                      <a:pt x="134" y="185"/>
                    </a:lnTo>
                    <a:lnTo>
                      <a:pt x="119" y="123"/>
                    </a:lnTo>
                    <a:lnTo>
                      <a:pt x="45" y="62"/>
                    </a:lnTo>
                    <a:lnTo>
                      <a:pt x="30" y="77"/>
                    </a:lnTo>
                    <a:lnTo>
                      <a:pt x="15" y="46"/>
                    </a:lnTo>
                    <a:lnTo>
                      <a:pt x="30" y="46"/>
                    </a:lnTo>
                    <a:lnTo>
                      <a:pt x="0" y="15"/>
                    </a:lnTo>
                    <a:lnTo>
                      <a:pt x="0" y="0"/>
                    </a:lnTo>
                    <a:lnTo>
                      <a:pt x="30" y="0"/>
                    </a:lnTo>
                    <a:lnTo>
                      <a:pt x="45" y="15"/>
                    </a:lnTo>
                    <a:lnTo>
                      <a:pt x="60" y="46"/>
                    </a:lnTo>
                    <a:lnTo>
                      <a:pt x="75" y="62"/>
                    </a:lnTo>
                    <a:lnTo>
                      <a:pt x="90" y="46"/>
                    </a:lnTo>
                    <a:lnTo>
                      <a:pt x="119" y="31"/>
                    </a:lnTo>
                    <a:lnTo>
                      <a:pt x="179"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3" name="Freeform 696">
                <a:extLst>
                  <a:ext uri="{FF2B5EF4-FFF2-40B4-BE49-F238E27FC236}">
                    <a16:creationId xmlns="" xmlns:a16="http://schemas.microsoft.com/office/drawing/2014/main" id="{B1BA8859-2803-40FA-9A0E-1AF558C84A3F}"/>
                  </a:ext>
                </a:extLst>
              </p:cNvPr>
              <p:cNvSpPr>
                <a:spLocks/>
              </p:cNvSpPr>
              <p:nvPr/>
            </p:nvSpPr>
            <p:spPr bwMode="auto">
              <a:xfrm>
                <a:off x="7971059" y="5240160"/>
                <a:ext cx="102909" cy="127958"/>
              </a:xfrm>
              <a:custGeom>
                <a:avLst/>
                <a:gdLst>
                  <a:gd name="T0" fmla="*/ 0 w 106"/>
                  <a:gd name="T1" fmla="*/ 0 h 155"/>
                  <a:gd name="T2" fmla="*/ 0 w 106"/>
                  <a:gd name="T3" fmla="*/ 0 h 155"/>
                  <a:gd name="T4" fmla="*/ 0 w 106"/>
                  <a:gd name="T5" fmla="*/ 0 h 155"/>
                  <a:gd name="T6" fmla="*/ 0 w 106"/>
                  <a:gd name="T7" fmla="*/ 0 h 155"/>
                  <a:gd name="T8" fmla="*/ 0 w 106"/>
                  <a:gd name="T9" fmla="*/ 0 h 155"/>
                  <a:gd name="T10" fmla="*/ 0 w 106"/>
                  <a:gd name="T11" fmla="*/ 0 h 155"/>
                  <a:gd name="T12" fmla="*/ 0 w 106"/>
                  <a:gd name="T13" fmla="*/ 0 h 155"/>
                  <a:gd name="T14" fmla="*/ 0 w 106"/>
                  <a:gd name="T15" fmla="*/ 0 h 155"/>
                  <a:gd name="T16" fmla="*/ 0 w 106"/>
                  <a:gd name="T17" fmla="*/ 0 h 155"/>
                  <a:gd name="T18" fmla="*/ 0 w 106"/>
                  <a:gd name="T19" fmla="*/ 0 h 155"/>
                  <a:gd name="T20" fmla="*/ 0 w 106"/>
                  <a:gd name="T21" fmla="*/ 0 h 155"/>
                  <a:gd name="T22" fmla="*/ 0 w 106"/>
                  <a:gd name="T23" fmla="*/ 0 h 155"/>
                  <a:gd name="T24" fmla="*/ 0 w 106"/>
                  <a:gd name="T25" fmla="*/ 0 h 155"/>
                  <a:gd name="T26" fmla="*/ 0 w 106"/>
                  <a:gd name="T27" fmla="*/ 0 h 155"/>
                  <a:gd name="T28" fmla="*/ 0 w 106"/>
                  <a:gd name="T29" fmla="*/ 0 h 155"/>
                  <a:gd name="T30" fmla="*/ 0 w 106"/>
                  <a:gd name="T31" fmla="*/ 0 h 155"/>
                  <a:gd name="T32" fmla="*/ 0 w 106"/>
                  <a:gd name="T33" fmla="*/ 0 h 155"/>
                  <a:gd name="T34" fmla="*/ 0 w 106"/>
                  <a:gd name="T35" fmla="*/ 0 h 155"/>
                  <a:gd name="T36" fmla="*/ 0 w 106"/>
                  <a:gd name="T37" fmla="*/ 0 h 155"/>
                  <a:gd name="T38" fmla="*/ 0 w 106"/>
                  <a:gd name="T39" fmla="*/ 0 h 155"/>
                  <a:gd name="T40" fmla="*/ 0 w 106"/>
                  <a:gd name="T41" fmla="*/ 0 h 1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 h="155">
                    <a:moveTo>
                      <a:pt x="105" y="0"/>
                    </a:moveTo>
                    <a:lnTo>
                      <a:pt x="90" y="15"/>
                    </a:lnTo>
                    <a:lnTo>
                      <a:pt x="30" y="15"/>
                    </a:lnTo>
                    <a:lnTo>
                      <a:pt x="30" y="62"/>
                    </a:lnTo>
                    <a:lnTo>
                      <a:pt x="45" y="46"/>
                    </a:lnTo>
                    <a:lnTo>
                      <a:pt x="60" y="46"/>
                    </a:lnTo>
                    <a:lnTo>
                      <a:pt x="45" y="77"/>
                    </a:lnTo>
                    <a:lnTo>
                      <a:pt x="60" y="77"/>
                    </a:lnTo>
                    <a:lnTo>
                      <a:pt x="60" y="123"/>
                    </a:lnTo>
                    <a:lnTo>
                      <a:pt x="45" y="139"/>
                    </a:lnTo>
                    <a:lnTo>
                      <a:pt x="45" y="92"/>
                    </a:lnTo>
                    <a:lnTo>
                      <a:pt x="30" y="92"/>
                    </a:lnTo>
                    <a:lnTo>
                      <a:pt x="30" y="154"/>
                    </a:lnTo>
                    <a:lnTo>
                      <a:pt x="0" y="154"/>
                    </a:lnTo>
                    <a:lnTo>
                      <a:pt x="15" y="108"/>
                    </a:lnTo>
                    <a:lnTo>
                      <a:pt x="0" y="108"/>
                    </a:lnTo>
                    <a:lnTo>
                      <a:pt x="15" y="46"/>
                    </a:lnTo>
                    <a:lnTo>
                      <a:pt x="15" y="15"/>
                    </a:lnTo>
                    <a:lnTo>
                      <a:pt x="30" y="0"/>
                    </a:lnTo>
                    <a:lnTo>
                      <a:pt x="75" y="0"/>
                    </a:lnTo>
                    <a:lnTo>
                      <a:pt x="10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4" name="Freeform 697">
                <a:extLst>
                  <a:ext uri="{FF2B5EF4-FFF2-40B4-BE49-F238E27FC236}">
                    <a16:creationId xmlns="" xmlns:a16="http://schemas.microsoft.com/office/drawing/2014/main" id="{8CE1AD2B-572C-46E4-B137-C81A0B4F0C8F}"/>
                  </a:ext>
                </a:extLst>
              </p:cNvPr>
              <p:cNvSpPr>
                <a:spLocks/>
              </p:cNvSpPr>
              <p:nvPr/>
            </p:nvSpPr>
            <p:spPr bwMode="auto">
              <a:xfrm>
                <a:off x="7740631" y="5368117"/>
                <a:ext cx="145416" cy="63979"/>
              </a:xfrm>
              <a:custGeom>
                <a:avLst/>
                <a:gdLst>
                  <a:gd name="T0" fmla="*/ 0 w 152"/>
                  <a:gd name="T1" fmla="*/ 0 h 77"/>
                  <a:gd name="T2" fmla="*/ 0 w 152"/>
                  <a:gd name="T3" fmla="*/ 0 h 77"/>
                  <a:gd name="T4" fmla="*/ 0 w 152"/>
                  <a:gd name="T5" fmla="*/ 0 h 77"/>
                  <a:gd name="T6" fmla="*/ 0 w 152"/>
                  <a:gd name="T7" fmla="*/ 0 h 77"/>
                  <a:gd name="T8" fmla="*/ 0 w 152"/>
                  <a:gd name="T9" fmla="*/ 0 h 77"/>
                  <a:gd name="T10" fmla="*/ 0 w 152"/>
                  <a:gd name="T11" fmla="*/ 0 h 77"/>
                  <a:gd name="T12" fmla="*/ 0 w 152"/>
                  <a:gd name="T13" fmla="*/ 0 h 77"/>
                  <a:gd name="T14" fmla="*/ 0 w 152"/>
                  <a:gd name="T15" fmla="*/ 0 h 77"/>
                  <a:gd name="T16" fmla="*/ 0 w 152"/>
                  <a:gd name="T17" fmla="*/ 0 h 77"/>
                  <a:gd name="T18" fmla="*/ 0 w 152"/>
                  <a:gd name="T19" fmla="*/ 0 h 77"/>
                  <a:gd name="T20" fmla="*/ 0 w 152"/>
                  <a:gd name="T21" fmla="*/ 0 h 77"/>
                  <a:gd name="T22" fmla="*/ 0 w 152"/>
                  <a:gd name="T23" fmla="*/ 0 h 77"/>
                  <a:gd name="T24" fmla="*/ 0 w 152"/>
                  <a:gd name="T25" fmla="*/ 0 h 77"/>
                  <a:gd name="T26" fmla="*/ 0 w 152"/>
                  <a:gd name="T27" fmla="*/ 0 h 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2" h="77">
                    <a:moveTo>
                      <a:pt x="0" y="30"/>
                    </a:moveTo>
                    <a:lnTo>
                      <a:pt x="15" y="0"/>
                    </a:lnTo>
                    <a:lnTo>
                      <a:pt x="60" y="15"/>
                    </a:lnTo>
                    <a:lnTo>
                      <a:pt x="76" y="30"/>
                    </a:lnTo>
                    <a:lnTo>
                      <a:pt x="91" y="15"/>
                    </a:lnTo>
                    <a:lnTo>
                      <a:pt x="121" y="30"/>
                    </a:lnTo>
                    <a:lnTo>
                      <a:pt x="136" y="30"/>
                    </a:lnTo>
                    <a:lnTo>
                      <a:pt x="151" y="46"/>
                    </a:lnTo>
                    <a:lnTo>
                      <a:pt x="151" y="76"/>
                    </a:lnTo>
                    <a:lnTo>
                      <a:pt x="91" y="61"/>
                    </a:lnTo>
                    <a:lnTo>
                      <a:pt x="76" y="46"/>
                    </a:lnTo>
                    <a:lnTo>
                      <a:pt x="60" y="61"/>
                    </a:lnTo>
                    <a:lnTo>
                      <a:pt x="15" y="30"/>
                    </a:lnTo>
                    <a:lnTo>
                      <a:pt x="0" y="3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5" name="Freeform 698">
                <a:extLst>
                  <a:ext uri="{FF2B5EF4-FFF2-40B4-BE49-F238E27FC236}">
                    <a16:creationId xmlns="" xmlns:a16="http://schemas.microsoft.com/office/drawing/2014/main" id="{7673C0AD-CCC1-41E4-BA5C-949EFD005F66}"/>
                  </a:ext>
                </a:extLst>
              </p:cNvPr>
              <p:cNvSpPr>
                <a:spLocks/>
              </p:cNvSpPr>
              <p:nvPr/>
            </p:nvSpPr>
            <p:spPr bwMode="auto">
              <a:xfrm>
                <a:off x="8098577" y="5213686"/>
                <a:ext cx="44744" cy="63979"/>
              </a:xfrm>
              <a:custGeom>
                <a:avLst/>
                <a:gdLst>
                  <a:gd name="T0" fmla="*/ 0 w 45"/>
                  <a:gd name="T1" fmla="*/ 0 h 77"/>
                  <a:gd name="T2" fmla="*/ 0 w 45"/>
                  <a:gd name="T3" fmla="*/ 0 h 77"/>
                  <a:gd name="T4" fmla="*/ 0 w 45"/>
                  <a:gd name="T5" fmla="*/ 0 h 77"/>
                  <a:gd name="T6" fmla="*/ 0 w 45"/>
                  <a:gd name="T7" fmla="*/ 0 h 77"/>
                  <a:gd name="T8" fmla="*/ 0 w 45"/>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77">
                    <a:moveTo>
                      <a:pt x="29" y="76"/>
                    </a:moveTo>
                    <a:lnTo>
                      <a:pt x="0" y="15"/>
                    </a:lnTo>
                    <a:lnTo>
                      <a:pt x="15" y="0"/>
                    </a:lnTo>
                    <a:lnTo>
                      <a:pt x="44" y="76"/>
                    </a:lnTo>
                    <a:lnTo>
                      <a:pt x="29" y="7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6" name="Freeform 699">
                <a:extLst>
                  <a:ext uri="{FF2B5EF4-FFF2-40B4-BE49-F238E27FC236}">
                    <a16:creationId xmlns="" xmlns:a16="http://schemas.microsoft.com/office/drawing/2014/main" id="{1E981C03-79E0-440E-B0B2-B80C6D7D005E}"/>
                  </a:ext>
                </a:extLst>
              </p:cNvPr>
              <p:cNvSpPr>
                <a:spLocks/>
              </p:cNvSpPr>
              <p:nvPr/>
            </p:nvSpPr>
            <p:spPr bwMode="auto">
              <a:xfrm>
                <a:off x="7986719" y="5416653"/>
                <a:ext cx="42506" cy="15443"/>
              </a:xfrm>
              <a:custGeom>
                <a:avLst/>
                <a:gdLst>
                  <a:gd name="T0" fmla="*/ 0 w 45"/>
                  <a:gd name="T1" fmla="*/ 0 h 17"/>
                  <a:gd name="T2" fmla="*/ 0 w 45"/>
                  <a:gd name="T3" fmla="*/ 0 h 17"/>
                  <a:gd name="T4" fmla="*/ 0 w 45"/>
                  <a:gd name="T5" fmla="*/ 0 h 17"/>
                  <a:gd name="T6" fmla="*/ 0 w 45"/>
                  <a:gd name="T7" fmla="*/ 0 h 17"/>
                  <a:gd name="T8" fmla="*/ 0 w 45"/>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7">
                    <a:moveTo>
                      <a:pt x="0" y="0"/>
                    </a:moveTo>
                    <a:lnTo>
                      <a:pt x="44" y="0"/>
                    </a:lnTo>
                    <a:lnTo>
                      <a:pt x="44"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7" name="Freeform 700">
                <a:extLst>
                  <a:ext uri="{FF2B5EF4-FFF2-40B4-BE49-F238E27FC236}">
                    <a16:creationId xmlns="" xmlns:a16="http://schemas.microsoft.com/office/drawing/2014/main" id="{6DC1C8E1-6E4A-4C1B-B425-A1B4A1DDA9D4}"/>
                  </a:ext>
                </a:extLst>
              </p:cNvPr>
              <p:cNvSpPr>
                <a:spLocks/>
              </p:cNvSpPr>
              <p:nvPr/>
            </p:nvSpPr>
            <p:spPr bwMode="auto">
              <a:xfrm>
                <a:off x="8044885" y="5429890"/>
                <a:ext cx="55929" cy="28680"/>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2">
                    <a:moveTo>
                      <a:pt x="0" y="31"/>
                    </a:moveTo>
                    <a:lnTo>
                      <a:pt x="0" y="16"/>
                    </a:lnTo>
                    <a:lnTo>
                      <a:pt x="15" y="0"/>
                    </a:lnTo>
                    <a:lnTo>
                      <a:pt x="59" y="0"/>
                    </a:lnTo>
                    <a:lnTo>
                      <a:pt x="30" y="16"/>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8" name="Freeform 701">
                <a:extLst>
                  <a:ext uri="{FF2B5EF4-FFF2-40B4-BE49-F238E27FC236}">
                    <a16:creationId xmlns="" xmlns:a16="http://schemas.microsoft.com/office/drawing/2014/main" id="{8E4F670A-BF5A-4F20-BE1E-3D649219548B}"/>
                  </a:ext>
                </a:extLst>
              </p:cNvPr>
              <p:cNvSpPr>
                <a:spLocks/>
              </p:cNvSpPr>
              <p:nvPr/>
            </p:nvSpPr>
            <p:spPr bwMode="auto">
              <a:xfrm>
                <a:off x="8114237" y="5315169"/>
                <a:ext cx="58167" cy="26474"/>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2">
                    <a:moveTo>
                      <a:pt x="0" y="16"/>
                    </a:moveTo>
                    <a:lnTo>
                      <a:pt x="15" y="31"/>
                    </a:lnTo>
                    <a:lnTo>
                      <a:pt x="30" y="16"/>
                    </a:lnTo>
                    <a:lnTo>
                      <a:pt x="59" y="16"/>
                    </a:lnTo>
                    <a:lnTo>
                      <a:pt x="59"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9" name="Freeform 702">
                <a:extLst>
                  <a:ext uri="{FF2B5EF4-FFF2-40B4-BE49-F238E27FC236}">
                    <a16:creationId xmlns="" xmlns:a16="http://schemas.microsoft.com/office/drawing/2014/main" id="{52165227-09E5-41F3-911D-751BDD88C83B}"/>
                  </a:ext>
                </a:extLst>
              </p:cNvPr>
              <p:cNvSpPr>
                <a:spLocks/>
              </p:cNvSpPr>
              <p:nvPr/>
            </p:nvSpPr>
            <p:spPr bwMode="auto">
              <a:xfrm>
                <a:off x="7912892" y="5407828"/>
                <a:ext cx="44744" cy="24268"/>
              </a:xfrm>
              <a:custGeom>
                <a:avLst/>
                <a:gdLst>
                  <a:gd name="T0" fmla="*/ 0 w 46"/>
                  <a:gd name="T1" fmla="*/ 0 h 31"/>
                  <a:gd name="T2" fmla="*/ 0 w 46"/>
                  <a:gd name="T3" fmla="*/ 0 h 31"/>
                  <a:gd name="T4" fmla="*/ 0 w 46"/>
                  <a:gd name="T5" fmla="*/ 0 h 31"/>
                  <a:gd name="T6" fmla="*/ 0 w 46"/>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1">
                    <a:moveTo>
                      <a:pt x="0" y="0"/>
                    </a:moveTo>
                    <a:lnTo>
                      <a:pt x="0" y="30"/>
                    </a:lnTo>
                    <a:lnTo>
                      <a:pt x="45" y="3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0" name="Freeform 703">
                <a:extLst>
                  <a:ext uri="{FF2B5EF4-FFF2-40B4-BE49-F238E27FC236}">
                    <a16:creationId xmlns="" xmlns:a16="http://schemas.microsoft.com/office/drawing/2014/main" id="{8BFC8439-1ED6-4E70-B675-DB18ACA81E70}"/>
                  </a:ext>
                </a:extLst>
              </p:cNvPr>
              <p:cNvSpPr>
                <a:spLocks/>
              </p:cNvSpPr>
              <p:nvPr/>
            </p:nvSpPr>
            <p:spPr bwMode="auto">
              <a:xfrm>
                <a:off x="7971059" y="5443127"/>
                <a:ext cx="29083" cy="15443"/>
              </a:xfrm>
              <a:custGeom>
                <a:avLst/>
                <a:gdLst>
                  <a:gd name="T0" fmla="*/ 0 w 32"/>
                  <a:gd name="T1" fmla="*/ 0 h 17"/>
                  <a:gd name="T2" fmla="*/ 0 w 32"/>
                  <a:gd name="T3" fmla="*/ 0 h 17"/>
                  <a:gd name="T4" fmla="*/ 0 w 32"/>
                  <a:gd name="T5" fmla="*/ 0 h 17"/>
                  <a:gd name="T6" fmla="*/ 0 w 32"/>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7">
                    <a:moveTo>
                      <a:pt x="0" y="0"/>
                    </a:moveTo>
                    <a:lnTo>
                      <a:pt x="31" y="0"/>
                    </a:lnTo>
                    <a:lnTo>
                      <a:pt x="31"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1" name="Freeform 704">
                <a:extLst>
                  <a:ext uri="{FF2B5EF4-FFF2-40B4-BE49-F238E27FC236}">
                    <a16:creationId xmlns="" xmlns:a16="http://schemas.microsoft.com/office/drawing/2014/main" id="{6DC7B10B-C543-4E6F-8EAB-732FB9975227}"/>
                  </a:ext>
                </a:extLst>
              </p:cNvPr>
              <p:cNvSpPr>
                <a:spLocks/>
              </p:cNvSpPr>
              <p:nvPr/>
            </p:nvSpPr>
            <p:spPr bwMode="auto">
              <a:xfrm>
                <a:off x="8286499" y="5407828"/>
                <a:ext cx="31321" cy="24268"/>
              </a:xfrm>
              <a:custGeom>
                <a:avLst/>
                <a:gdLst>
                  <a:gd name="T0" fmla="*/ 0 w 32"/>
                  <a:gd name="T1" fmla="*/ 0 h 31"/>
                  <a:gd name="T2" fmla="*/ 0 w 32"/>
                  <a:gd name="T3" fmla="*/ 0 h 31"/>
                  <a:gd name="T4" fmla="*/ 0 w 32"/>
                  <a:gd name="T5" fmla="*/ 0 h 31"/>
                  <a:gd name="T6" fmla="*/ 0 w 32"/>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31">
                    <a:moveTo>
                      <a:pt x="0" y="0"/>
                    </a:moveTo>
                    <a:lnTo>
                      <a:pt x="31" y="30"/>
                    </a:lnTo>
                    <a:lnTo>
                      <a:pt x="16" y="3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2" name="Freeform 705">
                <a:extLst>
                  <a:ext uri="{FF2B5EF4-FFF2-40B4-BE49-F238E27FC236}">
                    <a16:creationId xmlns="" xmlns:a16="http://schemas.microsoft.com/office/drawing/2014/main" id="{05D4F0D8-9C98-4552-838E-AC76D27BF845}"/>
                  </a:ext>
                </a:extLst>
              </p:cNvPr>
              <p:cNvSpPr>
                <a:spLocks/>
              </p:cNvSpPr>
              <p:nvPr/>
            </p:nvSpPr>
            <p:spPr bwMode="auto">
              <a:xfrm>
                <a:off x="8071731" y="5328407"/>
                <a:ext cx="29083" cy="15443"/>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7">
                    <a:moveTo>
                      <a:pt x="0" y="0"/>
                    </a:moveTo>
                    <a:lnTo>
                      <a:pt x="30" y="0"/>
                    </a:lnTo>
                    <a:lnTo>
                      <a:pt x="15"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3" name="Line 706">
                <a:extLst>
                  <a:ext uri="{FF2B5EF4-FFF2-40B4-BE49-F238E27FC236}">
                    <a16:creationId xmlns="" xmlns:a16="http://schemas.microsoft.com/office/drawing/2014/main" id="{C1FF99A8-3D7F-431C-B9AA-780B7B2E7A5F}"/>
                  </a:ext>
                </a:extLst>
              </p:cNvPr>
              <p:cNvSpPr>
                <a:spLocks noChangeShapeType="1"/>
              </p:cNvSpPr>
              <p:nvPr/>
            </p:nvSpPr>
            <p:spPr bwMode="auto">
              <a:xfrm>
                <a:off x="7740631" y="5290901"/>
                <a:ext cx="15660" cy="24268"/>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4" name="Oval 707">
                <a:extLst>
                  <a:ext uri="{FF2B5EF4-FFF2-40B4-BE49-F238E27FC236}">
                    <a16:creationId xmlns="" xmlns:a16="http://schemas.microsoft.com/office/drawing/2014/main" id="{19C938B3-A708-48DB-8451-E028C88F7D6F}"/>
                  </a:ext>
                </a:extLst>
              </p:cNvPr>
              <p:cNvSpPr>
                <a:spLocks noChangeArrowheads="1"/>
              </p:cNvSpPr>
              <p:nvPr/>
            </p:nvSpPr>
            <p:spPr bwMode="auto">
              <a:xfrm>
                <a:off x="7684702" y="5213686"/>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5" name="Oval 708">
                <a:extLst>
                  <a:ext uri="{FF2B5EF4-FFF2-40B4-BE49-F238E27FC236}">
                    <a16:creationId xmlns="" xmlns:a16="http://schemas.microsoft.com/office/drawing/2014/main" id="{101972F1-AD6C-4CE2-B7DF-75639DB747F8}"/>
                  </a:ext>
                </a:extLst>
              </p:cNvPr>
              <p:cNvSpPr>
                <a:spLocks noChangeArrowheads="1"/>
              </p:cNvSpPr>
              <p:nvPr/>
            </p:nvSpPr>
            <p:spPr bwMode="auto">
              <a:xfrm>
                <a:off x="7886047" y="5160738"/>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6" name="Oval 709">
                <a:extLst>
                  <a:ext uri="{FF2B5EF4-FFF2-40B4-BE49-F238E27FC236}">
                    <a16:creationId xmlns="" xmlns:a16="http://schemas.microsoft.com/office/drawing/2014/main" id="{28CC1FFA-5F47-43BA-9A9D-56B07BA12DFC}"/>
                  </a:ext>
                </a:extLst>
              </p:cNvPr>
              <p:cNvSpPr>
                <a:spLocks noChangeArrowheads="1"/>
              </p:cNvSpPr>
              <p:nvPr/>
            </p:nvSpPr>
            <p:spPr bwMode="auto">
              <a:xfrm>
                <a:off x="7183578" y="5173975"/>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7" name="Freeform 710">
                <a:extLst>
                  <a:ext uri="{FF2B5EF4-FFF2-40B4-BE49-F238E27FC236}">
                    <a16:creationId xmlns="" xmlns:a16="http://schemas.microsoft.com/office/drawing/2014/main" id="{B5D570F8-6345-405B-B4AF-C4F30F9B0FB3}"/>
                  </a:ext>
                </a:extLst>
              </p:cNvPr>
              <p:cNvSpPr>
                <a:spLocks/>
              </p:cNvSpPr>
              <p:nvPr/>
            </p:nvSpPr>
            <p:spPr bwMode="auto">
              <a:xfrm>
                <a:off x="7971059" y="4893792"/>
                <a:ext cx="73827" cy="116927"/>
              </a:xfrm>
              <a:custGeom>
                <a:avLst/>
                <a:gdLst>
                  <a:gd name="T0" fmla="*/ 0 w 77"/>
                  <a:gd name="T1" fmla="*/ 0 h 140"/>
                  <a:gd name="T2" fmla="*/ 0 w 77"/>
                  <a:gd name="T3" fmla="*/ 0 h 140"/>
                  <a:gd name="T4" fmla="*/ 0 w 77"/>
                  <a:gd name="T5" fmla="*/ 0 h 140"/>
                  <a:gd name="T6" fmla="*/ 0 w 77"/>
                  <a:gd name="T7" fmla="*/ 0 h 140"/>
                  <a:gd name="T8" fmla="*/ 0 w 77"/>
                  <a:gd name="T9" fmla="*/ 0 h 140"/>
                  <a:gd name="T10" fmla="*/ 0 w 77"/>
                  <a:gd name="T11" fmla="*/ 0 h 140"/>
                  <a:gd name="T12" fmla="*/ 0 w 77"/>
                  <a:gd name="T13" fmla="*/ 0 h 140"/>
                  <a:gd name="T14" fmla="*/ 0 w 77"/>
                  <a:gd name="T15" fmla="*/ 0 h 140"/>
                  <a:gd name="T16" fmla="*/ 0 w 77"/>
                  <a:gd name="T17" fmla="*/ 0 h 140"/>
                  <a:gd name="T18" fmla="*/ 0 w 77"/>
                  <a:gd name="T19" fmla="*/ 0 h 140"/>
                  <a:gd name="T20" fmla="*/ 0 w 77"/>
                  <a:gd name="T21" fmla="*/ 0 h 140"/>
                  <a:gd name="T22" fmla="*/ 0 w 77"/>
                  <a:gd name="T23" fmla="*/ 0 h 140"/>
                  <a:gd name="T24" fmla="*/ 0 w 77"/>
                  <a:gd name="T25" fmla="*/ 0 h 140"/>
                  <a:gd name="T26" fmla="*/ 0 w 77"/>
                  <a:gd name="T27" fmla="*/ 0 h 140"/>
                  <a:gd name="T28" fmla="*/ 0 w 77"/>
                  <a:gd name="T29" fmla="*/ 0 h 140"/>
                  <a:gd name="T30" fmla="*/ 0 w 77"/>
                  <a:gd name="T31" fmla="*/ 0 h 140"/>
                  <a:gd name="T32" fmla="*/ 0 w 77"/>
                  <a:gd name="T33" fmla="*/ 0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7" h="140">
                    <a:moveTo>
                      <a:pt x="30" y="15"/>
                    </a:moveTo>
                    <a:lnTo>
                      <a:pt x="15" y="0"/>
                    </a:lnTo>
                    <a:lnTo>
                      <a:pt x="0" y="46"/>
                    </a:lnTo>
                    <a:lnTo>
                      <a:pt x="0" y="77"/>
                    </a:lnTo>
                    <a:lnTo>
                      <a:pt x="0" y="62"/>
                    </a:lnTo>
                    <a:lnTo>
                      <a:pt x="0" y="93"/>
                    </a:lnTo>
                    <a:lnTo>
                      <a:pt x="0" y="108"/>
                    </a:lnTo>
                    <a:lnTo>
                      <a:pt x="30" y="108"/>
                    </a:lnTo>
                    <a:lnTo>
                      <a:pt x="30" y="124"/>
                    </a:lnTo>
                    <a:lnTo>
                      <a:pt x="61" y="124"/>
                    </a:lnTo>
                    <a:lnTo>
                      <a:pt x="76" y="139"/>
                    </a:lnTo>
                    <a:lnTo>
                      <a:pt x="76" y="108"/>
                    </a:lnTo>
                    <a:lnTo>
                      <a:pt x="46" y="108"/>
                    </a:lnTo>
                    <a:lnTo>
                      <a:pt x="30" y="77"/>
                    </a:lnTo>
                    <a:lnTo>
                      <a:pt x="46" y="46"/>
                    </a:lnTo>
                    <a:lnTo>
                      <a:pt x="30" y="31"/>
                    </a:lnTo>
                    <a:lnTo>
                      <a:pt x="3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Freeform 711">
                <a:extLst>
                  <a:ext uri="{FF2B5EF4-FFF2-40B4-BE49-F238E27FC236}">
                    <a16:creationId xmlns="" xmlns:a16="http://schemas.microsoft.com/office/drawing/2014/main" id="{381B6EAE-B242-42C9-AD14-B672511C006D}"/>
                  </a:ext>
                </a:extLst>
              </p:cNvPr>
              <p:cNvSpPr>
                <a:spLocks/>
              </p:cNvSpPr>
              <p:nvPr/>
            </p:nvSpPr>
            <p:spPr bwMode="auto">
              <a:xfrm>
                <a:off x="8013565" y="5072491"/>
                <a:ext cx="87249" cy="66185"/>
              </a:xfrm>
              <a:custGeom>
                <a:avLst/>
                <a:gdLst>
                  <a:gd name="T0" fmla="*/ 0 w 91"/>
                  <a:gd name="T1" fmla="*/ 0 h 77"/>
                  <a:gd name="T2" fmla="*/ 0 w 91"/>
                  <a:gd name="T3" fmla="*/ 0 h 77"/>
                  <a:gd name="T4" fmla="*/ 0 w 91"/>
                  <a:gd name="T5" fmla="*/ 0 h 77"/>
                  <a:gd name="T6" fmla="*/ 0 w 91"/>
                  <a:gd name="T7" fmla="*/ 0 h 77"/>
                  <a:gd name="T8" fmla="*/ 0 w 91"/>
                  <a:gd name="T9" fmla="*/ 0 h 77"/>
                  <a:gd name="T10" fmla="*/ 0 w 91"/>
                  <a:gd name="T11" fmla="*/ 0 h 77"/>
                  <a:gd name="T12" fmla="*/ 0 w 91"/>
                  <a:gd name="T13" fmla="*/ 0 h 77"/>
                  <a:gd name="T14" fmla="*/ 0 w 91"/>
                  <a:gd name="T15" fmla="*/ 0 h 77"/>
                  <a:gd name="T16" fmla="*/ 0 w 91"/>
                  <a:gd name="T17" fmla="*/ 0 h 77"/>
                  <a:gd name="T18" fmla="*/ 0 w 91"/>
                  <a:gd name="T19" fmla="*/ 0 h 77"/>
                  <a:gd name="T20" fmla="*/ 0 w 91"/>
                  <a:gd name="T21" fmla="*/ 0 h 77"/>
                  <a:gd name="T22" fmla="*/ 0 w 91"/>
                  <a:gd name="T23" fmla="*/ 0 h 77"/>
                  <a:gd name="T24" fmla="*/ 0 w 91"/>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77">
                    <a:moveTo>
                      <a:pt x="60" y="0"/>
                    </a:moveTo>
                    <a:lnTo>
                      <a:pt x="45" y="30"/>
                    </a:lnTo>
                    <a:lnTo>
                      <a:pt x="15" y="30"/>
                    </a:lnTo>
                    <a:lnTo>
                      <a:pt x="0" y="61"/>
                    </a:lnTo>
                    <a:lnTo>
                      <a:pt x="30" y="46"/>
                    </a:lnTo>
                    <a:lnTo>
                      <a:pt x="45" y="46"/>
                    </a:lnTo>
                    <a:lnTo>
                      <a:pt x="45" y="76"/>
                    </a:lnTo>
                    <a:lnTo>
                      <a:pt x="75" y="76"/>
                    </a:lnTo>
                    <a:lnTo>
                      <a:pt x="75" y="61"/>
                    </a:lnTo>
                    <a:lnTo>
                      <a:pt x="90" y="76"/>
                    </a:lnTo>
                    <a:lnTo>
                      <a:pt x="90" y="61"/>
                    </a:lnTo>
                    <a:lnTo>
                      <a:pt x="75" y="15"/>
                    </a:lnTo>
                    <a:lnTo>
                      <a:pt x="6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9" name="Freeform 712">
                <a:extLst>
                  <a:ext uri="{FF2B5EF4-FFF2-40B4-BE49-F238E27FC236}">
                    <a16:creationId xmlns="" xmlns:a16="http://schemas.microsoft.com/office/drawing/2014/main" id="{1C727847-762A-4DCD-90BD-84642A7A75F3}"/>
                  </a:ext>
                </a:extLst>
              </p:cNvPr>
              <p:cNvSpPr>
                <a:spLocks/>
              </p:cNvSpPr>
              <p:nvPr/>
            </p:nvSpPr>
            <p:spPr bwMode="auto">
              <a:xfrm>
                <a:off x="7941975" y="5048223"/>
                <a:ext cx="29083" cy="63979"/>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78">
                    <a:moveTo>
                      <a:pt x="29" y="0"/>
                    </a:moveTo>
                    <a:lnTo>
                      <a:pt x="15" y="31"/>
                    </a:lnTo>
                    <a:lnTo>
                      <a:pt x="0" y="77"/>
                    </a:lnTo>
                    <a:lnTo>
                      <a:pt x="15" y="31"/>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0" name="Freeform 713">
                <a:extLst>
                  <a:ext uri="{FF2B5EF4-FFF2-40B4-BE49-F238E27FC236}">
                    <a16:creationId xmlns="" xmlns:a16="http://schemas.microsoft.com/office/drawing/2014/main" id="{B0BA4699-2DA2-4E8C-86BF-6F6F4CE7A9C7}"/>
                  </a:ext>
                </a:extLst>
              </p:cNvPr>
              <p:cNvSpPr>
                <a:spLocks/>
              </p:cNvSpPr>
              <p:nvPr/>
            </p:nvSpPr>
            <p:spPr bwMode="auto">
              <a:xfrm>
                <a:off x="8026987" y="5061460"/>
                <a:ext cx="17897"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16" y="0"/>
                    </a:moveTo>
                    <a:lnTo>
                      <a:pt x="0" y="16"/>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1" name="Freeform 714">
                <a:extLst>
                  <a:ext uri="{FF2B5EF4-FFF2-40B4-BE49-F238E27FC236}">
                    <a16:creationId xmlns="" xmlns:a16="http://schemas.microsoft.com/office/drawing/2014/main" id="{6E663E6F-57BA-4DF3-822B-4926AAB8B388}"/>
                  </a:ext>
                </a:extLst>
              </p:cNvPr>
              <p:cNvSpPr>
                <a:spLocks/>
              </p:cNvSpPr>
              <p:nvPr/>
            </p:nvSpPr>
            <p:spPr bwMode="auto">
              <a:xfrm>
                <a:off x="8058308" y="5021749"/>
                <a:ext cx="15660" cy="13237"/>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7">
                    <a:moveTo>
                      <a:pt x="17" y="0"/>
                    </a:moveTo>
                    <a:lnTo>
                      <a:pt x="0" y="0"/>
                    </a:lnTo>
                    <a:lnTo>
                      <a:pt x="17" y="16"/>
                    </a:lnTo>
                    <a:lnTo>
                      <a:pt x="1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2" name="Freeform 715">
                <a:extLst>
                  <a:ext uri="{FF2B5EF4-FFF2-40B4-BE49-F238E27FC236}">
                    <a16:creationId xmlns="" xmlns:a16="http://schemas.microsoft.com/office/drawing/2014/main" id="{D1D2FF4B-0795-4AC0-82CC-B3EAB3BD88A3}"/>
                  </a:ext>
                </a:extLst>
              </p:cNvPr>
              <p:cNvSpPr>
                <a:spLocks/>
              </p:cNvSpPr>
              <p:nvPr/>
            </p:nvSpPr>
            <p:spPr bwMode="auto">
              <a:xfrm>
                <a:off x="8013565" y="5034986"/>
                <a:ext cx="15660" cy="26474"/>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1">
                    <a:moveTo>
                      <a:pt x="0" y="30"/>
                    </a:moveTo>
                    <a:lnTo>
                      <a:pt x="16" y="15"/>
                    </a:lnTo>
                    <a:lnTo>
                      <a:pt x="0" y="0"/>
                    </a:lnTo>
                    <a:lnTo>
                      <a:pt x="0" y="3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3" name="Line 716">
                <a:extLst>
                  <a:ext uri="{FF2B5EF4-FFF2-40B4-BE49-F238E27FC236}">
                    <a16:creationId xmlns="" xmlns:a16="http://schemas.microsoft.com/office/drawing/2014/main" id="{D3F8F1B0-A25A-418C-B49B-FC61468B7D11}"/>
                  </a:ext>
                </a:extLst>
              </p:cNvPr>
              <p:cNvSpPr>
                <a:spLocks noChangeShapeType="1"/>
              </p:cNvSpPr>
              <p:nvPr/>
            </p:nvSpPr>
            <p:spPr bwMode="auto">
              <a:xfrm flipH="1">
                <a:off x="8044885" y="5061460"/>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4" name="Line 717">
                <a:extLst>
                  <a:ext uri="{FF2B5EF4-FFF2-40B4-BE49-F238E27FC236}">
                    <a16:creationId xmlns="" xmlns:a16="http://schemas.microsoft.com/office/drawing/2014/main" id="{0CAD01A2-A556-433D-A349-600CA6638855}"/>
                  </a:ext>
                </a:extLst>
              </p:cNvPr>
              <p:cNvSpPr>
                <a:spLocks noChangeShapeType="1"/>
              </p:cNvSpPr>
              <p:nvPr/>
            </p:nvSpPr>
            <p:spPr bwMode="auto">
              <a:xfrm>
                <a:off x="8000142" y="5008512"/>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5" name="Oval 718">
                <a:extLst>
                  <a:ext uri="{FF2B5EF4-FFF2-40B4-BE49-F238E27FC236}">
                    <a16:creationId xmlns="" xmlns:a16="http://schemas.microsoft.com/office/drawing/2014/main" id="{F01BB7F3-D3F5-4132-A6D8-35CE9188426D}"/>
                  </a:ext>
                </a:extLst>
              </p:cNvPr>
              <p:cNvSpPr>
                <a:spLocks noChangeArrowheads="1"/>
              </p:cNvSpPr>
              <p:nvPr/>
            </p:nvSpPr>
            <p:spPr bwMode="auto">
              <a:xfrm>
                <a:off x="8172403" y="5085728"/>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6" name="Oval 719">
                <a:extLst>
                  <a:ext uri="{FF2B5EF4-FFF2-40B4-BE49-F238E27FC236}">
                    <a16:creationId xmlns="" xmlns:a16="http://schemas.microsoft.com/office/drawing/2014/main" id="{66479CDC-16A1-4F7F-8F1A-A994A8F889D9}"/>
                  </a:ext>
                </a:extLst>
              </p:cNvPr>
              <p:cNvSpPr>
                <a:spLocks noChangeArrowheads="1"/>
              </p:cNvSpPr>
              <p:nvPr/>
            </p:nvSpPr>
            <p:spPr bwMode="auto">
              <a:xfrm>
                <a:off x="8228332" y="4840844"/>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7" name="Oval 720">
                <a:extLst>
                  <a:ext uri="{FF2B5EF4-FFF2-40B4-BE49-F238E27FC236}">
                    <a16:creationId xmlns="" xmlns:a16="http://schemas.microsoft.com/office/drawing/2014/main" id="{A1B090A5-DE06-40EA-A378-D88F5A8E63B8}"/>
                  </a:ext>
                </a:extLst>
              </p:cNvPr>
              <p:cNvSpPr>
                <a:spLocks noChangeArrowheads="1"/>
              </p:cNvSpPr>
              <p:nvPr/>
            </p:nvSpPr>
            <p:spPr bwMode="auto">
              <a:xfrm>
                <a:off x="8302159" y="4907029"/>
                <a:ext cx="0"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8" name="Freeform 721">
                <a:extLst>
                  <a:ext uri="{FF2B5EF4-FFF2-40B4-BE49-F238E27FC236}">
                    <a16:creationId xmlns="" xmlns:a16="http://schemas.microsoft.com/office/drawing/2014/main" id="{8E77C5AD-869C-4C96-BA41-A0BA89427310}"/>
                  </a:ext>
                </a:extLst>
              </p:cNvPr>
              <p:cNvSpPr>
                <a:spLocks/>
              </p:cNvSpPr>
              <p:nvPr/>
            </p:nvSpPr>
            <p:spPr bwMode="auto">
              <a:xfrm>
                <a:off x="7812220" y="5482838"/>
                <a:ext cx="675623" cy="604490"/>
              </a:xfrm>
              <a:custGeom>
                <a:avLst/>
                <a:gdLst>
                  <a:gd name="T0" fmla="*/ 0 w 702"/>
                  <a:gd name="T1" fmla="*/ 0 h 724"/>
                  <a:gd name="T2" fmla="*/ 0 w 702"/>
                  <a:gd name="T3" fmla="*/ 0 h 724"/>
                  <a:gd name="T4" fmla="*/ 0 w 702"/>
                  <a:gd name="T5" fmla="*/ 0 h 724"/>
                  <a:gd name="T6" fmla="*/ 0 w 702"/>
                  <a:gd name="T7" fmla="*/ 0 h 724"/>
                  <a:gd name="T8" fmla="*/ 0 w 702"/>
                  <a:gd name="T9" fmla="*/ 0 h 724"/>
                  <a:gd name="T10" fmla="*/ 0 w 702"/>
                  <a:gd name="T11" fmla="*/ 0 h 724"/>
                  <a:gd name="T12" fmla="*/ 0 w 702"/>
                  <a:gd name="T13" fmla="*/ 0 h 724"/>
                  <a:gd name="T14" fmla="*/ 0 w 702"/>
                  <a:gd name="T15" fmla="*/ 0 h 724"/>
                  <a:gd name="T16" fmla="*/ 0 w 702"/>
                  <a:gd name="T17" fmla="*/ 0 h 724"/>
                  <a:gd name="T18" fmla="*/ 0 w 702"/>
                  <a:gd name="T19" fmla="*/ 0 h 724"/>
                  <a:gd name="T20" fmla="*/ 0 w 702"/>
                  <a:gd name="T21" fmla="*/ 0 h 724"/>
                  <a:gd name="T22" fmla="*/ 0 w 702"/>
                  <a:gd name="T23" fmla="*/ 0 h 724"/>
                  <a:gd name="T24" fmla="*/ 0 w 702"/>
                  <a:gd name="T25" fmla="*/ 0 h 724"/>
                  <a:gd name="T26" fmla="*/ 0 w 702"/>
                  <a:gd name="T27" fmla="*/ 0 h 724"/>
                  <a:gd name="T28" fmla="*/ 0 w 702"/>
                  <a:gd name="T29" fmla="*/ 0 h 724"/>
                  <a:gd name="T30" fmla="*/ 0 w 702"/>
                  <a:gd name="T31" fmla="*/ 0 h 724"/>
                  <a:gd name="T32" fmla="*/ 0 w 702"/>
                  <a:gd name="T33" fmla="*/ 0 h 724"/>
                  <a:gd name="T34" fmla="*/ 0 w 702"/>
                  <a:gd name="T35" fmla="*/ 0 h 724"/>
                  <a:gd name="T36" fmla="*/ 0 w 702"/>
                  <a:gd name="T37" fmla="*/ 0 h 724"/>
                  <a:gd name="T38" fmla="*/ 0 w 702"/>
                  <a:gd name="T39" fmla="*/ 0 h 724"/>
                  <a:gd name="T40" fmla="*/ 0 w 702"/>
                  <a:gd name="T41" fmla="*/ 0 h 724"/>
                  <a:gd name="T42" fmla="*/ 0 w 702"/>
                  <a:gd name="T43" fmla="*/ 0 h 724"/>
                  <a:gd name="T44" fmla="*/ 0 w 702"/>
                  <a:gd name="T45" fmla="*/ 0 h 724"/>
                  <a:gd name="T46" fmla="*/ 0 w 702"/>
                  <a:gd name="T47" fmla="*/ 0 h 724"/>
                  <a:gd name="T48" fmla="*/ 0 w 702"/>
                  <a:gd name="T49" fmla="*/ 0 h 724"/>
                  <a:gd name="T50" fmla="*/ 0 w 702"/>
                  <a:gd name="T51" fmla="*/ 0 h 724"/>
                  <a:gd name="T52" fmla="*/ 0 w 702"/>
                  <a:gd name="T53" fmla="*/ 0 h 724"/>
                  <a:gd name="T54" fmla="*/ 0 w 702"/>
                  <a:gd name="T55" fmla="*/ 0 h 724"/>
                  <a:gd name="T56" fmla="*/ 0 w 702"/>
                  <a:gd name="T57" fmla="*/ 0 h 724"/>
                  <a:gd name="T58" fmla="*/ 0 w 702"/>
                  <a:gd name="T59" fmla="*/ 0 h 724"/>
                  <a:gd name="T60" fmla="*/ 0 w 702"/>
                  <a:gd name="T61" fmla="*/ 0 h 724"/>
                  <a:gd name="T62" fmla="*/ 0 w 702"/>
                  <a:gd name="T63" fmla="*/ 0 h 724"/>
                  <a:gd name="T64" fmla="*/ 0 w 702"/>
                  <a:gd name="T65" fmla="*/ 0 h 7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02" h="724">
                    <a:moveTo>
                      <a:pt x="567" y="0"/>
                    </a:moveTo>
                    <a:lnTo>
                      <a:pt x="552" y="123"/>
                    </a:lnTo>
                    <a:lnTo>
                      <a:pt x="522" y="169"/>
                    </a:lnTo>
                    <a:lnTo>
                      <a:pt x="477" y="108"/>
                    </a:lnTo>
                    <a:lnTo>
                      <a:pt x="447" y="92"/>
                    </a:lnTo>
                    <a:lnTo>
                      <a:pt x="447" y="62"/>
                    </a:lnTo>
                    <a:lnTo>
                      <a:pt x="462" y="62"/>
                    </a:lnTo>
                    <a:lnTo>
                      <a:pt x="477" y="46"/>
                    </a:lnTo>
                    <a:lnTo>
                      <a:pt x="477" y="31"/>
                    </a:lnTo>
                    <a:lnTo>
                      <a:pt x="462" y="46"/>
                    </a:lnTo>
                    <a:lnTo>
                      <a:pt x="418" y="15"/>
                    </a:lnTo>
                    <a:lnTo>
                      <a:pt x="388" y="15"/>
                    </a:lnTo>
                    <a:lnTo>
                      <a:pt x="388" y="31"/>
                    </a:lnTo>
                    <a:lnTo>
                      <a:pt x="373" y="31"/>
                    </a:lnTo>
                    <a:lnTo>
                      <a:pt x="343" y="77"/>
                    </a:lnTo>
                    <a:lnTo>
                      <a:pt x="343" y="92"/>
                    </a:lnTo>
                    <a:lnTo>
                      <a:pt x="328" y="77"/>
                    </a:lnTo>
                    <a:lnTo>
                      <a:pt x="313" y="92"/>
                    </a:lnTo>
                    <a:lnTo>
                      <a:pt x="313" y="62"/>
                    </a:lnTo>
                    <a:lnTo>
                      <a:pt x="298" y="62"/>
                    </a:lnTo>
                    <a:lnTo>
                      <a:pt x="283" y="77"/>
                    </a:lnTo>
                    <a:lnTo>
                      <a:pt x="224" y="108"/>
                    </a:lnTo>
                    <a:lnTo>
                      <a:pt x="224" y="123"/>
                    </a:lnTo>
                    <a:lnTo>
                      <a:pt x="224" y="108"/>
                    </a:lnTo>
                    <a:lnTo>
                      <a:pt x="194" y="123"/>
                    </a:lnTo>
                    <a:lnTo>
                      <a:pt x="209" y="154"/>
                    </a:lnTo>
                    <a:lnTo>
                      <a:pt x="194" y="169"/>
                    </a:lnTo>
                    <a:lnTo>
                      <a:pt x="179" y="185"/>
                    </a:lnTo>
                    <a:lnTo>
                      <a:pt x="149" y="200"/>
                    </a:lnTo>
                    <a:lnTo>
                      <a:pt x="30" y="231"/>
                    </a:lnTo>
                    <a:lnTo>
                      <a:pt x="15" y="338"/>
                    </a:lnTo>
                    <a:lnTo>
                      <a:pt x="15" y="400"/>
                    </a:lnTo>
                    <a:lnTo>
                      <a:pt x="15" y="461"/>
                    </a:lnTo>
                    <a:lnTo>
                      <a:pt x="0" y="508"/>
                    </a:lnTo>
                    <a:lnTo>
                      <a:pt x="15" y="538"/>
                    </a:lnTo>
                    <a:lnTo>
                      <a:pt x="45" y="554"/>
                    </a:lnTo>
                    <a:lnTo>
                      <a:pt x="89" y="523"/>
                    </a:lnTo>
                    <a:lnTo>
                      <a:pt x="149" y="538"/>
                    </a:lnTo>
                    <a:lnTo>
                      <a:pt x="164" y="508"/>
                    </a:lnTo>
                    <a:lnTo>
                      <a:pt x="283" y="492"/>
                    </a:lnTo>
                    <a:lnTo>
                      <a:pt x="328" y="523"/>
                    </a:lnTo>
                    <a:lnTo>
                      <a:pt x="343" y="585"/>
                    </a:lnTo>
                    <a:lnTo>
                      <a:pt x="388" y="538"/>
                    </a:lnTo>
                    <a:lnTo>
                      <a:pt x="358" y="600"/>
                    </a:lnTo>
                    <a:lnTo>
                      <a:pt x="388" y="585"/>
                    </a:lnTo>
                    <a:lnTo>
                      <a:pt x="388" y="661"/>
                    </a:lnTo>
                    <a:lnTo>
                      <a:pt x="433" y="708"/>
                    </a:lnTo>
                    <a:lnTo>
                      <a:pt x="477" y="692"/>
                    </a:lnTo>
                    <a:lnTo>
                      <a:pt x="492" y="723"/>
                    </a:lnTo>
                    <a:lnTo>
                      <a:pt x="522" y="708"/>
                    </a:lnTo>
                    <a:lnTo>
                      <a:pt x="552" y="708"/>
                    </a:lnTo>
                    <a:lnTo>
                      <a:pt x="567" y="677"/>
                    </a:lnTo>
                    <a:lnTo>
                      <a:pt x="612" y="600"/>
                    </a:lnTo>
                    <a:lnTo>
                      <a:pt x="641" y="585"/>
                    </a:lnTo>
                    <a:lnTo>
                      <a:pt x="671" y="538"/>
                    </a:lnTo>
                    <a:lnTo>
                      <a:pt x="701" y="461"/>
                    </a:lnTo>
                    <a:lnTo>
                      <a:pt x="701" y="446"/>
                    </a:lnTo>
                    <a:lnTo>
                      <a:pt x="701" y="400"/>
                    </a:lnTo>
                    <a:lnTo>
                      <a:pt x="686" y="338"/>
                    </a:lnTo>
                    <a:lnTo>
                      <a:pt x="671" y="308"/>
                    </a:lnTo>
                    <a:lnTo>
                      <a:pt x="656" y="308"/>
                    </a:lnTo>
                    <a:lnTo>
                      <a:pt x="656" y="262"/>
                    </a:lnTo>
                    <a:lnTo>
                      <a:pt x="626" y="200"/>
                    </a:lnTo>
                    <a:lnTo>
                      <a:pt x="612" y="108"/>
                    </a:lnTo>
                    <a:lnTo>
                      <a:pt x="597" y="92"/>
                    </a:lnTo>
                    <a:lnTo>
                      <a:pt x="56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9" name="Freeform 722">
                <a:extLst>
                  <a:ext uri="{FF2B5EF4-FFF2-40B4-BE49-F238E27FC236}">
                    <a16:creationId xmlns="" xmlns:a16="http://schemas.microsoft.com/office/drawing/2014/main" id="{EE6D49DA-3B72-43DD-8366-6B828478E6CD}"/>
                  </a:ext>
                </a:extLst>
              </p:cNvPr>
              <p:cNvSpPr>
                <a:spLocks/>
              </p:cNvSpPr>
              <p:nvPr/>
            </p:nvSpPr>
            <p:spPr bwMode="auto">
              <a:xfrm>
                <a:off x="8228332" y="6138069"/>
                <a:ext cx="58167" cy="63979"/>
              </a:xfrm>
              <a:custGeom>
                <a:avLst/>
                <a:gdLst>
                  <a:gd name="T0" fmla="*/ 0 w 60"/>
                  <a:gd name="T1" fmla="*/ 0 h 78"/>
                  <a:gd name="T2" fmla="*/ 0 w 60"/>
                  <a:gd name="T3" fmla="*/ 0 h 78"/>
                  <a:gd name="T4" fmla="*/ 0 w 60"/>
                  <a:gd name="T5" fmla="*/ 0 h 78"/>
                  <a:gd name="T6" fmla="*/ 0 w 60"/>
                  <a:gd name="T7" fmla="*/ 0 h 78"/>
                  <a:gd name="T8" fmla="*/ 0 w 60"/>
                  <a:gd name="T9" fmla="*/ 0 h 78"/>
                  <a:gd name="T10" fmla="*/ 0 w 60"/>
                  <a:gd name="T11" fmla="*/ 0 h 78"/>
                  <a:gd name="T12" fmla="*/ 0 w 60"/>
                  <a:gd name="T13" fmla="*/ 0 h 78"/>
                  <a:gd name="T14" fmla="*/ 0 w 60"/>
                  <a:gd name="T15" fmla="*/ 0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 h="78">
                    <a:moveTo>
                      <a:pt x="0" y="0"/>
                    </a:moveTo>
                    <a:lnTo>
                      <a:pt x="0" y="46"/>
                    </a:lnTo>
                    <a:lnTo>
                      <a:pt x="0" y="77"/>
                    </a:lnTo>
                    <a:lnTo>
                      <a:pt x="30" y="77"/>
                    </a:lnTo>
                    <a:lnTo>
                      <a:pt x="59" y="15"/>
                    </a:lnTo>
                    <a:lnTo>
                      <a:pt x="59" y="0"/>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0" name="Freeform 723">
                <a:extLst>
                  <a:ext uri="{FF2B5EF4-FFF2-40B4-BE49-F238E27FC236}">
                    <a16:creationId xmlns="" xmlns:a16="http://schemas.microsoft.com/office/drawing/2014/main" id="{294F9568-E1BC-4F6D-B540-52954E18D92C}"/>
                  </a:ext>
                </a:extLst>
              </p:cNvPr>
              <p:cNvSpPr>
                <a:spLocks/>
              </p:cNvSpPr>
              <p:nvPr/>
            </p:nvSpPr>
            <p:spPr bwMode="auto">
              <a:xfrm>
                <a:off x="8530349" y="6213079"/>
                <a:ext cx="172262" cy="143401"/>
              </a:xfrm>
              <a:custGeom>
                <a:avLst/>
                <a:gdLst>
                  <a:gd name="T0" fmla="*/ 0 w 181"/>
                  <a:gd name="T1" fmla="*/ 0 h 170"/>
                  <a:gd name="T2" fmla="*/ 0 w 181"/>
                  <a:gd name="T3" fmla="*/ 0 h 170"/>
                  <a:gd name="T4" fmla="*/ 0 w 181"/>
                  <a:gd name="T5" fmla="*/ 0 h 170"/>
                  <a:gd name="T6" fmla="*/ 0 w 181"/>
                  <a:gd name="T7" fmla="*/ 0 h 170"/>
                  <a:gd name="T8" fmla="*/ 0 w 181"/>
                  <a:gd name="T9" fmla="*/ 0 h 170"/>
                  <a:gd name="T10" fmla="*/ 0 w 181"/>
                  <a:gd name="T11" fmla="*/ 0 h 170"/>
                  <a:gd name="T12" fmla="*/ 0 w 181"/>
                  <a:gd name="T13" fmla="*/ 0 h 170"/>
                  <a:gd name="T14" fmla="*/ 0 w 181"/>
                  <a:gd name="T15" fmla="*/ 0 h 170"/>
                  <a:gd name="T16" fmla="*/ 0 w 181"/>
                  <a:gd name="T17" fmla="*/ 0 h 170"/>
                  <a:gd name="T18" fmla="*/ 0 w 181"/>
                  <a:gd name="T19" fmla="*/ 0 h 170"/>
                  <a:gd name="T20" fmla="*/ 0 w 181"/>
                  <a:gd name="T21" fmla="*/ 0 h 170"/>
                  <a:gd name="T22" fmla="*/ 0 w 181"/>
                  <a:gd name="T23" fmla="*/ 0 h 170"/>
                  <a:gd name="T24" fmla="*/ 0 w 181"/>
                  <a:gd name="T25" fmla="*/ 0 h 170"/>
                  <a:gd name="T26" fmla="*/ 0 w 181"/>
                  <a:gd name="T27" fmla="*/ 0 h 170"/>
                  <a:gd name="T28" fmla="*/ 0 w 181"/>
                  <a:gd name="T29" fmla="*/ 0 h 170"/>
                  <a:gd name="T30" fmla="*/ 0 w 181"/>
                  <a:gd name="T31" fmla="*/ 0 h 170"/>
                  <a:gd name="T32" fmla="*/ 0 w 181"/>
                  <a:gd name="T33" fmla="*/ 0 h 170"/>
                  <a:gd name="T34" fmla="*/ 0 w 181"/>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1" h="170">
                    <a:moveTo>
                      <a:pt x="30" y="169"/>
                    </a:moveTo>
                    <a:lnTo>
                      <a:pt x="45" y="154"/>
                    </a:lnTo>
                    <a:lnTo>
                      <a:pt x="60" y="138"/>
                    </a:lnTo>
                    <a:lnTo>
                      <a:pt x="90" y="108"/>
                    </a:lnTo>
                    <a:lnTo>
                      <a:pt x="120" y="92"/>
                    </a:lnTo>
                    <a:lnTo>
                      <a:pt x="135" y="92"/>
                    </a:lnTo>
                    <a:lnTo>
                      <a:pt x="135" y="77"/>
                    </a:lnTo>
                    <a:lnTo>
                      <a:pt x="180" y="31"/>
                    </a:lnTo>
                    <a:lnTo>
                      <a:pt x="180" y="15"/>
                    </a:lnTo>
                    <a:lnTo>
                      <a:pt x="165" y="15"/>
                    </a:lnTo>
                    <a:lnTo>
                      <a:pt x="165" y="0"/>
                    </a:lnTo>
                    <a:lnTo>
                      <a:pt x="120" y="46"/>
                    </a:lnTo>
                    <a:lnTo>
                      <a:pt x="75" y="61"/>
                    </a:lnTo>
                    <a:lnTo>
                      <a:pt x="60" y="61"/>
                    </a:lnTo>
                    <a:lnTo>
                      <a:pt x="30" y="92"/>
                    </a:lnTo>
                    <a:lnTo>
                      <a:pt x="0" y="123"/>
                    </a:lnTo>
                    <a:lnTo>
                      <a:pt x="15" y="138"/>
                    </a:lnTo>
                    <a:lnTo>
                      <a:pt x="3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1" name="Freeform 724">
                <a:extLst>
                  <a:ext uri="{FF2B5EF4-FFF2-40B4-BE49-F238E27FC236}">
                    <a16:creationId xmlns="" xmlns:a16="http://schemas.microsoft.com/office/drawing/2014/main" id="{665A41DA-CBE1-46B4-A1F3-33E162EB199E}"/>
                  </a:ext>
                </a:extLst>
              </p:cNvPr>
              <p:cNvSpPr>
                <a:spLocks/>
              </p:cNvSpPr>
              <p:nvPr/>
            </p:nvSpPr>
            <p:spPr bwMode="auto">
              <a:xfrm>
                <a:off x="8716033" y="6058648"/>
                <a:ext cx="102909" cy="183112"/>
              </a:xfrm>
              <a:custGeom>
                <a:avLst/>
                <a:gdLst>
                  <a:gd name="T0" fmla="*/ 0 w 106"/>
                  <a:gd name="T1" fmla="*/ 0 h 217"/>
                  <a:gd name="T2" fmla="*/ 0 w 106"/>
                  <a:gd name="T3" fmla="*/ 0 h 217"/>
                  <a:gd name="T4" fmla="*/ 0 w 106"/>
                  <a:gd name="T5" fmla="*/ 0 h 217"/>
                  <a:gd name="T6" fmla="*/ 0 w 106"/>
                  <a:gd name="T7" fmla="*/ 0 h 217"/>
                  <a:gd name="T8" fmla="*/ 0 w 106"/>
                  <a:gd name="T9" fmla="*/ 0 h 217"/>
                  <a:gd name="T10" fmla="*/ 0 w 106"/>
                  <a:gd name="T11" fmla="*/ 0 h 217"/>
                  <a:gd name="T12" fmla="*/ 0 w 106"/>
                  <a:gd name="T13" fmla="*/ 0 h 217"/>
                  <a:gd name="T14" fmla="*/ 0 w 106"/>
                  <a:gd name="T15" fmla="*/ 0 h 217"/>
                  <a:gd name="T16" fmla="*/ 0 w 106"/>
                  <a:gd name="T17" fmla="*/ 0 h 217"/>
                  <a:gd name="T18" fmla="*/ 0 w 106"/>
                  <a:gd name="T19" fmla="*/ 0 h 217"/>
                  <a:gd name="T20" fmla="*/ 0 w 106"/>
                  <a:gd name="T21" fmla="*/ 0 h 217"/>
                  <a:gd name="T22" fmla="*/ 0 w 106"/>
                  <a:gd name="T23" fmla="*/ 0 h 217"/>
                  <a:gd name="T24" fmla="*/ 0 w 106"/>
                  <a:gd name="T25" fmla="*/ 0 h 217"/>
                  <a:gd name="T26" fmla="*/ 0 w 106"/>
                  <a:gd name="T27" fmla="*/ 0 h 217"/>
                  <a:gd name="T28" fmla="*/ 0 w 106"/>
                  <a:gd name="T29" fmla="*/ 0 h 217"/>
                  <a:gd name="T30" fmla="*/ 0 w 106"/>
                  <a:gd name="T31" fmla="*/ 0 h 217"/>
                  <a:gd name="T32" fmla="*/ 0 w 106"/>
                  <a:gd name="T33" fmla="*/ 0 h 2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 h="217">
                    <a:moveTo>
                      <a:pt x="45" y="0"/>
                    </a:moveTo>
                    <a:lnTo>
                      <a:pt x="30" y="0"/>
                    </a:lnTo>
                    <a:lnTo>
                      <a:pt x="45" y="62"/>
                    </a:lnTo>
                    <a:lnTo>
                      <a:pt x="30" y="123"/>
                    </a:lnTo>
                    <a:lnTo>
                      <a:pt x="0" y="139"/>
                    </a:lnTo>
                    <a:lnTo>
                      <a:pt x="15" y="185"/>
                    </a:lnTo>
                    <a:lnTo>
                      <a:pt x="0" y="201"/>
                    </a:lnTo>
                    <a:lnTo>
                      <a:pt x="0" y="216"/>
                    </a:lnTo>
                    <a:lnTo>
                      <a:pt x="60" y="170"/>
                    </a:lnTo>
                    <a:lnTo>
                      <a:pt x="60" y="139"/>
                    </a:lnTo>
                    <a:lnTo>
                      <a:pt x="75" y="139"/>
                    </a:lnTo>
                    <a:lnTo>
                      <a:pt x="105" y="93"/>
                    </a:lnTo>
                    <a:lnTo>
                      <a:pt x="75" y="93"/>
                    </a:lnTo>
                    <a:lnTo>
                      <a:pt x="75" y="62"/>
                    </a:lnTo>
                    <a:lnTo>
                      <a:pt x="75" y="77"/>
                    </a:lnTo>
                    <a:lnTo>
                      <a:pt x="60" y="46"/>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2" name="Oval 725">
                <a:extLst>
                  <a:ext uri="{FF2B5EF4-FFF2-40B4-BE49-F238E27FC236}">
                    <a16:creationId xmlns="" xmlns:a16="http://schemas.microsoft.com/office/drawing/2014/main" id="{86F2B4EC-E843-4D65-AD8C-1F730110738F}"/>
                  </a:ext>
                </a:extLst>
              </p:cNvPr>
              <p:cNvSpPr>
                <a:spLocks noChangeArrowheads="1"/>
              </p:cNvSpPr>
              <p:nvPr/>
            </p:nvSpPr>
            <p:spPr bwMode="auto">
              <a:xfrm>
                <a:off x="8774199" y="5573291"/>
                <a:ext cx="13423"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3" name="Oval 726">
                <a:extLst>
                  <a:ext uri="{FF2B5EF4-FFF2-40B4-BE49-F238E27FC236}">
                    <a16:creationId xmlns="" xmlns:a16="http://schemas.microsoft.com/office/drawing/2014/main" id="{E4466216-3880-41E6-9B98-FFB2BC346629}"/>
                  </a:ext>
                </a:extLst>
              </p:cNvPr>
              <p:cNvSpPr>
                <a:spLocks noChangeArrowheads="1"/>
              </p:cNvSpPr>
              <p:nvPr/>
            </p:nvSpPr>
            <p:spPr bwMode="auto">
              <a:xfrm>
                <a:off x="8718271" y="5767434"/>
                <a:ext cx="13423"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4" name="Oval 727">
                <a:extLst>
                  <a:ext uri="{FF2B5EF4-FFF2-40B4-BE49-F238E27FC236}">
                    <a16:creationId xmlns="" xmlns:a16="http://schemas.microsoft.com/office/drawing/2014/main" id="{AC4206A9-DE6D-43E8-AFC8-17F5B9876D8E}"/>
                  </a:ext>
                </a:extLst>
              </p:cNvPr>
              <p:cNvSpPr>
                <a:spLocks noChangeArrowheads="1"/>
              </p:cNvSpPr>
              <p:nvPr/>
            </p:nvSpPr>
            <p:spPr bwMode="auto">
              <a:xfrm>
                <a:off x="8845789" y="5626239"/>
                <a:ext cx="11186"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5" name="Oval 728">
                <a:extLst>
                  <a:ext uri="{FF2B5EF4-FFF2-40B4-BE49-F238E27FC236}">
                    <a16:creationId xmlns="" xmlns:a16="http://schemas.microsoft.com/office/drawing/2014/main" id="{1E623657-C6E5-4689-8F43-39C5AD669B70}"/>
                  </a:ext>
                </a:extLst>
              </p:cNvPr>
              <p:cNvSpPr>
                <a:spLocks noChangeArrowheads="1"/>
              </p:cNvSpPr>
              <p:nvPr/>
            </p:nvSpPr>
            <p:spPr bwMode="auto">
              <a:xfrm>
                <a:off x="8903955" y="5661538"/>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6" name="Oval 729">
                <a:extLst>
                  <a:ext uri="{FF2B5EF4-FFF2-40B4-BE49-F238E27FC236}">
                    <a16:creationId xmlns="" xmlns:a16="http://schemas.microsoft.com/office/drawing/2014/main" id="{5D7269A9-537C-4332-8E35-97129B79D3FF}"/>
                  </a:ext>
                </a:extLst>
              </p:cNvPr>
              <p:cNvSpPr>
                <a:spLocks noChangeArrowheads="1"/>
              </p:cNvSpPr>
              <p:nvPr/>
            </p:nvSpPr>
            <p:spPr bwMode="auto">
              <a:xfrm>
                <a:off x="8903955" y="5701249"/>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7" name="Freeform 730">
                <a:extLst>
                  <a:ext uri="{FF2B5EF4-FFF2-40B4-BE49-F238E27FC236}">
                    <a16:creationId xmlns="" xmlns:a16="http://schemas.microsoft.com/office/drawing/2014/main" id="{48816F17-7986-47F1-AE0D-571B80F19901}"/>
                  </a:ext>
                </a:extLst>
              </p:cNvPr>
              <p:cNvSpPr>
                <a:spLocks/>
              </p:cNvSpPr>
              <p:nvPr/>
            </p:nvSpPr>
            <p:spPr bwMode="auto">
              <a:xfrm>
                <a:off x="8700373" y="5765227"/>
                <a:ext cx="44744" cy="26474"/>
              </a:xfrm>
              <a:custGeom>
                <a:avLst/>
                <a:gdLst>
                  <a:gd name="T0" fmla="*/ 0 w 46"/>
                  <a:gd name="T1" fmla="*/ 0 h 32"/>
                  <a:gd name="T2" fmla="*/ 0 w 46"/>
                  <a:gd name="T3" fmla="*/ 0 h 32"/>
                  <a:gd name="T4" fmla="*/ 0 w 46"/>
                  <a:gd name="T5" fmla="*/ 0 h 32"/>
                  <a:gd name="T6" fmla="*/ 0 w 46"/>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2">
                    <a:moveTo>
                      <a:pt x="0" y="0"/>
                    </a:moveTo>
                    <a:lnTo>
                      <a:pt x="30" y="31"/>
                    </a:lnTo>
                    <a:lnTo>
                      <a:pt x="45"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8" name="Freeform 731">
                <a:extLst>
                  <a:ext uri="{FF2B5EF4-FFF2-40B4-BE49-F238E27FC236}">
                    <a16:creationId xmlns="" xmlns:a16="http://schemas.microsoft.com/office/drawing/2014/main" id="{62EB82F3-E86C-4879-800A-709A7196FA07}"/>
                  </a:ext>
                </a:extLst>
              </p:cNvPr>
              <p:cNvSpPr>
                <a:spLocks/>
              </p:cNvSpPr>
              <p:nvPr/>
            </p:nvSpPr>
            <p:spPr bwMode="auto">
              <a:xfrm>
                <a:off x="8358087" y="5315169"/>
                <a:ext cx="156602" cy="169875"/>
              </a:xfrm>
              <a:custGeom>
                <a:avLst/>
                <a:gdLst>
                  <a:gd name="T0" fmla="*/ 0 w 164"/>
                  <a:gd name="T1" fmla="*/ 0 h 201"/>
                  <a:gd name="T2" fmla="*/ 0 w 164"/>
                  <a:gd name="T3" fmla="*/ 0 h 201"/>
                  <a:gd name="T4" fmla="*/ 0 w 164"/>
                  <a:gd name="T5" fmla="*/ 0 h 201"/>
                  <a:gd name="T6" fmla="*/ 0 w 164"/>
                  <a:gd name="T7" fmla="*/ 0 h 201"/>
                  <a:gd name="T8" fmla="*/ 0 w 164"/>
                  <a:gd name="T9" fmla="*/ 0 h 201"/>
                  <a:gd name="T10" fmla="*/ 0 w 164"/>
                  <a:gd name="T11" fmla="*/ 0 h 201"/>
                  <a:gd name="T12" fmla="*/ 0 w 164"/>
                  <a:gd name="T13" fmla="*/ 0 h 201"/>
                  <a:gd name="T14" fmla="*/ 0 w 164"/>
                  <a:gd name="T15" fmla="*/ 0 h 201"/>
                  <a:gd name="T16" fmla="*/ 0 w 164"/>
                  <a:gd name="T17" fmla="*/ 0 h 201"/>
                  <a:gd name="T18" fmla="*/ 0 w 164"/>
                  <a:gd name="T19" fmla="*/ 0 h 201"/>
                  <a:gd name="T20" fmla="*/ 0 w 164"/>
                  <a:gd name="T21" fmla="*/ 0 h 201"/>
                  <a:gd name="T22" fmla="*/ 0 w 164"/>
                  <a:gd name="T23" fmla="*/ 0 h 201"/>
                  <a:gd name="T24" fmla="*/ 0 w 164"/>
                  <a:gd name="T25" fmla="*/ 0 h 201"/>
                  <a:gd name="T26" fmla="*/ 0 w 164"/>
                  <a:gd name="T27" fmla="*/ 0 h 201"/>
                  <a:gd name="T28" fmla="*/ 0 w 164"/>
                  <a:gd name="T29" fmla="*/ 0 h 201"/>
                  <a:gd name="T30" fmla="*/ 0 w 164"/>
                  <a:gd name="T31" fmla="*/ 0 h 2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4" h="201">
                    <a:moveTo>
                      <a:pt x="0" y="0"/>
                    </a:moveTo>
                    <a:lnTo>
                      <a:pt x="0" y="154"/>
                    </a:lnTo>
                    <a:lnTo>
                      <a:pt x="30" y="154"/>
                    </a:lnTo>
                    <a:lnTo>
                      <a:pt x="15" y="138"/>
                    </a:lnTo>
                    <a:lnTo>
                      <a:pt x="44" y="138"/>
                    </a:lnTo>
                    <a:lnTo>
                      <a:pt x="74" y="138"/>
                    </a:lnTo>
                    <a:lnTo>
                      <a:pt x="104" y="185"/>
                    </a:lnTo>
                    <a:lnTo>
                      <a:pt x="133" y="200"/>
                    </a:lnTo>
                    <a:lnTo>
                      <a:pt x="163" y="200"/>
                    </a:lnTo>
                    <a:lnTo>
                      <a:pt x="119" y="154"/>
                    </a:lnTo>
                    <a:lnTo>
                      <a:pt x="104" y="138"/>
                    </a:lnTo>
                    <a:lnTo>
                      <a:pt x="89" y="108"/>
                    </a:lnTo>
                    <a:lnTo>
                      <a:pt x="104" y="108"/>
                    </a:lnTo>
                    <a:lnTo>
                      <a:pt x="104" y="92"/>
                    </a:lnTo>
                    <a:lnTo>
                      <a:pt x="74" y="62"/>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9" name="Freeform 732">
                <a:extLst>
                  <a:ext uri="{FF2B5EF4-FFF2-40B4-BE49-F238E27FC236}">
                    <a16:creationId xmlns="" xmlns:a16="http://schemas.microsoft.com/office/drawing/2014/main" id="{9DA265D1-3489-45CA-BF48-630EEB2C734A}"/>
                  </a:ext>
                </a:extLst>
              </p:cNvPr>
              <p:cNvSpPr>
                <a:spLocks/>
              </p:cNvSpPr>
              <p:nvPr/>
            </p:nvSpPr>
            <p:spPr bwMode="auto">
              <a:xfrm>
                <a:off x="8487843" y="5354880"/>
                <a:ext cx="58167" cy="39711"/>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 h="47">
                    <a:moveTo>
                      <a:pt x="0" y="31"/>
                    </a:moveTo>
                    <a:lnTo>
                      <a:pt x="0" y="46"/>
                    </a:lnTo>
                    <a:lnTo>
                      <a:pt x="30" y="46"/>
                    </a:lnTo>
                    <a:lnTo>
                      <a:pt x="45" y="31"/>
                    </a:lnTo>
                    <a:lnTo>
                      <a:pt x="60" y="15"/>
                    </a:lnTo>
                    <a:lnTo>
                      <a:pt x="60" y="0"/>
                    </a:lnTo>
                    <a:lnTo>
                      <a:pt x="45" y="15"/>
                    </a:lnTo>
                    <a:lnTo>
                      <a:pt x="30" y="31"/>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0" name="Freeform 733">
                <a:extLst>
                  <a:ext uri="{FF2B5EF4-FFF2-40B4-BE49-F238E27FC236}">
                    <a16:creationId xmlns="" xmlns:a16="http://schemas.microsoft.com/office/drawing/2014/main" id="{9054542D-CAC1-48A3-960C-982EBC2ED81D}"/>
                  </a:ext>
                </a:extLst>
              </p:cNvPr>
              <p:cNvSpPr>
                <a:spLocks/>
              </p:cNvSpPr>
              <p:nvPr/>
            </p:nvSpPr>
            <p:spPr bwMode="auto">
              <a:xfrm>
                <a:off x="8530349" y="5315169"/>
                <a:ext cx="42506" cy="52948"/>
              </a:xfrm>
              <a:custGeom>
                <a:avLst/>
                <a:gdLst>
                  <a:gd name="T0" fmla="*/ 0 w 46"/>
                  <a:gd name="T1" fmla="*/ 0 h 63"/>
                  <a:gd name="T2" fmla="*/ 0 w 46"/>
                  <a:gd name="T3" fmla="*/ 0 h 63"/>
                  <a:gd name="T4" fmla="*/ 0 w 46"/>
                  <a:gd name="T5" fmla="*/ 0 h 63"/>
                  <a:gd name="T6" fmla="*/ 0 w 46"/>
                  <a:gd name="T7" fmla="*/ 0 h 63"/>
                  <a:gd name="T8" fmla="*/ 0 w 46"/>
                  <a:gd name="T9" fmla="*/ 0 h 63"/>
                  <a:gd name="T10" fmla="*/ 0 w 46"/>
                  <a:gd name="T11" fmla="*/ 0 h 63"/>
                  <a:gd name="T12" fmla="*/ 0 w 46"/>
                  <a:gd name="T13" fmla="*/ 0 h 63"/>
                  <a:gd name="T14" fmla="*/ 0 w 46"/>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63">
                    <a:moveTo>
                      <a:pt x="0" y="0"/>
                    </a:moveTo>
                    <a:lnTo>
                      <a:pt x="0" y="31"/>
                    </a:lnTo>
                    <a:lnTo>
                      <a:pt x="30" y="31"/>
                    </a:lnTo>
                    <a:lnTo>
                      <a:pt x="30" y="47"/>
                    </a:lnTo>
                    <a:lnTo>
                      <a:pt x="45" y="62"/>
                    </a:lnTo>
                    <a:lnTo>
                      <a:pt x="45" y="47"/>
                    </a:lnTo>
                    <a:lnTo>
                      <a:pt x="3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1" name="Oval 734">
                <a:extLst>
                  <a:ext uri="{FF2B5EF4-FFF2-40B4-BE49-F238E27FC236}">
                    <a16:creationId xmlns="" xmlns:a16="http://schemas.microsoft.com/office/drawing/2014/main" id="{96BE453A-0C1E-40E3-A1E5-5D5793979B26}"/>
                  </a:ext>
                </a:extLst>
              </p:cNvPr>
              <p:cNvSpPr>
                <a:spLocks noChangeArrowheads="1"/>
              </p:cNvSpPr>
              <p:nvPr/>
            </p:nvSpPr>
            <p:spPr bwMode="auto">
              <a:xfrm>
                <a:off x="8431914" y="5048223"/>
                <a:ext cx="11186"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2" name="Freeform 735">
                <a:extLst>
                  <a:ext uri="{FF2B5EF4-FFF2-40B4-BE49-F238E27FC236}">
                    <a16:creationId xmlns="" xmlns:a16="http://schemas.microsoft.com/office/drawing/2014/main" id="{C46C67FC-6149-4780-B88C-2FD8949263D4}"/>
                  </a:ext>
                </a:extLst>
              </p:cNvPr>
              <p:cNvSpPr>
                <a:spLocks/>
              </p:cNvSpPr>
              <p:nvPr/>
            </p:nvSpPr>
            <p:spPr bwMode="auto">
              <a:xfrm>
                <a:off x="8646681" y="5416653"/>
                <a:ext cx="13423" cy="28680"/>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0"/>
                    </a:moveTo>
                    <a:lnTo>
                      <a:pt x="16" y="31"/>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3" name="Freeform 736">
                <a:extLst>
                  <a:ext uri="{FF2B5EF4-FFF2-40B4-BE49-F238E27FC236}">
                    <a16:creationId xmlns="" xmlns:a16="http://schemas.microsoft.com/office/drawing/2014/main" id="{1DA6441A-B8A2-44E1-95E9-66056CE3C5EE}"/>
                  </a:ext>
                </a:extLst>
              </p:cNvPr>
              <p:cNvSpPr>
                <a:spLocks/>
              </p:cNvSpPr>
              <p:nvPr/>
            </p:nvSpPr>
            <p:spPr bwMode="auto">
              <a:xfrm>
                <a:off x="8631022" y="5392385"/>
                <a:ext cx="29083" cy="15443"/>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7">
                    <a:moveTo>
                      <a:pt x="0" y="0"/>
                    </a:moveTo>
                    <a:lnTo>
                      <a:pt x="15" y="16"/>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4" name="Freeform 737">
                <a:extLst>
                  <a:ext uri="{FF2B5EF4-FFF2-40B4-BE49-F238E27FC236}">
                    <a16:creationId xmlns="" xmlns:a16="http://schemas.microsoft.com/office/drawing/2014/main" id="{04B8DEF0-9206-4817-A363-76DB2CA2AA74}"/>
                  </a:ext>
                </a:extLst>
              </p:cNvPr>
              <p:cNvSpPr>
                <a:spLocks/>
              </p:cNvSpPr>
              <p:nvPr/>
            </p:nvSpPr>
            <p:spPr bwMode="auto">
              <a:xfrm>
                <a:off x="8673528" y="5443127"/>
                <a:ext cx="17897"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5" name="Freeform 738">
                <a:extLst>
                  <a:ext uri="{FF2B5EF4-FFF2-40B4-BE49-F238E27FC236}">
                    <a16:creationId xmlns="" xmlns:a16="http://schemas.microsoft.com/office/drawing/2014/main" id="{3368BEA4-30C4-45B4-B03B-672137A79114}"/>
                  </a:ext>
                </a:extLst>
              </p:cNvPr>
              <p:cNvSpPr>
                <a:spLocks/>
              </p:cNvSpPr>
              <p:nvPr/>
            </p:nvSpPr>
            <p:spPr bwMode="auto">
              <a:xfrm>
                <a:off x="8686951" y="5416653"/>
                <a:ext cx="17897"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6" name="Line 739">
                <a:extLst>
                  <a:ext uri="{FF2B5EF4-FFF2-40B4-BE49-F238E27FC236}">
                    <a16:creationId xmlns="" xmlns:a16="http://schemas.microsoft.com/office/drawing/2014/main" id="{37D1B703-81C5-4ECA-ACDD-31B19363541D}"/>
                  </a:ext>
                </a:extLst>
              </p:cNvPr>
              <p:cNvSpPr>
                <a:spLocks noChangeShapeType="1"/>
              </p:cNvSpPr>
              <p:nvPr/>
            </p:nvSpPr>
            <p:spPr bwMode="auto">
              <a:xfrm>
                <a:off x="8700373" y="545636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7" name="Oval 740">
                <a:extLst>
                  <a:ext uri="{FF2B5EF4-FFF2-40B4-BE49-F238E27FC236}">
                    <a16:creationId xmlns="" xmlns:a16="http://schemas.microsoft.com/office/drawing/2014/main" id="{BDDF6BD9-34D0-42AA-BEEE-F900EBB9349A}"/>
                  </a:ext>
                </a:extLst>
              </p:cNvPr>
              <p:cNvSpPr>
                <a:spLocks noChangeArrowheads="1"/>
              </p:cNvSpPr>
              <p:nvPr/>
            </p:nvSpPr>
            <p:spPr bwMode="auto">
              <a:xfrm>
                <a:off x="8731693" y="5277664"/>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8" name="Oval 741">
                <a:extLst>
                  <a:ext uri="{FF2B5EF4-FFF2-40B4-BE49-F238E27FC236}">
                    <a16:creationId xmlns="" xmlns:a16="http://schemas.microsoft.com/office/drawing/2014/main" id="{E1E51CCF-C4E7-418E-9210-AB064D7CD797}"/>
                  </a:ext>
                </a:extLst>
              </p:cNvPr>
              <p:cNvSpPr>
                <a:spLocks noChangeArrowheads="1"/>
              </p:cNvSpPr>
              <p:nvPr/>
            </p:nvSpPr>
            <p:spPr bwMode="auto">
              <a:xfrm>
                <a:off x="8903955" y="5443127"/>
                <a:ext cx="0"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9" name="Oval 742">
                <a:extLst>
                  <a:ext uri="{FF2B5EF4-FFF2-40B4-BE49-F238E27FC236}">
                    <a16:creationId xmlns="" xmlns:a16="http://schemas.microsoft.com/office/drawing/2014/main" id="{48BCF0A0-0FB8-481F-BAAE-6C4FF75242FB}"/>
                  </a:ext>
                </a:extLst>
              </p:cNvPr>
              <p:cNvSpPr>
                <a:spLocks noChangeArrowheads="1"/>
              </p:cNvSpPr>
              <p:nvPr/>
            </p:nvSpPr>
            <p:spPr bwMode="auto">
              <a:xfrm>
                <a:off x="8745116" y="5125439"/>
                <a:ext cx="0"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0" name="Oval 743">
                <a:extLst>
                  <a:ext uri="{FF2B5EF4-FFF2-40B4-BE49-F238E27FC236}">
                    <a16:creationId xmlns="" xmlns:a16="http://schemas.microsoft.com/office/drawing/2014/main" id="{6800AB55-25B9-4DD4-BAD3-F98E108BD3BC}"/>
                  </a:ext>
                </a:extLst>
              </p:cNvPr>
              <p:cNvSpPr>
                <a:spLocks noChangeArrowheads="1"/>
              </p:cNvSpPr>
              <p:nvPr/>
            </p:nvSpPr>
            <p:spPr bwMode="auto">
              <a:xfrm>
                <a:off x="8803283" y="5381355"/>
                <a:ext cx="13423"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1" name="Oval 744">
                <a:extLst>
                  <a:ext uri="{FF2B5EF4-FFF2-40B4-BE49-F238E27FC236}">
                    <a16:creationId xmlns="" xmlns:a16="http://schemas.microsoft.com/office/drawing/2014/main" id="{A705ABBF-A427-4C69-B137-8985BE85493F}"/>
                  </a:ext>
                </a:extLst>
              </p:cNvPr>
              <p:cNvSpPr>
                <a:spLocks noChangeArrowheads="1"/>
              </p:cNvSpPr>
              <p:nvPr/>
            </p:nvSpPr>
            <p:spPr bwMode="auto">
              <a:xfrm>
                <a:off x="8903955" y="5394591"/>
                <a:ext cx="0" cy="8825"/>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2" name="Oval 745">
                <a:extLst>
                  <a:ext uri="{FF2B5EF4-FFF2-40B4-BE49-F238E27FC236}">
                    <a16:creationId xmlns="" xmlns:a16="http://schemas.microsoft.com/office/drawing/2014/main" id="{FFE80CFE-C0E6-4316-A911-CA099052311C}"/>
                  </a:ext>
                </a:extLst>
              </p:cNvPr>
              <p:cNvSpPr>
                <a:spLocks noChangeArrowheads="1"/>
              </p:cNvSpPr>
              <p:nvPr/>
            </p:nvSpPr>
            <p:spPr bwMode="auto">
              <a:xfrm>
                <a:off x="8903955" y="5482838"/>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3" name="Oval 746">
                <a:extLst>
                  <a:ext uri="{FF2B5EF4-FFF2-40B4-BE49-F238E27FC236}">
                    <a16:creationId xmlns="" xmlns:a16="http://schemas.microsoft.com/office/drawing/2014/main" id="{14452962-15C8-48C0-A6BA-39D24571FBCC}"/>
                  </a:ext>
                </a:extLst>
              </p:cNvPr>
              <p:cNvSpPr>
                <a:spLocks noChangeArrowheads="1"/>
              </p:cNvSpPr>
              <p:nvPr/>
            </p:nvSpPr>
            <p:spPr bwMode="auto">
              <a:xfrm>
                <a:off x="8903955" y="5520343"/>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 xmlns:a16="http://schemas.microsoft.com/office/drawing/2014/main" id="{060363FC-8093-48FE-B83E-8E3C34F46BD9}"/>
                </a:ext>
              </a:extLst>
            </p:cNvPr>
            <p:cNvSpPr txBox="1"/>
            <p:nvPr/>
          </p:nvSpPr>
          <p:spPr>
            <a:xfrm>
              <a:off x="388781" y="4276334"/>
              <a:ext cx="132600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545862"/>
                  </a:solidFill>
                  <a:effectLst/>
                  <a:uLnTx/>
                  <a:uFillTx/>
                  <a:latin typeface="Calibri" panose="020F0502020204030204"/>
                  <a:ea typeface="+mn-ea"/>
                  <a:cs typeface="+mn-cs"/>
                </a:rPr>
                <a:t>1988</a:t>
              </a:r>
            </a:p>
          </p:txBody>
        </p:sp>
        <p:sp>
          <p:nvSpPr>
            <p:cNvPr id="12" name="TextBox 11">
              <a:extLst>
                <a:ext uri="{FF2B5EF4-FFF2-40B4-BE49-F238E27FC236}">
                  <a16:creationId xmlns="" xmlns:a16="http://schemas.microsoft.com/office/drawing/2014/main" id="{ECAC7186-B27D-4B11-BA0F-15C1B0BA5315}"/>
                </a:ext>
              </a:extLst>
            </p:cNvPr>
            <p:cNvSpPr txBox="1"/>
            <p:nvPr/>
          </p:nvSpPr>
          <p:spPr>
            <a:xfrm>
              <a:off x="9267365" y="2447329"/>
              <a:ext cx="132600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545862"/>
                  </a:solidFill>
                  <a:effectLst/>
                  <a:uLnTx/>
                  <a:uFillTx/>
                  <a:latin typeface="Calibri" panose="020F0502020204030204"/>
                  <a:ea typeface="+mn-ea"/>
                  <a:cs typeface="+mn-cs"/>
                </a:rPr>
                <a:t>2022</a:t>
              </a:r>
            </a:p>
          </p:txBody>
        </p:sp>
      </p:grpSp>
    </p:spTree>
    <p:extLst>
      <p:ext uri="{BB962C8B-B14F-4D97-AF65-F5344CB8AC3E}">
        <p14:creationId xmlns:p14="http://schemas.microsoft.com/office/powerpoint/2010/main" val="218069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 xmlns:a16="http://schemas.microsoft.com/office/drawing/2014/main" id="{A72CAA92-0F97-4E3A-ABBA-5DC916578902}"/>
              </a:ext>
            </a:extLst>
          </p:cNvPr>
          <p:cNvPicPr>
            <a:picLocks noGrp="1" noChangeAspect="1"/>
          </p:cNvPicPr>
          <p:nvPr>
            <p:ph type="pic" sz="quarter" idx="15"/>
          </p:nvPr>
        </p:nvPicPr>
        <p:blipFill rotWithShape="1">
          <a:blip r:embed="rId2"/>
          <a:srcRect t="11970" b="11970"/>
          <a:stretch/>
        </p:blipFill>
        <p:spPr>
          <a:xfrm>
            <a:off x="6519863" y="398463"/>
            <a:ext cx="5265737" cy="6019800"/>
          </a:xfrm>
        </p:spPr>
      </p:pic>
      <p:sp>
        <p:nvSpPr>
          <p:cNvPr id="9" name="Text Placeholder 8">
            <a:extLst>
              <a:ext uri="{FF2B5EF4-FFF2-40B4-BE49-F238E27FC236}">
                <a16:creationId xmlns="" xmlns:a16="http://schemas.microsoft.com/office/drawing/2014/main" id="{4D5F43D8-38CF-4D05-9E59-8A9FEDDD2CAF}"/>
              </a:ext>
            </a:extLst>
          </p:cNvPr>
          <p:cNvSpPr>
            <a:spLocks noGrp="1"/>
          </p:cNvSpPr>
          <p:nvPr>
            <p:ph type="body" sz="quarter" idx="14"/>
          </p:nvPr>
        </p:nvSpPr>
        <p:spPr>
          <a:xfrm>
            <a:off x="356135" y="1305973"/>
            <a:ext cx="5486400" cy="5322771"/>
          </a:xfrm>
          <a:solidFill>
            <a:schemeClr val="bg1"/>
          </a:solidFill>
          <a:ln w="31750">
            <a:solidFill>
              <a:schemeClr val="tx1"/>
            </a:solidFill>
          </a:ln>
        </p:spPr>
        <p:txBody>
          <a:bodyPr>
            <a:normAutofit/>
          </a:bodyPr>
          <a:lstStyle/>
          <a:p>
            <a:pPr marL="119063" indent="-119063">
              <a:buFont typeface="Arial" panose="020B0604020202020204" pitchFamily="34" charset="0"/>
              <a:buChar char="•"/>
            </a:pPr>
            <a:r>
              <a:rPr lang="en-US" sz="2800" dirty="0">
                <a:latin typeface="Georgia" panose="02040502050405020303" pitchFamily="18" charset="0"/>
                <a:cs typeface="Arial" panose="020B0604020202020204" pitchFamily="34" charset="0"/>
              </a:rPr>
              <a:t>Immunizing More than 450 million Children </a:t>
            </a:r>
            <a:r>
              <a:rPr lang="en-US" sz="2800" b="0" dirty="0">
                <a:latin typeface="Georgia" panose="02040502050405020303" pitchFamily="18" charset="0"/>
                <a:cs typeface="Arial" panose="020B0604020202020204" pitchFamily="34" charset="0"/>
              </a:rPr>
              <a:t>in up to 60 Countries Each Year</a:t>
            </a:r>
          </a:p>
          <a:p>
            <a:pPr marL="119063" indent="-119063">
              <a:buFont typeface="Arial" panose="020B0604020202020204" pitchFamily="34" charset="0"/>
              <a:buChar char="•"/>
            </a:pPr>
            <a:r>
              <a:rPr lang="en-US" sz="2800" dirty="0">
                <a:latin typeface="Georgia" panose="02040502050405020303" pitchFamily="18" charset="0"/>
                <a:cs typeface="Arial" panose="020B0604020202020204" pitchFamily="34" charset="0"/>
              </a:rPr>
              <a:t>Funding over 150,000 Polio Workers </a:t>
            </a:r>
            <a:r>
              <a:rPr lang="en-US" sz="2800" b="0" dirty="0">
                <a:latin typeface="Georgia" panose="02040502050405020303" pitchFamily="18" charset="0"/>
                <a:cs typeface="Arial" panose="020B0604020202020204" pitchFamily="34" charset="0"/>
              </a:rPr>
              <a:t>in up to 70 countries Each Year</a:t>
            </a:r>
          </a:p>
          <a:p>
            <a:pPr marL="119063" indent="-119063">
              <a:buFont typeface="Arial" panose="020B0604020202020204" pitchFamily="34" charset="0"/>
              <a:buChar char="•"/>
            </a:pPr>
            <a:r>
              <a:rPr lang="en-US" sz="2800" b="0" dirty="0">
                <a:latin typeface="Georgia" panose="02040502050405020303" pitchFamily="18" charset="0"/>
                <a:cs typeface="Arial" panose="020B0604020202020204" pitchFamily="34" charset="0"/>
              </a:rPr>
              <a:t>Continuing </a:t>
            </a:r>
            <a:r>
              <a:rPr lang="en-US" sz="2800" dirty="0">
                <a:latin typeface="Georgia" panose="02040502050405020303" pitchFamily="18" charset="0"/>
                <a:cs typeface="Arial" panose="020B0604020202020204" pitchFamily="34" charset="0"/>
              </a:rPr>
              <a:t>Disease Surveillance Activities </a:t>
            </a:r>
            <a:r>
              <a:rPr lang="en-US" sz="2800" b="0" dirty="0">
                <a:latin typeface="Georgia" panose="02040502050405020303" pitchFamily="18" charset="0"/>
                <a:cs typeface="Arial" panose="020B0604020202020204" pitchFamily="34" charset="0"/>
              </a:rPr>
              <a:t>in more than 70 Countries</a:t>
            </a:r>
          </a:p>
          <a:p>
            <a:pPr marL="119063" indent="-119063">
              <a:buFont typeface="Arial" panose="020B0604020202020204" pitchFamily="34" charset="0"/>
              <a:buChar char="•"/>
            </a:pPr>
            <a:endParaRPr lang="en-US" dirty="0"/>
          </a:p>
        </p:txBody>
      </p:sp>
      <p:sp>
        <p:nvSpPr>
          <p:cNvPr id="3" name="TextBox 2"/>
          <p:cNvSpPr txBox="1"/>
          <p:nvPr/>
        </p:nvSpPr>
        <p:spPr>
          <a:xfrm>
            <a:off x="120122" y="157529"/>
            <a:ext cx="595842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rPr>
              <a:t>Positioning To Achieve Eradication</a:t>
            </a:r>
          </a:p>
        </p:txBody>
      </p:sp>
    </p:spTree>
    <p:extLst>
      <p:ext uri="{BB962C8B-B14F-4D97-AF65-F5344CB8AC3E}">
        <p14:creationId xmlns:p14="http://schemas.microsoft.com/office/powerpoint/2010/main" val="19019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1447" y="-218856"/>
            <a:ext cx="2825393" cy="2743200"/>
          </a:xfrm>
          <a:prstGeom prst="rect">
            <a:avLst/>
          </a:prstGeom>
        </p:spPr>
      </p:pic>
      <p:pic>
        <p:nvPicPr>
          <p:cNvPr id="3" name="Picture 3"/>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03946" y="-218856"/>
            <a:ext cx="2825393" cy="2743200"/>
          </a:xfrm>
          <a:prstGeom prst="rect">
            <a:avLst/>
          </a:prstGeom>
        </p:spPr>
      </p:pic>
      <p:pic>
        <p:nvPicPr>
          <p:cNvPr id="4" name="Picture 4"/>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029339" y="-218856"/>
            <a:ext cx="2825393" cy="2743200"/>
          </a:xfrm>
          <a:prstGeom prst="rect">
            <a:avLst/>
          </a:prstGeom>
        </p:spPr>
      </p:pic>
      <p:pic>
        <p:nvPicPr>
          <p:cNvPr id="5" name="Picture 5"/>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854732" y="-218856"/>
            <a:ext cx="2825393" cy="2743200"/>
          </a:xfrm>
          <a:prstGeom prst="rect">
            <a:avLst/>
          </a:prstGeom>
        </p:spPr>
      </p:pic>
      <p:pic>
        <p:nvPicPr>
          <p:cNvPr id="6" name="Picture 6"/>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680126" y="-218856"/>
            <a:ext cx="2825393" cy="2743200"/>
          </a:xfrm>
          <a:prstGeom prst="rect">
            <a:avLst/>
          </a:prstGeom>
        </p:spPr>
      </p:pic>
      <p:sp>
        <p:nvSpPr>
          <p:cNvPr id="7" name="AutoShape 7"/>
          <p:cNvSpPr/>
          <p:nvPr/>
        </p:nvSpPr>
        <p:spPr>
          <a:xfrm>
            <a:off x="-472568" y="225670"/>
            <a:ext cx="12850186" cy="670671"/>
          </a:xfrm>
          <a:prstGeom prst="rect">
            <a:avLst/>
          </a:prstGeom>
          <a:solidFill>
            <a:srgbClr val="F3F7FA"/>
          </a:solidFill>
        </p:spPr>
      </p:sp>
      <p:pic>
        <p:nvPicPr>
          <p:cNvPr id="8" name="Picture 8"/>
          <p:cNvPicPr>
            <a:picLocks noChangeAspect="1"/>
          </p:cNvPicPr>
          <p:nvPr/>
        </p:nvPicPr>
        <p:blipFill>
          <a:blip r:embed="rId5"/>
          <a:srcRect/>
          <a:stretch>
            <a:fillRect/>
          </a:stretch>
        </p:blipFill>
        <p:spPr>
          <a:xfrm>
            <a:off x="216718" y="247094"/>
            <a:ext cx="1668630" cy="627822"/>
          </a:xfrm>
          <a:prstGeom prst="rect">
            <a:avLst/>
          </a:prstGeom>
        </p:spPr>
      </p:pic>
      <p:pic>
        <p:nvPicPr>
          <p:cNvPr id="9" name="Picture 9"/>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11068" y="5486400"/>
            <a:ext cx="2825393" cy="2743200"/>
          </a:xfrm>
          <a:prstGeom prst="rect">
            <a:avLst/>
          </a:prstGeom>
        </p:spPr>
      </p:pic>
      <p:pic>
        <p:nvPicPr>
          <p:cNvPr id="10" name="Picture 10"/>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036462" y="5492237"/>
            <a:ext cx="2825393" cy="2743200"/>
          </a:xfrm>
          <a:prstGeom prst="rect">
            <a:avLst/>
          </a:prstGeom>
        </p:spPr>
      </p:pic>
      <p:pic>
        <p:nvPicPr>
          <p:cNvPr id="11" name="Picture 11"/>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726831" y="5492237"/>
            <a:ext cx="2825393" cy="2743200"/>
          </a:xfrm>
          <a:prstGeom prst="rect">
            <a:avLst/>
          </a:prstGeom>
        </p:spPr>
      </p:pic>
      <p:pic>
        <p:nvPicPr>
          <p:cNvPr id="12" name="Picture 12"/>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552224" y="5492237"/>
            <a:ext cx="2825393" cy="2743200"/>
          </a:xfrm>
          <a:prstGeom prst="rect">
            <a:avLst/>
          </a:prstGeom>
        </p:spPr>
      </p:pic>
      <p:pic>
        <p:nvPicPr>
          <p:cNvPr id="13" name="Picture 13"/>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14325" y="5486400"/>
            <a:ext cx="2825393" cy="2743200"/>
          </a:xfrm>
          <a:prstGeom prst="rect">
            <a:avLst/>
          </a:prstGeom>
        </p:spPr>
      </p:pic>
      <p:pic>
        <p:nvPicPr>
          <p:cNvPr id="14" name="Picture 14"/>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11068" y="2622037"/>
            <a:ext cx="2825393" cy="2743200"/>
          </a:xfrm>
          <a:prstGeom prst="rect">
            <a:avLst/>
          </a:prstGeom>
        </p:spPr>
      </p:pic>
      <p:pic>
        <p:nvPicPr>
          <p:cNvPr id="15" name="Picture 15"/>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036462" y="2622037"/>
            <a:ext cx="2825393" cy="2743200"/>
          </a:xfrm>
          <a:prstGeom prst="rect">
            <a:avLst/>
          </a:prstGeom>
        </p:spPr>
      </p:pic>
      <p:pic>
        <p:nvPicPr>
          <p:cNvPr id="16" name="Picture 16"/>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61855" y="2622037"/>
            <a:ext cx="2825393" cy="2743200"/>
          </a:xfrm>
          <a:prstGeom prst="rect">
            <a:avLst/>
          </a:prstGeom>
        </p:spPr>
      </p:pic>
      <p:pic>
        <p:nvPicPr>
          <p:cNvPr id="17" name="Picture 17"/>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687248" y="2622037"/>
            <a:ext cx="2825393" cy="2743200"/>
          </a:xfrm>
          <a:prstGeom prst="rect">
            <a:avLst/>
          </a:prstGeom>
        </p:spPr>
      </p:pic>
      <p:pic>
        <p:nvPicPr>
          <p:cNvPr id="18" name="Picture 18"/>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14325" y="2622037"/>
            <a:ext cx="2825393" cy="2743200"/>
          </a:xfrm>
          <a:prstGeom prst="rect">
            <a:avLst/>
          </a:prstGeom>
        </p:spPr>
      </p:pic>
      <p:grpSp>
        <p:nvGrpSpPr>
          <p:cNvPr id="19" name="Group 19"/>
          <p:cNvGrpSpPr/>
          <p:nvPr/>
        </p:nvGrpSpPr>
        <p:grpSpPr>
          <a:xfrm>
            <a:off x="209766" y="2996547"/>
            <a:ext cx="1994180" cy="1994180"/>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7D90"/>
            </a:solidFill>
          </p:spPr>
        </p:sp>
      </p:grpSp>
      <p:grpSp>
        <p:nvGrpSpPr>
          <p:cNvPr id="21" name="Group 21"/>
          <p:cNvGrpSpPr/>
          <p:nvPr/>
        </p:nvGrpSpPr>
        <p:grpSpPr>
          <a:xfrm>
            <a:off x="2203946" y="2996547"/>
            <a:ext cx="1994180" cy="1994180"/>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7D90"/>
            </a:solidFill>
          </p:spPr>
        </p:sp>
      </p:grpSp>
      <p:grpSp>
        <p:nvGrpSpPr>
          <p:cNvPr id="23" name="Group 23"/>
          <p:cNvGrpSpPr/>
          <p:nvPr/>
        </p:nvGrpSpPr>
        <p:grpSpPr>
          <a:xfrm>
            <a:off x="4198125" y="2996547"/>
            <a:ext cx="1994180" cy="1994180"/>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7D90"/>
            </a:solidFill>
          </p:spPr>
        </p:sp>
      </p:grpSp>
      <p:grpSp>
        <p:nvGrpSpPr>
          <p:cNvPr id="25" name="Group 25"/>
          <p:cNvGrpSpPr/>
          <p:nvPr/>
        </p:nvGrpSpPr>
        <p:grpSpPr>
          <a:xfrm>
            <a:off x="6192305" y="2996547"/>
            <a:ext cx="1994180" cy="1994180"/>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7D90"/>
            </a:solidFill>
          </p:spPr>
        </p:sp>
      </p:grpSp>
      <p:grpSp>
        <p:nvGrpSpPr>
          <p:cNvPr id="27" name="Group 27"/>
          <p:cNvGrpSpPr/>
          <p:nvPr/>
        </p:nvGrpSpPr>
        <p:grpSpPr>
          <a:xfrm>
            <a:off x="8186485" y="2996547"/>
            <a:ext cx="1994180" cy="1994180"/>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7D90"/>
            </a:solidFill>
          </p:spPr>
        </p:sp>
      </p:grpSp>
      <p:grpSp>
        <p:nvGrpSpPr>
          <p:cNvPr id="29" name="Group 29"/>
          <p:cNvGrpSpPr/>
          <p:nvPr/>
        </p:nvGrpSpPr>
        <p:grpSpPr>
          <a:xfrm>
            <a:off x="10180665" y="2996547"/>
            <a:ext cx="1994180" cy="1994180"/>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7D90"/>
            </a:solidFill>
          </p:spPr>
        </p:sp>
      </p:grpSp>
      <p:pic>
        <p:nvPicPr>
          <p:cNvPr id="31" name="Picture 3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84580" y="3234923"/>
            <a:ext cx="1232912" cy="1517430"/>
          </a:xfrm>
          <a:prstGeom prst="rect">
            <a:avLst/>
          </a:prstGeom>
        </p:spPr>
      </p:pic>
      <p:pic>
        <p:nvPicPr>
          <p:cNvPr id="32" name="Picture 3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68613" y="3035548"/>
            <a:ext cx="1253206" cy="1755805"/>
          </a:xfrm>
          <a:prstGeom prst="rect">
            <a:avLst/>
          </a:prstGeom>
        </p:spPr>
      </p:pic>
      <p:pic>
        <p:nvPicPr>
          <p:cNvPr id="33" name="Picture 3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70375" y="3234923"/>
            <a:ext cx="1614973" cy="1556430"/>
          </a:xfrm>
          <a:prstGeom prst="rect">
            <a:avLst/>
          </a:prstGeom>
        </p:spPr>
      </p:pic>
      <p:pic>
        <p:nvPicPr>
          <p:cNvPr id="34" name="Picture 3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448201" y="3364549"/>
            <a:ext cx="1482389" cy="1258178"/>
          </a:xfrm>
          <a:prstGeom prst="rect">
            <a:avLst/>
          </a:prstGeom>
        </p:spPr>
      </p:pic>
      <p:pic>
        <p:nvPicPr>
          <p:cNvPr id="35" name="Picture 35"/>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378327" y="3429000"/>
            <a:ext cx="1610497" cy="1157545"/>
          </a:xfrm>
          <a:prstGeom prst="rect">
            <a:avLst/>
          </a:prstGeom>
        </p:spPr>
      </p:pic>
      <p:pic>
        <p:nvPicPr>
          <p:cNvPr id="36" name="Picture 3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0369959" y="3326817"/>
            <a:ext cx="1615592" cy="1259727"/>
          </a:xfrm>
          <a:prstGeom prst="rect">
            <a:avLst/>
          </a:prstGeom>
        </p:spPr>
      </p:pic>
      <p:grpSp>
        <p:nvGrpSpPr>
          <p:cNvPr id="37" name="Group 37"/>
          <p:cNvGrpSpPr/>
          <p:nvPr/>
        </p:nvGrpSpPr>
        <p:grpSpPr>
          <a:xfrm>
            <a:off x="5195215" y="1240743"/>
            <a:ext cx="1994180" cy="1994180"/>
            <a:chOff x="0" y="0"/>
            <a:chExt cx="6350000" cy="6350000"/>
          </a:xfrm>
        </p:grpSpPr>
        <p:sp>
          <p:nvSpPr>
            <p:cNvPr id="38" name="Freeform 3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A81B"/>
            </a:solidFill>
          </p:spPr>
        </p:sp>
      </p:grpSp>
      <p:pic>
        <p:nvPicPr>
          <p:cNvPr id="39" name="Picture 39"/>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5449159" y="1396949"/>
            <a:ext cx="1531615" cy="1599599"/>
          </a:xfrm>
          <a:prstGeom prst="rect">
            <a:avLst/>
          </a:prstGeom>
        </p:spPr>
      </p:pic>
      <p:sp>
        <p:nvSpPr>
          <p:cNvPr id="40" name="TextBox 40"/>
          <p:cNvSpPr txBox="1"/>
          <p:nvPr/>
        </p:nvSpPr>
        <p:spPr>
          <a:xfrm>
            <a:off x="4568613" y="149471"/>
            <a:ext cx="2760198" cy="679673"/>
          </a:xfrm>
          <a:prstGeom prst="rect">
            <a:avLst/>
          </a:prstGeom>
        </p:spPr>
        <p:txBody>
          <a:bodyPr lIns="0" tIns="0" rIns="0" bIns="0" rtlCol="0" anchor="t">
            <a:spAutoFit/>
          </a:bodyPr>
          <a:lstStyle/>
          <a:p>
            <a:pPr algn="ctr">
              <a:lnSpc>
                <a:spcPts val="5340"/>
              </a:lnSpc>
            </a:pPr>
            <a:r>
              <a:rPr lang="en-US" sz="3814">
                <a:solidFill>
                  <a:srgbClr val="0C3C7C"/>
                </a:solidFill>
                <a:latin typeface="Montserrat Classic"/>
              </a:rPr>
              <a:t>Our </a:t>
            </a:r>
            <a:r>
              <a:rPr lang="en-US" sz="3814">
                <a:solidFill>
                  <a:srgbClr val="0C3C7C"/>
                </a:solidFill>
                <a:latin typeface="Montserrat Classic Bold"/>
              </a:rPr>
              <a:t>Causes</a:t>
            </a:r>
          </a:p>
        </p:txBody>
      </p:sp>
    </p:spTree>
    <p:extLst>
      <p:ext uri="{BB962C8B-B14F-4D97-AF65-F5344CB8AC3E}">
        <p14:creationId xmlns:p14="http://schemas.microsoft.com/office/powerpoint/2010/main" val="546155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8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69019" y="-232251"/>
            <a:ext cx="4957012" cy="4957012"/>
          </a:xfrm>
          <a:prstGeom prst="rect">
            <a:avLst/>
          </a:prstGeom>
        </p:spPr>
      </p:pic>
      <p:pic>
        <p:nvPicPr>
          <p:cNvPr id="3" name="Picture 3"/>
          <p:cNvPicPr>
            <a:picLocks noChangeAspect="1"/>
          </p:cNvPicPr>
          <p:nvPr/>
        </p:nvPicPr>
        <p:blipFill>
          <a:blip r:embed="rId3">
            <a:alphaModFix amt="18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87993" y="-232251"/>
            <a:ext cx="4957012" cy="4957012"/>
          </a:xfrm>
          <a:prstGeom prst="rect">
            <a:avLst/>
          </a:prstGeom>
        </p:spPr>
      </p:pic>
      <p:pic>
        <p:nvPicPr>
          <p:cNvPr id="4" name="Picture 4"/>
          <p:cNvPicPr>
            <a:picLocks noChangeAspect="1"/>
          </p:cNvPicPr>
          <p:nvPr/>
        </p:nvPicPr>
        <p:blipFill>
          <a:blip r:embed="rId3">
            <a:alphaModFix amt="18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824214" y="-342281"/>
            <a:ext cx="4957012" cy="4957012"/>
          </a:xfrm>
          <a:prstGeom prst="rect">
            <a:avLst/>
          </a:prstGeom>
        </p:spPr>
      </p:pic>
      <p:sp>
        <p:nvSpPr>
          <p:cNvPr id="5" name="AutoShape 5"/>
          <p:cNvSpPr/>
          <p:nvPr/>
        </p:nvSpPr>
        <p:spPr>
          <a:xfrm>
            <a:off x="-365106" y="225670"/>
            <a:ext cx="12557106" cy="670671"/>
          </a:xfrm>
          <a:prstGeom prst="rect">
            <a:avLst/>
          </a:prstGeom>
          <a:solidFill>
            <a:srgbClr val="F3F7FA"/>
          </a:solidFill>
        </p:spPr>
      </p:sp>
      <p:pic>
        <p:nvPicPr>
          <p:cNvPr id="6" name="Picture 6"/>
          <p:cNvPicPr>
            <a:picLocks noChangeAspect="1"/>
          </p:cNvPicPr>
          <p:nvPr/>
        </p:nvPicPr>
        <p:blipFill>
          <a:blip r:embed="rId5"/>
          <a:srcRect/>
          <a:stretch>
            <a:fillRect/>
          </a:stretch>
        </p:blipFill>
        <p:spPr>
          <a:xfrm>
            <a:off x="243212" y="247094"/>
            <a:ext cx="1668630" cy="627822"/>
          </a:xfrm>
          <a:prstGeom prst="rect">
            <a:avLst/>
          </a:prstGeom>
        </p:spPr>
      </p:pic>
      <p:pic>
        <p:nvPicPr>
          <p:cNvPr id="7" name="Picture 7"/>
          <p:cNvPicPr>
            <a:picLocks noChangeAspect="1"/>
          </p:cNvPicPr>
          <p:nvPr/>
        </p:nvPicPr>
        <p:blipFill>
          <a:blip r:embed="rId3">
            <a:alphaModFix amt="18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69019" y="4724761"/>
            <a:ext cx="4957012" cy="4957012"/>
          </a:xfrm>
          <a:prstGeom prst="rect">
            <a:avLst/>
          </a:prstGeom>
        </p:spPr>
      </p:pic>
      <p:pic>
        <p:nvPicPr>
          <p:cNvPr id="8" name="Picture 8"/>
          <p:cNvPicPr>
            <a:picLocks noChangeAspect="1"/>
          </p:cNvPicPr>
          <p:nvPr/>
        </p:nvPicPr>
        <p:blipFill>
          <a:blip r:embed="rId3">
            <a:alphaModFix amt="18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67202" y="4724761"/>
            <a:ext cx="4957012" cy="4957012"/>
          </a:xfrm>
          <a:prstGeom prst="rect">
            <a:avLst/>
          </a:prstGeom>
        </p:spPr>
      </p:pic>
      <p:pic>
        <p:nvPicPr>
          <p:cNvPr id="9" name="Picture 9"/>
          <p:cNvPicPr>
            <a:picLocks noChangeAspect="1"/>
          </p:cNvPicPr>
          <p:nvPr/>
        </p:nvPicPr>
        <p:blipFill>
          <a:blip r:embed="rId3">
            <a:alphaModFix amt="18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824214" y="4614731"/>
            <a:ext cx="4957012" cy="4957012"/>
          </a:xfrm>
          <a:prstGeom prst="rect">
            <a:avLst/>
          </a:prstGeom>
        </p:spPr>
      </p:pic>
      <p:grpSp>
        <p:nvGrpSpPr>
          <p:cNvPr id="10" name="Group 10"/>
          <p:cNvGrpSpPr/>
          <p:nvPr/>
        </p:nvGrpSpPr>
        <p:grpSpPr>
          <a:xfrm>
            <a:off x="6096000" y="1345508"/>
            <a:ext cx="5857759" cy="5857759"/>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3F7FA"/>
            </a:solidFill>
          </p:spPr>
        </p:sp>
      </p:grpSp>
      <p:sp>
        <p:nvSpPr>
          <p:cNvPr id="12" name="TextBox 12"/>
          <p:cNvSpPr txBox="1"/>
          <p:nvPr/>
        </p:nvSpPr>
        <p:spPr>
          <a:xfrm>
            <a:off x="6759108" y="1605425"/>
            <a:ext cx="9241353" cy="6232475"/>
          </a:xfrm>
          <a:prstGeom prst="rect">
            <a:avLst/>
          </a:prstGeom>
        </p:spPr>
        <p:txBody>
          <a:bodyPr lIns="0" tIns="0" rIns="0" bIns="0" rtlCol="0" anchor="t">
            <a:spAutoFit/>
          </a:bodyPr>
          <a:lstStyle/>
          <a:p>
            <a:pPr>
              <a:lnSpc>
                <a:spcPts val="8096"/>
              </a:lnSpc>
            </a:pPr>
            <a:r>
              <a:rPr lang="en-US" sz="5783" dirty="0">
                <a:solidFill>
                  <a:srgbClr val="0C3C7C"/>
                </a:solidFill>
                <a:latin typeface="Open Sans Condensed Bold"/>
              </a:rPr>
              <a:t>Fellowship</a:t>
            </a:r>
          </a:p>
          <a:p>
            <a:pPr>
              <a:lnSpc>
                <a:spcPts val="8096"/>
              </a:lnSpc>
            </a:pPr>
            <a:r>
              <a:rPr lang="en-US" sz="5783" dirty="0">
                <a:solidFill>
                  <a:srgbClr val="0C3C7C"/>
                </a:solidFill>
                <a:latin typeface="Open Sans Condensed Bold"/>
              </a:rPr>
              <a:t>Leadership</a:t>
            </a:r>
          </a:p>
          <a:p>
            <a:pPr>
              <a:lnSpc>
                <a:spcPts val="8096"/>
              </a:lnSpc>
            </a:pPr>
            <a:r>
              <a:rPr lang="en-US" sz="5783" dirty="0">
                <a:solidFill>
                  <a:srgbClr val="0C3C7C"/>
                </a:solidFill>
                <a:latin typeface="Open Sans Condensed Bold"/>
              </a:rPr>
              <a:t>Integrity</a:t>
            </a:r>
          </a:p>
          <a:p>
            <a:pPr>
              <a:lnSpc>
                <a:spcPts val="8096"/>
              </a:lnSpc>
            </a:pPr>
            <a:r>
              <a:rPr lang="en-US" sz="5783" dirty="0">
                <a:solidFill>
                  <a:srgbClr val="0C3C7C"/>
                </a:solidFill>
                <a:latin typeface="Open Sans Condensed Bold"/>
              </a:rPr>
              <a:t>Diversity</a:t>
            </a:r>
          </a:p>
          <a:p>
            <a:pPr>
              <a:lnSpc>
                <a:spcPts val="8096"/>
              </a:lnSpc>
            </a:pPr>
            <a:r>
              <a:rPr lang="en-US" sz="5783" dirty="0">
                <a:solidFill>
                  <a:srgbClr val="0C3C7C"/>
                </a:solidFill>
                <a:latin typeface="Open Sans Condensed Bold"/>
              </a:rPr>
              <a:t>Service</a:t>
            </a:r>
          </a:p>
          <a:p>
            <a:pPr>
              <a:lnSpc>
                <a:spcPts val="8096"/>
              </a:lnSpc>
            </a:pPr>
            <a:endParaRPr lang="en-US" sz="5783" dirty="0">
              <a:solidFill>
                <a:srgbClr val="0C3C7C"/>
              </a:solidFill>
              <a:latin typeface="Open Sans Condensed Bold"/>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5800" y="1535131"/>
            <a:ext cx="4853993" cy="4972080"/>
          </a:xfrm>
          <a:prstGeom prst="rect">
            <a:avLst/>
          </a:prstGeom>
        </p:spPr>
      </p:pic>
      <p:sp>
        <p:nvSpPr>
          <p:cNvPr id="14" name="TextBox 14"/>
          <p:cNvSpPr txBox="1"/>
          <p:nvPr/>
        </p:nvSpPr>
        <p:spPr>
          <a:xfrm>
            <a:off x="1475324" y="149470"/>
            <a:ext cx="9241353" cy="743793"/>
          </a:xfrm>
          <a:prstGeom prst="rect">
            <a:avLst/>
          </a:prstGeom>
        </p:spPr>
        <p:txBody>
          <a:bodyPr lIns="0" tIns="0" rIns="0" bIns="0" rtlCol="0" anchor="t">
            <a:spAutoFit/>
          </a:bodyPr>
          <a:lstStyle/>
          <a:p>
            <a:pPr algn="ctr">
              <a:lnSpc>
                <a:spcPts val="5763"/>
              </a:lnSpc>
            </a:pPr>
            <a:r>
              <a:rPr lang="en-US" sz="4116">
                <a:solidFill>
                  <a:srgbClr val="0C3C7C"/>
                </a:solidFill>
                <a:latin typeface="Open Sans Condensed Bold"/>
              </a:rPr>
              <a:t>Why we Rotary?</a:t>
            </a:r>
          </a:p>
        </p:txBody>
      </p:sp>
    </p:spTree>
    <p:extLst>
      <p:ext uri="{BB962C8B-B14F-4D97-AF65-F5344CB8AC3E}">
        <p14:creationId xmlns:p14="http://schemas.microsoft.com/office/powerpoint/2010/main" val="179099968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4231</TotalTime>
  <Words>1655</Words>
  <Application>Microsoft Office PowerPoint</Application>
  <PresentationFormat>Widescreen</PresentationFormat>
  <Paragraphs>238</Paragraphs>
  <Slides>30</Slides>
  <Notes>16</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30</vt:i4>
      </vt:variant>
    </vt:vector>
  </HeadingPairs>
  <TitlesOfParts>
    <vt:vector size="51" baseType="lpstr">
      <vt:lpstr>MS PGothic</vt:lpstr>
      <vt:lpstr>MS PGothic</vt:lpstr>
      <vt:lpstr>Arial</vt:lpstr>
      <vt:lpstr>Arial Narrow</vt:lpstr>
      <vt:lpstr>Arial Narrow Bold</vt:lpstr>
      <vt:lpstr>BerkeleyStd-Book</vt:lpstr>
      <vt:lpstr>Calibri</vt:lpstr>
      <vt:lpstr>Calibri Light</vt:lpstr>
      <vt:lpstr>Georgia</vt:lpstr>
      <vt:lpstr>Montserrat Classic</vt:lpstr>
      <vt:lpstr>Montserrat Classic Bold</vt:lpstr>
      <vt:lpstr>Open Sans</vt:lpstr>
      <vt:lpstr>Open Sans Condensed</vt:lpstr>
      <vt:lpstr>Open Sans Condensed Bold</vt:lpstr>
      <vt:lpstr>Times New Roman</vt:lpstr>
      <vt:lpstr>Wingdings</vt:lpstr>
      <vt:lpstr>Office Theme</vt:lpstr>
      <vt:lpstr>1_Office Theme</vt:lpstr>
      <vt:lpstr>6_Office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Annual Fund  SHARE      World fund     Areas of Focus </vt:lpstr>
      <vt:lpstr>2021-22 Grant statistics*</vt:lpstr>
      <vt:lpstr>PowerPoint Presentation</vt:lpstr>
      <vt:lpstr>Rotary  areas of focus </vt:lpstr>
      <vt:lpstr>PowerPoint Presentation</vt:lpstr>
      <vt:lpstr>PowerPoint Presentation</vt:lpstr>
      <vt:lpstr>PowerPoint Presentation</vt:lpstr>
      <vt:lpstr>PowerPoint Presentation</vt:lpstr>
      <vt:lpstr>PowerPoint Presentation</vt:lpstr>
      <vt:lpstr>Features of a District Grant</vt:lpstr>
      <vt:lpstr>Features of a Global Grant</vt:lpstr>
      <vt:lpstr>PowerPoint Presentation</vt:lpstr>
      <vt:lpstr>Club Recognition</vt:lpstr>
      <vt:lpstr>Club recognition</vt:lpstr>
      <vt:lpstr>PowerPoint Presentation</vt:lpstr>
      <vt:lpstr>Paul harris fellow       Paul harris society</vt:lpstr>
      <vt:lpstr>PowerPoint Presentation</vt:lpstr>
      <vt:lpstr>D7620 Legacy Campaign Designation Totals</vt:lpstr>
      <vt:lpstr>PowerPoint Presentation</vt:lpstr>
      <vt:lpstr>Imagine rotary!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Menzel</dc:creator>
  <cp:lastModifiedBy>Microsoft account</cp:lastModifiedBy>
  <cp:revision>53</cp:revision>
  <dcterms:created xsi:type="dcterms:W3CDTF">2020-01-20T14:58:04Z</dcterms:created>
  <dcterms:modified xsi:type="dcterms:W3CDTF">2024-05-19T20:23:27Z</dcterms:modified>
</cp:coreProperties>
</file>